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notesMasterIdLst>
    <p:notesMasterId r:id="rId26"/>
  </p:notesMasterIdLst>
  <p:sldIdLst>
    <p:sldId id="256" r:id="rId3"/>
    <p:sldId id="264" r:id="rId4"/>
    <p:sldId id="294" r:id="rId5"/>
    <p:sldId id="265" r:id="rId6"/>
    <p:sldId id="288" r:id="rId7"/>
    <p:sldId id="278" r:id="rId8"/>
    <p:sldId id="279" r:id="rId9"/>
    <p:sldId id="281" r:id="rId10"/>
    <p:sldId id="266" r:id="rId11"/>
    <p:sldId id="295" r:id="rId12"/>
    <p:sldId id="287" r:id="rId13"/>
    <p:sldId id="293" r:id="rId14"/>
    <p:sldId id="259" r:id="rId15"/>
    <p:sldId id="258" r:id="rId16"/>
    <p:sldId id="296" r:id="rId17"/>
    <p:sldId id="297" r:id="rId18"/>
    <p:sldId id="298" r:id="rId19"/>
    <p:sldId id="299" r:id="rId20"/>
    <p:sldId id="275" r:id="rId21"/>
    <p:sldId id="289" r:id="rId22"/>
    <p:sldId id="290" r:id="rId23"/>
    <p:sldId id="291" r:id="rId24"/>
    <p:sldId id="292" r:id="rId2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6F9"/>
    <a:srgbClr val="F3F9FB"/>
    <a:srgbClr val="FFDDA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3140" autoAdjust="0"/>
  </p:normalViewPr>
  <p:slideViewPr>
    <p:cSldViewPr snapToGrid="0" snapToObjects="1">
      <p:cViewPr>
        <p:scale>
          <a:sx n="51" d="100"/>
          <a:sy n="51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79F0E5-8B28-48B3-81F3-50871A733367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7B9AB411-111F-460E-82D4-F46B8B5C0EA3}">
      <dgm:prSet phldrT="[Testo]" custT="1"/>
      <dgm:sp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</dgm:spPr>
      <dgm:t>
        <a:bodyPr/>
        <a:lstStyle/>
        <a:p>
          <a:r>
            <a:rPr lang="it-IT" sz="1800" b="1" dirty="0" smtClean="0">
              <a:solidFill>
                <a:schemeClr val="tx1"/>
              </a:solidFill>
            </a:rPr>
            <a:t>Nuove RTV</a:t>
          </a:r>
          <a:endParaRPr lang="it-IT" sz="1800" dirty="0"/>
        </a:p>
      </dgm:t>
    </dgm:pt>
    <dgm:pt modelId="{1690F16E-251E-4D27-8CD7-0B7D69068261}" type="parTrans" cxnId="{043469F8-141A-471C-BC33-51190862F1F7}">
      <dgm:prSet/>
      <dgm:spPr/>
      <dgm:t>
        <a:bodyPr/>
        <a:lstStyle/>
        <a:p>
          <a:endParaRPr lang="it-IT"/>
        </a:p>
      </dgm:t>
    </dgm:pt>
    <dgm:pt modelId="{C4977D96-CD94-4D79-B838-9DD9C3D1DB7A}" type="sibTrans" cxnId="{043469F8-141A-471C-BC33-51190862F1F7}">
      <dgm:prSet/>
      <dgm:spPr/>
      <dgm:t>
        <a:bodyPr/>
        <a:lstStyle/>
        <a:p>
          <a:endParaRPr lang="it-IT"/>
        </a:p>
      </dgm:t>
    </dgm:pt>
    <dgm:pt modelId="{827C0D97-8C49-4612-92AE-ABD6255F779E}">
      <dgm:prSet phldrT="[Testo]"/>
      <dgm:sp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</dgm:spPr>
      <dgm:t>
        <a:bodyPr/>
        <a:lstStyle/>
        <a:p>
          <a:r>
            <a:rPr lang="it-IT" b="1" dirty="0" smtClean="0">
              <a:solidFill>
                <a:schemeClr val="tx1"/>
              </a:solidFill>
            </a:rPr>
            <a:t>Abolizione “doppio binario”</a:t>
          </a:r>
          <a:endParaRPr lang="it-IT" dirty="0"/>
        </a:p>
      </dgm:t>
    </dgm:pt>
    <dgm:pt modelId="{00449974-7CD8-4430-AA48-53208E4AEB1E}" type="parTrans" cxnId="{EAB25774-0C0C-4A9E-81A8-3A5649C4F59B}">
      <dgm:prSet/>
      <dgm:spPr/>
      <dgm:t>
        <a:bodyPr/>
        <a:lstStyle/>
        <a:p>
          <a:endParaRPr lang="it-IT"/>
        </a:p>
      </dgm:t>
    </dgm:pt>
    <dgm:pt modelId="{777C566B-FAA3-465F-9FF5-66F2C038507E}" type="sibTrans" cxnId="{EAB25774-0C0C-4A9E-81A8-3A5649C4F59B}">
      <dgm:prSet/>
      <dgm:spPr/>
      <dgm:t>
        <a:bodyPr/>
        <a:lstStyle/>
        <a:p>
          <a:endParaRPr lang="it-IT"/>
        </a:p>
      </dgm:t>
    </dgm:pt>
    <dgm:pt modelId="{0B3397B9-E91E-4576-83BC-283EDC4141FA}">
      <dgm:prSet phldrT="[Testo]" custT="1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r>
            <a:rPr lang="it-IT" sz="1200" b="1" dirty="0" smtClean="0">
              <a:solidFill>
                <a:schemeClr val="tx1"/>
              </a:solidFill>
            </a:rPr>
            <a:t>FORMAZIONE</a:t>
          </a:r>
        </a:p>
      </dgm:t>
    </dgm:pt>
    <dgm:pt modelId="{F3E8AEC4-67D4-4881-8BB0-51F2C76F86D8}" type="parTrans" cxnId="{4B210620-5628-4C29-A71F-BC9742F31BC6}">
      <dgm:prSet/>
      <dgm:spPr/>
      <dgm:t>
        <a:bodyPr/>
        <a:lstStyle/>
        <a:p>
          <a:endParaRPr lang="it-IT"/>
        </a:p>
      </dgm:t>
    </dgm:pt>
    <dgm:pt modelId="{D81BE3B9-EF12-4030-A43B-1DC643A5D04C}" type="sibTrans" cxnId="{4B210620-5628-4C29-A71F-BC9742F31BC6}">
      <dgm:prSet/>
      <dgm:spPr/>
      <dgm:t>
        <a:bodyPr/>
        <a:lstStyle/>
        <a:p>
          <a:endParaRPr lang="it-IT"/>
        </a:p>
      </dgm:t>
    </dgm:pt>
    <dgm:pt modelId="{518997E8-5105-404C-8E4E-35FD1CB37429}">
      <dgm:prSet phldrT="[Testo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dgm:spPr>
      <dgm:t>
        <a:bodyPr/>
        <a:lstStyle/>
        <a:p>
          <a:r>
            <a:rPr lang="it-IT" sz="1400" b="1" dirty="0" smtClean="0">
              <a:solidFill>
                <a:schemeClr val="tx1"/>
              </a:solidFill>
            </a:rPr>
            <a:t>Aggiornamento allegato al         DM 03/08/2015</a:t>
          </a:r>
        </a:p>
      </dgm:t>
    </dgm:pt>
    <dgm:pt modelId="{4CD8CE6B-4ACE-402A-9513-8D70BCA88248}" type="parTrans" cxnId="{8CE501ED-1131-4DC5-8B08-02FAE0DD22F3}">
      <dgm:prSet/>
      <dgm:spPr/>
      <dgm:t>
        <a:bodyPr/>
        <a:lstStyle/>
        <a:p>
          <a:endParaRPr lang="it-IT"/>
        </a:p>
      </dgm:t>
    </dgm:pt>
    <dgm:pt modelId="{407DE16C-B797-47AB-8AB7-37142A3ED1CE}" type="sibTrans" cxnId="{8CE501ED-1131-4DC5-8B08-02FAE0DD22F3}">
      <dgm:prSet/>
      <dgm:spPr/>
      <dgm:t>
        <a:bodyPr/>
        <a:lstStyle/>
        <a:p>
          <a:endParaRPr lang="it-IT"/>
        </a:p>
      </dgm:t>
    </dgm:pt>
    <dgm:pt modelId="{3A3E2115-C009-4616-830D-45BCC5B8B690}" type="pres">
      <dgm:prSet presAssocID="{A879F0E5-8B28-48B3-81F3-50871A73336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049170A-B0A7-441F-8B7F-45DE3A230A2A}" type="pres">
      <dgm:prSet presAssocID="{A879F0E5-8B28-48B3-81F3-50871A733367}" presName="children" presStyleCnt="0"/>
      <dgm:spPr/>
    </dgm:pt>
    <dgm:pt modelId="{184A16FE-FB5A-4CC6-B2B4-03E0EDAEBFF1}" type="pres">
      <dgm:prSet presAssocID="{A879F0E5-8B28-48B3-81F3-50871A733367}" presName="childPlaceholder" presStyleCnt="0"/>
      <dgm:spPr/>
    </dgm:pt>
    <dgm:pt modelId="{D490BA90-C4F2-4211-A25D-618595225649}" type="pres">
      <dgm:prSet presAssocID="{A879F0E5-8B28-48B3-81F3-50871A733367}" presName="circle" presStyleCnt="0"/>
      <dgm:spPr/>
    </dgm:pt>
    <dgm:pt modelId="{AED0FC98-9B7A-4E4E-9EAD-DA0041122777}" type="pres">
      <dgm:prSet presAssocID="{A879F0E5-8B28-48B3-81F3-50871A733367}" presName="quadrant1" presStyleLbl="node1" presStyleIdx="0" presStyleCnt="4" custLinFactNeighborX="-1971" custLinFactNeighborY="2309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6E60FDD-E285-458F-AFA2-74063CE93EFF}" type="pres">
      <dgm:prSet presAssocID="{A879F0E5-8B28-48B3-81F3-50871A733367}" presName="quadrant2" presStyleLbl="node1" presStyleIdx="1" presStyleCnt="4" custLinFactNeighborX="-2309" custLinFactNeighborY="2309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0CEDEC9-9190-4FE9-9982-EB80CD3B41EB}" type="pres">
      <dgm:prSet presAssocID="{A879F0E5-8B28-48B3-81F3-50871A733367}" presName="quadrant3" presStyleLbl="node1" presStyleIdx="2" presStyleCnt="4" custLinFactNeighborX="-2309" custLinFactNeighborY="-2309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C1788C6-662E-4134-926B-1DE98DCC485A}" type="pres">
      <dgm:prSet presAssocID="{A879F0E5-8B28-48B3-81F3-50871A733367}" presName="quadrant4" presStyleLbl="node1" presStyleIdx="3" presStyleCnt="4" custLinFactNeighborX="-7238" custLinFactNeighborY="6580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21FF336-34FF-4133-BBC1-F34A2ACB34DF}" type="pres">
      <dgm:prSet presAssocID="{A879F0E5-8B28-48B3-81F3-50871A733367}" presName="quadrantPlaceholder" presStyleCnt="0"/>
      <dgm:spPr/>
    </dgm:pt>
    <dgm:pt modelId="{B1BE1AD9-A4A3-4184-8C5B-0D3A6F0A9A91}" type="pres">
      <dgm:prSet presAssocID="{A879F0E5-8B28-48B3-81F3-50871A733367}" presName="center1" presStyleLbl="fgShp" presStyleIdx="0" presStyleCnt="2"/>
      <dgm:spPr/>
    </dgm:pt>
    <dgm:pt modelId="{35680EAB-ED60-4435-81F0-B34354BFD0CE}" type="pres">
      <dgm:prSet presAssocID="{A879F0E5-8B28-48B3-81F3-50871A733367}" presName="center2" presStyleLbl="fgShp" presStyleIdx="1" presStyleCnt="2"/>
      <dgm:spPr/>
    </dgm:pt>
  </dgm:ptLst>
  <dgm:cxnLst>
    <dgm:cxn modelId="{5281A0F0-E3D5-4289-9CCA-7D5C9AA68EB1}" type="presOf" srcId="{827C0D97-8C49-4612-92AE-ABD6255F779E}" destId="{26E60FDD-E285-458F-AFA2-74063CE93EFF}" srcOrd="0" destOrd="0" presId="urn:microsoft.com/office/officeart/2005/8/layout/cycle4"/>
    <dgm:cxn modelId="{4B210620-5628-4C29-A71F-BC9742F31BC6}" srcId="{A879F0E5-8B28-48B3-81F3-50871A733367}" destId="{0B3397B9-E91E-4576-83BC-283EDC4141FA}" srcOrd="2" destOrd="0" parTransId="{F3E8AEC4-67D4-4881-8BB0-51F2C76F86D8}" sibTransId="{D81BE3B9-EF12-4030-A43B-1DC643A5D04C}"/>
    <dgm:cxn modelId="{A093DD73-3106-484D-AEB5-27B0EF8C0B84}" type="presOf" srcId="{7B9AB411-111F-460E-82D4-F46B8B5C0EA3}" destId="{AED0FC98-9B7A-4E4E-9EAD-DA0041122777}" srcOrd="0" destOrd="0" presId="urn:microsoft.com/office/officeart/2005/8/layout/cycle4"/>
    <dgm:cxn modelId="{8CE501ED-1131-4DC5-8B08-02FAE0DD22F3}" srcId="{A879F0E5-8B28-48B3-81F3-50871A733367}" destId="{518997E8-5105-404C-8E4E-35FD1CB37429}" srcOrd="3" destOrd="0" parTransId="{4CD8CE6B-4ACE-402A-9513-8D70BCA88248}" sibTransId="{407DE16C-B797-47AB-8AB7-37142A3ED1CE}"/>
    <dgm:cxn modelId="{D9324EB7-BA3F-44A8-9EA5-3C49FA16FC8E}" type="presOf" srcId="{A879F0E5-8B28-48B3-81F3-50871A733367}" destId="{3A3E2115-C009-4616-830D-45BCC5B8B690}" srcOrd="0" destOrd="0" presId="urn:microsoft.com/office/officeart/2005/8/layout/cycle4"/>
    <dgm:cxn modelId="{043469F8-141A-471C-BC33-51190862F1F7}" srcId="{A879F0E5-8B28-48B3-81F3-50871A733367}" destId="{7B9AB411-111F-460E-82D4-F46B8B5C0EA3}" srcOrd="0" destOrd="0" parTransId="{1690F16E-251E-4D27-8CD7-0B7D69068261}" sibTransId="{C4977D96-CD94-4D79-B838-9DD9C3D1DB7A}"/>
    <dgm:cxn modelId="{C4B22811-BDCB-4AA3-85FB-702385D85281}" type="presOf" srcId="{0B3397B9-E91E-4576-83BC-283EDC4141FA}" destId="{F0CEDEC9-9190-4FE9-9982-EB80CD3B41EB}" srcOrd="0" destOrd="0" presId="urn:microsoft.com/office/officeart/2005/8/layout/cycle4"/>
    <dgm:cxn modelId="{EAB25774-0C0C-4A9E-81A8-3A5649C4F59B}" srcId="{A879F0E5-8B28-48B3-81F3-50871A733367}" destId="{827C0D97-8C49-4612-92AE-ABD6255F779E}" srcOrd="1" destOrd="0" parTransId="{00449974-7CD8-4430-AA48-53208E4AEB1E}" sibTransId="{777C566B-FAA3-465F-9FF5-66F2C038507E}"/>
    <dgm:cxn modelId="{614AA7BF-C447-46BB-8CB2-14A9DFA36AFD}" type="presOf" srcId="{518997E8-5105-404C-8E4E-35FD1CB37429}" destId="{9C1788C6-662E-4134-926B-1DE98DCC485A}" srcOrd="0" destOrd="0" presId="urn:microsoft.com/office/officeart/2005/8/layout/cycle4"/>
    <dgm:cxn modelId="{A56D884E-D1C3-4298-8561-8D881CAD9AC9}" type="presParOf" srcId="{3A3E2115-C009-4616-830D-45BCC5B8B690}" destId="{5049170A-B0A7-441F-8B7F-45DE3A230A2A}" srcOrd="0" destOrd="0" presId="urn:microsoft.com/office/officeart/2005/8/layout/cycle4"/>
    <dgm:cxn modelId="{A24E4304-B484-4F5D-89AC-D2729781B3A0}" type="presParOf" srcId="{5049170A-B0A7-441F-8B7F-45DE3A230A2A}" destId="{184A16FE-FB5A-4CC6-B2B4-03E0EDAEBFF1}" srcOrd="0" destOrd="0" presId="urn:microsoft.com/office/officeart/2005/8/layout/cycle4"/>
    <dgm:cxn modelId="{3FDD8726-A5EF-4AC6-884B-8CFB9E176E35}" type="presParOf" srcId="{3A3E2115-C009-4616-830D-45BCC5B8B690}" destId="{D490BA90-C4F2-4211-A25D-618595225649}" srcOrd="1" destOrd="0" presId="urn:microsoft.com/office/officeart/2005/8/layout/cycle4"/>
    <dgm:cxn modelId="{9E80B20E-0DD4-4D83-ACB3-557796956218}" type="presParOf" srcId="{D490BA90-C4F2-4211-A25D-618595225649}" destId="{AED0FC98-9B7A-4E4E-9EAD-DA0041122777}" srcOrd="0" destOrd="0" presId="urn:microsoft.com/office/officeart/2005/8/layout/cycle4"/>
    <dgm:cxn modelId="{B72926E0-5734-45F3-9BEC-EE41FC93011F}" type="presParOf" srcId="{D490BA90-C4F2-4211-A25D-618595225649}" destId="{26E60FDD-E285-458F-AFA2-74063CE93EFF}" srcOrd="1" destOrd="0" presId="urn:microsoft.com/office/officeart/2005/8/layout/cycle4"/>
    <dgm:cxn modelId="{E9A1BEF1-98F9-4626-958B-2EBD5FB1FBB0}" type="presParOf" srcId="{D490BA90-C4F2-4211-A25D-618595225649}" destId="{F0CEDEC9-9190-4FE9-9982-EB80CD3B41EB}" srcOrd="2" destOrd="0" presId="urn:microsoft.com/office/officeart/2005/8/layout/cycle4"/>
    <dgm:cxn modelId="{F73EA3E0-E080-4F4A-876F-DFF1CE935788}" type="presParOf" srcId="{D490BA90-C4F2-4211-A25D-618595225649}" destId="{9C1788C6-662E-4134-926B-1DE98DCC485A}" srcOrd="3" destOrd="0" presId="urn:microsoft.com/office/officeart/2005/8/layout/cycle4"/>
    <dgm:cxn modelId="{D1B8DD85-66F3-416A-943E-30791EE85BAB}" type="presParOf" srcId="{D490BA90-C4F2-4211-A25D-618595225649}" destId="{921FF336-34FF-4133-BBC1-F34A2ACB34DF}" srcOrd="4" destOrd="0" presId="urn:microsoft.com/office/officeart/2005/8/layout/cycle4"/>
    <dgm:cxn modelId="{2203EA0D-E5A5-4389-8B4C-07AA27CEE8B0}" type="presParOf" srcId="{3A3E2115-C009-4616-830D-45BCC5B8B690}" destId="{B1BE1AD9-A4A3-4184-8C5B-0D3A6F0A9A91}" srcOrd="2" destOrd="0" presId="urn:microsoft.com/office/officeart/2005/8/layout/cycle4"/>
    <dgm:cxn modelId="{0C3C8313-CEBA-41F8-97F0-2E45CB3E1E0F}" type="presParOf" srcId="{3A3E2115-C009-4616-830D-45BCC5B8B690}" destId="{35680EAB-ED60-4435-81F0-B34354BFD0C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EC933D-104B-CB47-A993-9EE85E58F0E8}" type="doc">
      <dgm:prSet loTypeId="urn:microsoft.com/office/officeart/2005/8/layout/hProcess11" loCatId="" qsTypeId="urn:microsoft.com/office/officeart/2005/8/quickstyle/simple4" qsCatId="simple" csTypeId="urn:microsoft.com/office/officeart/2005/8/colors/colorful1#2" csCatId="colorful" phldr="1"/>
      <dgm:spPr/>
    </dgm:pt>
    <dgm:pt modelId="{454DAA38-8093-B741-AF70-12B03E725810}">
      <dgm:prSet phldrT="[Testo]"/>
      <dgm:spPr/>
      <dgm:t>
        <a:bodyPr/>
        <a:lstStyle/>
        <a:p>
          <a:r>
            <a:rPr lang="it-IT" b="1" dirty="0" smtClean="0"/>
            <a:t>V.4 Uffici  (att.71) DM 8/6/16</a:t>
          </a:r>
          <a:endParaRPr lang="it-IT" b="1" dirty="0"/>
        </a:p>
      </dgm:t>
    </dgm:pt>
    <dgm:pt modelId="{A2E0209B-ECBB-2E4F-8D37-01A69F69917D}" type="parTrans" cxnId="{A7281343-F7EA-4740-A334-E207E5FFBDAA}">
      <dgm:prSet/>
      <dgm:spPr/>
      <dgm:t>
        <a:bodyPr/>
        <a:lstStyle/>
        <a:p>
          <a:endParaRPr lang="it-IT"/>
        </a:p>
      </dgm:t>
    </dgm:pt>
    <dgm:pt modelId="{4E0AE87E-05C3-F743-97CE-5A3A4F64B4F7}" type="sibTrans" cxnId="{A7281343-F7EA-4740-A334-E207E5FFBDAA}">
      <dgm:prSet/>
      <dgm:spPr/>
      <dgm:t>
        <a:bodyPr/>
        <a:lstStyle/>
        <a:p>
          <a:endParaRPr lang="it-IT"/>
        </a:p>
      </dgm:t>
    </dgm:pt>
    <dgm:pt modelId="{BEDE8C01-C3C5-D743-B325-676C2EA0010E}">
      <dgm:prSet phldrT="[Testo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it-IT" b="1" dirty="0" smtClean="0"/>
            <a:t>V.5 (Att.66) Attività ricettive DM 9/8/16</a:t>
          </a:r>
          <a:endParaRPr lang="it-IT" b="1" dirty="0"/>
        </a:p>
      </dgm:t>
    </dgm:pt>
    <dgm:pt modelId="{C3CEFD36-C6F0-3C48-BA7A-2D4B7682F449}" type="parTrans" cxnId="{6EE2ABB3-E968-9445-B21C-48CF5BDC88C1}">
      <dgm:prSet/>
      <dgm:spPr/>
      <dgm:t>
        <a:bodyPr/>
        <a:lstStyle/>
        <a:p>
          <a:endParaRPr lang="it-IT"/>
        </a:p>
      </dgm:t>
    </dgm:pt>
    <dgm:pt modelId="{7765A289-E33A-C745-8FE6-94F667A497C0}" type="sibTrans" cxnId="{6EE2ABB3-E968-9445-B21C-48CF5BDC88C1}">
      <dgm:prSet/>
      <dgm:spPr/>
      <dgm:t>
        <a:bodyPr/>
        <a:lstStyle/>
        <a:p>
          <a:endParaRPr lang="it-IT"/>
        </a:p>
      </dgm:t>
    </dgm:pt>
    <dgm:pt modelId="{22C057E7-A5EF-534A-B5F5-6AF1A384703C}">
      <dgm:prSet phldrT="[Testo]"/>
      <dgm:spPr/>
      <dgm:t>
        <a:bodyPr/>
        <a:lstStyle/>
        <a:p>
          <a:r>
            <a:rPr lang="it-IT" b="1" dirty="0" smtClean="0"/>
            <a:t>V.6 (Att.75) Autorimesse DM 21/2/17 </a:t>
          </a:r>
          <a:r>
            <a:rPr lang="it-IT" b="1" dirty="0" smtClean="0">
              <a:solidFill>
                <a:srgbClr val="FF0000"/>
              </a:solidFill>
            </a:rPr>
            <a:t>Rev. 2019</a:t>
          </a:r>
          <a:endParaRPr lang="it-IT" b="1" dirty="0">
            <a:solidFill>
              <a:srgbClr val="FF0000"/>
            </a:solidFill>
          </a:endParaRPr>
        </a:p>
      </dgm:t>
    </dgm:pt>
    <dgm:pt modelId="{C3EE32ED-CB20-4C4F-BE2D-B86275F8C028}" type="parTrans" cxnId="{D3BD072C-A45A-D141-9E27-67B4BDF9EDB3}">
      <dgm:prSet/>
      <dgm:spPr/>
      <dgm:t>
        <a:bodyPr/>
        <a:lstStyle/>
        <a:p>
          <a:endParaRPr lang="it-IT"/>
        </a:p>
      </dgm:t>
    </dgm:pt>
    <dgm:pt modelId="{B4E88264-2BBF-1C47-9E64-879283794365}" type="sibTrans" cxnId="{D3BD072C-A45A-D141-9E27-67B4BDF9EDB3}">
      <dgm:prSet/>
      <dgm:spPr/>
      <dgm:t>
        <a:bodyPr/>
        <a:lstStyle/>
        <a:p>
          <a:endParaRPr lang="it-IT"/>
        </a:p>
      </dgm:t>
    </dgm:pt>
    <dgm:pt modelId="{A316E135-B3FF-3349-BEC2-BC1A076538F2}">
      <dgm:prSet phldrT="[Testo]"/>
      <dgm:spPr>
        <a:solidFill>
          <a:srgbClr val="EBF6F9"/>
        </a:solidFill>
      </dgm:spPr>
      <dgm:t>
        <a:bodyPr/>
        <a:lstStyle/>
        <a:p>
          <a:r>
            <a:rPr lang="it-IT" b="1" dirty="0" smtClean="0"/>
            <a:t>V.7  (Att.67) Scuole DM 7/8/17</a:t>
          </a:r>
        </a:p>
        <a:p>
          <a:r>
            <a:rPr lang="it-IT" b="1" dirty="0" smtClean="0">
              <a:solidFill>
                <a:srgbClr val="FF0000"/>
              </a:solidFill>
            </a:rPr>
            <a:t>RTV Asili Nido</a:t>
          </a:r>
          <a:endParaRPr lang="it-IT" b="1" dirty="0">
            <a:solidFill>
              <a:srgbClr val="FF0000"/>
            </a:solidFill>
          </a:endParaRPr>
        </a:p>
      </dgm:t>
    </dgm:pt>
    <dgm:pt modelId="{950C02A8-6603-C241-9CEF-6B37EFC9074E}" type="parTrans" cxnId="{D32A817A-F67C-9A4C-9684-33A97C9DB054}">
      <dgm:prSet/>
      <dgm:spPr/>
      <dgm:t>
        <a:bodyPr/>
        <a:lstStyle/>
        <a:p>
          <a:endParaRPr lang="it-IT"/>
        </a:p>
      </dgm:t>
    </dgm:pt>
    <dgm:pt modelId="{B398B568-D13B-5B41-A5B5-AD68F46F50A6}" type="sibTrans" cxnId="{D32A817A-F67C-9A4C-9684-33A97C9DB054}">
      <dgm:prSet/>
      <dgm:spPr/>
      <dgm:t>
        <a:bodyPr/>
        <a:lstStyle/>
        <a:p>
          <a:endParaRPr lang="it-IT"/>
        </a:p>
      </dgm:t>
    </dgm:pt>
    <dgm:pt modelId="{BFA097EE-E1F4-B446-8FC0-23DF1D380AF9}">
      <dgm:prSet phldrT="[Testo]"/>
      <dgm:spPr/>
      <dgm:t>
        <a:bodyPr/>
        <a:lstStyle/>
        <a:p>
          <a:r>
            <a:rPr lang="it-IT" b="1" dirty="0" smtClean="0"/>
            <a:t>V.8 (Att.69) Attività commerciali DM 23/11/18</a:t>
          </a:r>
          <a:endParaRPr lang="it-IT" b="1" dirty="0"/>
        </a:p>
      </dgm:t>
    </dgm:pt>
    <dgm:pt modelId="{653D1AEE-C0E9-3B49-BAEA-9DF380737C50}" type="parTrans" cxnId="{371A220B-4A06-6740-98E2-77C904CB5DDE}">
      <dgm:prSet/>
      <dgm:spPr/>
      <dgm:t>
        <a:bodyPr/>
        <a:lstStyle/>
        <a:p>
          <a:endParaRPr lang="it-IT"/>
        </a:p>
      </dgm:t>
    </dgm:pt>
    <dgm:pt modelId="{AFE492A7-5725-AF4A-8683-BA9515283637}" type="sibTrans" cxnId="{371A220B-4A06-6740-98E2-77C904CB5DDE}">
      <dgm:prSet/>
      <dgm:spPr/>
      <dgm:t>
        <a:bodyPr/>
        <a:lstStyle/>
        <a:p>
          <a:endParaRPr lang="it-IT"/>
        </a:p>
      </dgm:t>
    </dgm:pt>
    <dgm:pt modelId="{DED16ADC-31A2-024B-81DC-F64F265018BC}" type="pres">
      <dgm:prSet presAssocID="{8AEC933D-104B-CB47-A993-9EE85E58F0E8}" presName="Name0" presStyleCnt="0">
        <dgm:presLayoutVars>
          <dgm:dir/>
          <dgm:resizeHandles val="exact"/>
        </dgm:presLayoutVars>
      </dgm:prSet>
      <dgm:spPr/>
    </dgm:pt>
    <dgm:pt modelId="{BEB333EC-8D7B-6B45-935C-461273BA10CD}" type="pres">
      <dgm:prSet presAssocID="{8AEC933D-104B-CB47-A993-9EE85E58F0E8}" presName="arrow" presStyleLbl="bgShp" presStyleIdx="0" presStyleCnt="1"/>
      <dgm:spPr/>
    </dgm:pt>
    <dgm:pt modelId="{7A219962-25FA-584E-A041-9D90ABECFD8F}" type="pres">
      <dgm:prSet presAssocID="{8AEC933D-104B-CB47-A993-9EE85E58F0E8}" presName="points" presStyleCnt="0"/>
      <dgm:spPr/>
    </dgm:pt>
    <dgm:pt modelId="{5668BC9F-16B7-8D48-8636-AECB6DB3BD6D}" type="pres">
      <dgm:prSet presAssocID="{454DAA38-8093-B741-AF70-12B03E725810}" presName="compositeA" presStyleCnt="0"/>
      <dgm:spPr/>
    </dgm:pt>
    <dgm:pt modelId="{F90E37CE-6331-DB45-A84D-2BEA3E661A8F}" type="pres">
      <dgm:prSet presAssocID="{454DAA38-8093-B741-AF70-12B03E725810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3B6A06B-49BC-F846-85A6-783AD9F4BBCC}" type="pres">
      <dgm:prSet presAssocID="{454DAA38-8093-B741-AF70-12B03E725810}" presName="circleA" presStyleLbl="node1" presStyleIdx="0" presStyleCnt="5"/>
      <dgm:spPr/>
    </dgm:pt>
    <dgm:pt modelId="{95B39643-E812-844B-9F90-D4DCD0FD35C6}" type="pres">
      <dgm:prSet presAssocID="{454DAA38-8093-B741-AF70-12B03E725810}" presName="spaceA" presStyleCnt="0"/>
      <dgm:spPr/>
    </dgm:pt>
    <dgm:pt modelId="{C7AA6F3A-2FAB-5745-8924-FA2C67465E6F}" type="pres">
      <dgm:prSet presAssocID="{4E0AE87E-05C3-F743-97CE-5A3A4F64B4F7}" presName="space" presStyleCnt="0"/>
      <dgm:spPr/>
    </dgm:pt>
    <dgm:pt modelId="{6C7770CB-3CFC-DA46-B226-205BAC729488}" type="pres">
      <dgm:prSet presAssocID="{BEDE8C01-C3C5-D743-B325-676C2EA0010E}" presName="compositeB" presStyleCnt="0"/>
      <dgm:spPr/>
    </dgm:pt>
    <dgm:pt modelId="{200401F6-04F3-DE47-834F-995DF79F16CF}" type="pres">
      <dgm:prSet presAssocID="{BEDE8C01-C3C5-D743-B325-676C2EA0010E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4034114-873A-1A4A-BBAA-DFE223D09E35}" type="pres">
      <dgm:prSet presAssocID="{BEDE8C01-C3C5-D743-B325-676C2EA0010E}" presName="circleB" presStyleLbl="node1" presStyleIdx="1" presStyleCnt="5"/>
      <dgm:spPr/>
    </dgm:pt>
    <dgm:pt modelId="{1A670EBE-2457-C442-BAE7-1CE9326B25CF}" type="pres">
      <dgm:prSet presAssocID="{BEDE8C01-C3C5-D743-B325-676C2EA0010E}" presName="spaceB" presStyleCnt="0"/>
      <dgm:spPr/>
    </dgm:pt>
    <dgm:pt modelId="{9B709A6A-730E-F643-97AB-3FA6D610B6F0}" type="pres">
      <dgm:prSet presAssocID="{7765A289-E33A-C745-8FE6-94F667A497C0}" presName="space" presStyleCnt="0"/>
      <dgm:spPr/>
    </dgm:pt>
    <dgm:pt modelId="{24112EBB-DA23-BC4B-B6D9-891039658854}" type="pres">
      <dgm:prSet presAssocID="{22C057E7-A5EF-534A-B5F5-6AF1A384703C}" presName="compositeA" presStyleCnt="0"/>
      <dgm:spPr/>
    </dgm:pt>
    <dgm:pt modelId="{5BA50213-1415-B84A-AFFC-A576EB4163E3}" type="pres">
      <dgm:prSet presAssocID="{22C057E7-A5EF-534A-B5F5-6AF1A384703C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E013B6F-ADA5-464B-B08A-E140500DAD14}" type="pres">
      <dgm:prSet presAssocID="{22C057E7-A5EF-534A-B5F5-6AF1A384703C}" presName="circleA" presStyleLbl="node1" presStyleIdx="2" presStyleCnt="5"/>
      <dgm:spPr/>
    </dgm:pt>
    <dgm:pt modelId="{58D1EFE4-CDED-2C4E-9C19-2B3C459C3263}" type="pres">
      <dgm:prSet presAssocID="{22C057E7-A5EF-534A-B5F5-6AF1A384703C}" presName="spaceA" presStyleCnt="0"/>
      <dgm:spPr/>
    </dgm:pt>
    <dgm:pt modelId="{0796B1A7-8C30-4D40-9EEB-7EF66EA9532F}" type="pres">
      <dgm:prSet presAssocID="{B4E88264-2BBF-1C47-9E64-879283794365}" presName="space" presStyleCnt="0"/>
      <dgm:spPr/>
    </dgm:pt>
    <dgm:pt modelId="{8B004C62-646B-C64C-B488-11DE425AA4BF}" type="pres">
      <dgm:prSet presAssocID="{A316E135-B3FF-3349-BEC2-BC1A076538F2}" presName="compositeB" presStyleCnt="0"/>
      <dgm:spPr/>
    </dgm:pt>
    <dgm:pt modelId="{52127478-D775-B840-8A90-D1A62783AA49}" type="pres">
      <dgm:prSet presAssocID="{A316E135-B3FF-3349-BEC2-BC1A076538F2}" presName="textB" presStyleLbl="revTx" presStyleIdx="3" presStyleCnt="5" custLinFactNeighborY="100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50755C8-6119-FE46-9B44-965063E5E084}" type="pres">
      <dgm:prSet presAssocID="{A316E135-B3FF-3349-BEC2-BC1A076538F2}" presName="circleB" presStyleLbl="node1" presStyleIdx="3" presStyleCnt="5"/>
      <dgm:spPr/>
    </dgm:pt>
    <dgm:pt modelId="{D7AD6B91-431A-C44F-B5A7-F2D8F64ECC05}" type="pres">
      <dgm:prSet presAssocID="{A316E135-B3FF-3349-BEC2-BC1A076538F2}" presName="spaceB" presStyleCnt="0"/>
      <dgm:spPr/>
    </dgm:pt>
    <dgm:pt modelId="{89FB6486-C614-6841-AF39-459367D16F51}" type="pres">
      <dgm:prSet presAssocID="{B398B568-D13B-5B41-A5B5-AD68F46F50A6}" presName="space" presStyleCnt="0"/>
      <dgm:spPr/>
    </dgm:pt>
    <dgm:pt modelId="{88394D31-8B88-464C-8154-A54AFFB45846}" type="pres">
      <dgm:prSet presAssocID="{BFA097EE-E1F4-B446-8FC0-23DF1D380AF9}" presName="compositeA" presStyleCnt="0"/>
      <dgm:spPr/>
    </dgm:pt>
    <dgm:pt modelId="{307B9AD2-633B-7241-906C-CA1DA9E8B1F2}" type="pres">
      <dgm:prSet presAssocID="{BFA097EE-E1F4-B446-8FC0-23DF1D380AF9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89D91C2-5E03-8240-96B1-ADF8183C2A6D}" type="pres">
      <dgm:prSet presAssocID="{BFA097EE-E1F4-B446-8FC0-23DF1D380AF9}" presName="circleA" presStyleLbl="node1" presStyleIdx="4" presStyleCnt="5"/>
      <dgm:spPr/>
    </dgm:pt>
    <dgm:pt modelId="{2AE14154-F9A4-DF4E-A0FB-0335101ABAC4}" type="pres">
      <dgm:prSet presAssocID="{BFA097EE-E1F4-B446-8FC0-23DF1D380AF9}" presName="spaceA" presStyleCnt="0"/>
      <dgm:spPr/>
    </dgm:pt>
  </dgm:ptLst>
  <dgm:cxnLst>
    <dgm:cxn modelId="{A7281343-F7EA-4740-A334-E207E5FFBDAA}" srcId="{8AEC933D-104B-CB47-A993-9EE85E58F0E8}" destId="{454DAA38-8093-B741-AF70-12B03E725810}" srcOrd="0" destOrd="0" parTransId="{A2E0209B-ECBB-2E4F-8D37-01A69F69917D}" sibTransId="{4E0AE87E-05C3-F743-97CE-5A3A4F64B4F7}"/>
    <dgm:cxn modelId="{D3BD072C-A45A-D141-9E27-67B4BDF9EDB3}" srcId="{8AEC933D-104B-CB47-A993-9EE85E58F0E8}" destId="{22C057E7-A5EF-534A-B5F5-6AF1A384703C}" srcOrd="2" destOrd="0" parTransId="{C3EE32ED-CB20-4C4F-BE2D-B86275F8C028}" sibTransId="{B4E88264-2BBF-1C47-9E64-879283794365}"/>
    <dgm:cxn modelId="{D32A817A-F67C-9A4C-9684-33A97C9DB054}" srcId="{8AEC933D-104B-CB47-A993-9EE85E58F0E8}" destId="{A316E135-B3FF-3349-BEC2-BC1A076538F2}" srcOrd="3" destOrd="0" parTransId="{950C02A8-6603-C241-9CEF-6B37EFC9074E}" sibTransId="{B398B568-D13B-5B41-A5B5-AD68F46F50A6}"/>
    <dgm:cxn modelId="{6EE2ABB3-E968-9445-B21C-48CF5BDC88C1}" srcId="{8AEC933D-104B-CB47-A993-9EE85E58F0E8}" destId="{BEDE8C01-C3C5-D743-B325-676C2EA0010E}" srcOrd="1" destOrd="0" parTransId="{C3CEFD36-C6F0-3C48-BA7A-2D4B7682F449}" sibTransId="{7765A289-E33A-C745-8FE6-94F667A497C0}"/>
    <dgm:cxn modelId="{DD7AB67E-5AD2-EB46-8DB9-9979EF238EB4}" type="presOf" srcId="{BFA097EE-E1F4-B446-8FC0-23DF1D380AF9}" destId="{307B9AD2-633B-7241-906C-CA1DA9E8B1F2}" srcOrd="0" destOrd="0" presId="urn:microsoft.com/office/officeart/2005/8/layout/hProcess11"/>
    <dgm:cxn modelId="{371A220B-4A06-6740-98E2-77C904CB5DDE}" srcId="{8AEC933D-104B-CB47-A993-9EE85E58F0E8}" destId="{BFA097EE-E1F4-B446-8FC0-23DF1D380AF9}" srcOrd="4" destOrd="0" parTransId="{653D1AEE-C0E9-3B49-BAEA-9DF380737C50}" sibTransId="{AFE492A7-5725-AF4A-8683-BA9515283637}"/>
    <dgm:cxn modelId="{485F370D-7997-0A4A-BA31-FA29210A3648}" type="presOf" srcId="{A316E135-B3FF-3349-BEC2-BC1A076538F2}" destId="{52127478-D775-B840-8A90-D1A62783AA49}" srcOrd="0" destOrd="0" presId="urn:microsoft.com/office/officeart/2005/8/layout/hProcess11"/>
    <dgm:cxn modelId="{8003DCC4-F2A8-B149-A909-43F9660B6C2B}" type="presOf" srcId="{8AEC933D-104B-CB47-A993-9EE85E58F0E8}" destId="{DED16ADC-31A2-024B-81DC-F64F265018BC}" srcOrd="0" destOrd="0" presId="urn:microsoft.com/office/officeart/2005/8/layout/hProcess11"/>
    <dgm:cxn modelId="{3467A103-AD51-5E43-912F-89F77B92FBEF}" type="presOf" srcId="{22C057E7-A5EF-534A-B5F5-6AF1A384703C}" destId="{5BA50213-1415-B84A-AFFC-A576EB4163E3}" srcOrd="0" destOrd="0" presId="urn:microsoft.com/office/officeart/2005/8/layout/hProcess11"/>
    <dgm:cxn modelId="{50A118D4-2A74-634B-B4F0-F1FDD0D16E40}" type="presOf" srcId="{454DAA38-8093-B741-AF70-12B03E725810}" destId="{F90E37CE-6331-DB45-A84D-2BEA3E661A8F}" srcOrd="0" destOrd="0" presId="urn:microsoft.com/office/officeart/2005/8/layout/hProcess11"/>
    <dgm:cxn modelId="{4EE5FF71-99F1-3E47-882F-64253A97A813}" type="presOf" srcId="{BEDE8C01-C3C5-D743-B325-676C2EA0010E}" destId="{200401F6-04F3-DE47-834F-995DF79F16CF}" srcOrd="0" destOrd="0" presId="urn:microsoft.com/office/officeart/2005/8/layout/hProcess11"/>
    <dgm:cxn modelId="{EAB40002-46A1-7A40-962A-1A12D4A6F90A}" type="presParOf" srcId="{DED16ADC-31A2-024B-81DC-F64F265018BC}" destId="{BEB333EC-8D7B-6B45-935C-461273BA10CD}" srcOrd="0" destOrd="0" presId="urn:microsoft.com/office/officeart/2005/8/layout/hProcess11"/>
    <dgm:cxn modelId="{D09EBFFC-5BFC-314F-847F-7314DF6E4FD5}" type="presParOf" srcId="{DED16ADC-31A2-024B-81DC-F64F265018BC}" destId="{7A219962-25FA-584E-A041-9D90ABECFD8F}" srcOrd="1" destOrd="0" presId="urn:microsoft.com/office/officeart/2005/8/layout/hProcess11"/>
    <dgm:cxn modelId="{BD287A69-9F8C-A344-881B-CA829226FC91}" type="presParOf" srcId="{7A219962-25FA-584E-A041-9D90ABECFD8F}" destId="{5668BC9F-16B7-8D48-8636-AECB6DB3BD6D}" srcOrd="0" destOrd="0" presId="urn:microsoft.com/office/officeart/2005/8/layout/hProcess11"/>
    <dgm:cxn modelId="{554C2F8A-4AEB-494C-BD0D-6F76C4F29713}" type="presParOf" srcId="{5668BC9F-16B7-8D48-8636-AECB6DB3BD6D}" destId="{F90E37CE-6331-DB45-A84D-2BEA3E661A8F}" srcOrd="0" destOrd="0" presId="urn:microsoft.com/office/officeart/2005/8/layout/hProcess11"/>
    <dgm:cxn modelId="{CD5DDF5B-9D49-D542-B2AE-5CF89FCE87B5}" type="presParOf" srcId="{5668BC9F-16B7-8D48-8636-AECB6DB3BD6D}" destId="{93B6A06B-49BC-F846-85A6-783AD9F4BBCC}" srcOrd="1" destOrd="0" presId="urn:microsoft.com/office/officeart/2005/8/layout/hProcess11"/>
    <dgm:cxn modelId="{0D9C6E35-A552-FC4F-B352-021F1C6DCEC3}" type="presParOf" srcId="{5668BC9F-16B7-8D48-8636-AECB6DB3BD6D}" destId="{95B39643-E812-844B-9F90-D4DCD0FD35C6}" srcOrd="2" destOrd="0" presId="urn:microsoft.com/office/officeart/2005/8/layout/hProcess11"/>
    <dgm:cxn modelId="{DA366691-B3F3-1B46-A602-BDA56BB0128F}" type="presParOf" srcId="{7A219962-25FA-584E-A041-9D90ABECFD8F}" destId="{C7AA6F3A-2FAB-5745-8924-FA2C67465E6F}" srcOrd="1" destOrd="0" presId="urn:microsoft.com/office/officeart/2005/8/layout/hProcess11"/>
    <dgm:cxn modelId="{7702CC3C-A553-204B-BF52-1B22813F8A08}" type="presParOf" srcId="{7A219962-25FA-584E-A041-9D90ABECFD8F}" destId="{6C7770CB-3CFC-DA46-B226-205BAC729488}" srcOrd="2" destOrd="0" presId="urn:microsoft.com/office/officeart/2005/8/layout/hProcess11"/>
    <dgm:cxn modelId="{74B49E8D-3E9E-C94F-BD4F-041E4CD5048A}" type="presParOf" srcId="{6C7770CB-3CFC-DA46-B226-205BAC729488}" destId="{200401F6-04F3-DE47-834F-995DF79F16CF}" srcOrd="0" destOrd="0" presId="urn:microsoft.com/office/officeart/2005/8/layout/hProcess11"/>
    <dgm:cxn modelId="{8A1122DB-D8CB-8842-B114-6EA0AB6640F7}" type="presParOf" srcId="{6C7770CB-3CFC-DA46-B226-205BAC729488}" destId="{D4034114-873A-1A4A-BBAA-DFE223D09E35}" srcOrd="1" destOrd="0" presId="urn:microsoft.com/office/officeart/2005/8/layout/hProcess11"/>
    <dgm:cxn modelId="{20A79273-C617-BF4C-B371-49D507B99075}" type="presParOf" srcId="{6C7770CB-3CFC-DA46-B226-205BAC729488}" destId="{1A670EBE-2457-C442-BAE7-1CE9326B25CF}" srcOrd="2" destOrd="0" presId="urn:microsoft.com/office/officeart/2005/8/layout/hProcess11"/>
    <dgm:cxn modelId="{F98C332D-06A3-9246-A98A-91360B1C258D}" type="presParOf" srcId="{7A219962-25FA-584E-A041-9D90ABECFD8F}" destId="{9B709A6A-730E-F643-97AB-3FA6D610B6F0}" srcOrd="3" destOrd="0" presId="urn:microsoft.com/office/officeart/2005/8/layout/hProcess11"/>
    <dgm:cxn modelId="{88417C78-DD15-6243-A2F1-53316A05558D}" type="presParOf" srcId="{7A219962-25FA-584E-A041-9D90ABECFD8F}" destId="{24112EBB-DA23-BC4B-B6D9-891039658854}" srcOrd="4" destOrd="0" presId="urn:microsoft.com/office/officeart/2005/8/layout/hProcess11"/>
    <dgm:cxn modelId="{5E8FC519-B504-3C44-BBBC-901D1C63D6F3}" type="presParOf" srcId="{24112EBB-DA23-BC4B-B6D9-891039658854}" destId="{5BA50213-1415-B84A-AFFC-A576EB4163E3}" srcOrd="0" destOrd="0" presId="urn:microsoft.com/office/officeart/2005/8/layout/hProcess11"/>
    <dgm:cxn modelId="{C6D38D81-CB81-1646-A310-4A95B8240C34}" type="presParOf" srcId="{24112EBB-DA23-BC4B-B6D9-891039658854}" destId="{1E013B6F-ADA5-464B-B08A-E140500DAD14}" srcOrd="1" destOrd="0" presId="urn:microsoft.com/office/officeart/2005/8/layout/hProcess11"/>
    <dgm:cxn modelId="{8A7F4904-A8E7-C849-9039-9DFC2A39ACC5}" type="presParOf" srcId="{24112EBB-DA23-BC4B-B6D9-891039658854}" destId="{58D1EFE4-CDED-2C4E-9C19-2B3C459C3263}" srcOrd="2" destOrd="0" presId="urn:microsoft.com/office/officeart/2005/8/layout/hProcess11"/>
    <dgm:cxn modelId="{6F81E3B7-E851-D54A-AC49-6DD99071426B}" type="presParOf" srcId="{7A219962-25FA-584E-A041-9D90ABECFD8F}" destId="{0796B1A7-8C30-4D40-9EEB-7EF66EA9532F}" srcOrd="5" destOrd="0" presId="urn:microsoft.com/office/officeart/2005/8/layout/hProcess11"/>
    <dgm:cxn modelId="{A9A8F4EA-95DD-E348-A60F-805C073A1161}" type="presParOf" srcId="{7A219962-25FA-584E-A041-9D90ABECFD8F}" destId="{8B004C62-646B-C64C-B488-11DE425AA4BF}" srcOrd="6" destOrd="0" presId="urn:microsoft.com/office/officeart/2005/8/layout/hProcess11"/>
    <dgm:cxn modelId="{9E299D7C-D12F-7A48-86F2-85C82FAF0FFD}" type="presParOf" srcId="{8B004C62-646B-C64C-B488-11DE425AA4BF}" destId="{52127478-D775-B840-8A90-D1A62783AA49}" srcOrd="0" destOrd="0" presId="urn:microsoft.com/office/officeart/2005/8/layout/hProcess11"/>
    <dgm:cxn modelId="{3AD4A61F-FAED-0246-9042-2F59C987FD60}" type="presParOf" srcId="{8B004C62-646B-C64C-B488-11DE425AA4BF}" destId="{550755C8-6119-FE46-9B44-965063E5E084}" srcOrd="1" destOrd="0" presId="urn:microsoft.com/office/officeart/2005/8/layout/hProcess11"/>
    <dgm:cxn modelId="{9FF585CD-EBE0-A443-970E-252F42908431}" type="presParOf" srcId="{8B004C62-646B-C64C-B488-11DE425AA4BF}" destId="{D7AD6B91-431A-C44F-B5A7-F2D8F64ECC05}" srcOrd="2" destOrd="0" presId="urn:microsoft.com/office/officeart/2005/8/layout/hProcess11"/>
    <dgm:cxn modelId="{E84937B2-EFC6-5A46-AEA5-BD4C17A1C3B0}" type="presParOf" srcId="{7A219962-25FA-584E-A041-9D90ABECFD8F}" destId="{89FB6486-C614-6841-AF39-459367D16F51}" srcOrd="7" destOrd="0" presId="urn:microsoft.com/office/officeart/2005/8/layout/hProcess11"/>
    <dgm:cxn modelId="{E46706F4-58AF-7B43-9A10-74C9FB3044D4}" type="presParOf" srcId="{7A219962-25FA-584E-A041-9D90ABECFD8F}" destId="{88394D31-8B88-464C-8154-A54AFFB45846}" srcOrd="8" destOrd="0" presId="urn:microsoft.com/office/officeart/2005/8/layout/hProcess11"/>
    <dgm:cxn modelId="{5E636585-BDC9-FA47-AA8F-40B84D9955EF}" type="presParOf" srcId="{88394D31-8B88-464C-8154-A54AFFB45846}" destId="{307B9AD2-633B-7241-906C-CA1DA9E8B1F2}" srcOrd="0" destOrd="0" presId="urn:microsoft.com/office/officeart/2005/8/layout/hProcess11"/>
    <dgm:cxn modelId="{A843492B-7771-A243-B8FA-B5A00140BEBC}" type="presParOf" srcId="{88394D31-8B88-464C-8154-A54AFFB45846}" destId="{689D91C2-5E03-8240-96B1-ADF8183C2A6D}" srcOrd="1" destOrd="0" presId="urn:microsoft.com/office/officeart/2005/8/layout/hProcess11"/>
    <dgm:cxn modelId="{4EECE591-CD64-D044-BE71-857D553DEFC8}" type="presParOf" srcId="{88394D31-8B88-464C-8154-A54AFFB45846}" destId="{2AE14154-F9A4-DF4E-A0FB-0335101ABAC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D0FC98-9B7A-4E4E-9EAD-DA0041122777}">
      <dsp:nvSpPr>
        <dsp:cNvPr id="0" name=""/>
        <dsp:cNvSpPr/>
      </dsp:nvSpPr>
      <dsp:spPr>
        <a:xfrm>
          <a:off x="1178877" y="340957"/>
          <a:ext cx="2203566" cy="2203566"/>
        </a:xfrm>
        <a:prstGeom prst="pieWedge">
          <a:avLst/>
        </a:prstGeom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>
              <a:solidFill>
                <a:schemeClr val="tx1"/>
              </a:solidFill>
            </a:rPr>
            <a:t>Nuove RTV</a:t>
          </a:r>
          <a:endParaRPr lang="it-IT" sz="1800" kern="1200" dirty="0"/>
        </a:p>
      </dsp:txBody>
      <dsp:txXfrm>
        <a:off x="1178877" y="340957"/>
        <a:ext cx="2203566" cy="2203566"/>
      </dsp:txXfrm>
    </dsp:sp>
    <dsp:sp modelId="{26E60FDD-E285-458F-AFA2-74063CE93EFF}">
      <dsp:nvSpPr>
        <dsp:cNvPr id="0" name=""/>
        <dsp:cNvSpPr/>
      </dsp:nvSpPr>
      <dsp:spPr>
        <a:xfrm rot="5400000">
          <a:off x="3476777" y="340957"/>
          <a:ext cx="2203566" cy="2203566"/>
        </a:xfrm>
        <a:prstGeom prst="pieWedge">
          <a:avLst/>
        </a:prstGeom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b="1" kern="1200" dirty="0" smtClean="0">
              <a:solidFill>
                <a:schemeClr val="tx1"/>
              </a:solidFill>
            </a:rPr>
            <a:t>Abolizione “doppio binario”</a:t>
          </a:r>
          <a:endParaRPr lang="it-IT" sz="2200" kern="1200" dirty="0"/>
        </a:p>
      </dsp:txBody>
      <dsp:txXfrm rot="5400000">
        <a:off x="3476777" y="340957"/>
        <a:ext cx="2203566" cy="2203566"/>
      </dsp:txXfrm>
    </dsp:sp>
    <dsp:sp modelId="{F0CEDEC9-9190-4FE9-9982-EB80CD3B41EB}">
      <dsp:nvSpPr>
        <dsp:cNvPr id="0" name=""/>
        <dsp:cNvSpPr/>
      </dsp:nvSpPr>
      <dsp:spPr>
        <a:xfrm rot="10800000">
          <a:off x="3476777" y="2544544"/>
          <a:ext cx="2203566" cy="2203566"/>
        </a:xfrm>
        <a:prstGeom prst="pieWedge">
          <a:avLst/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>
              <a:solidFill>
                <a:schemeClr val="tx1"/>
              </a:solidFill>
            </a:rPr>
            <a:t>FORMAZIONE</a:t>
          </a:r>
        </a:p>
      </dsp:txBody>
      <dsp:txXfrm rot="10800000">
        <a:off x="3476777" y="2544544"/>
        <a:ext cx="2203566" cy="2203566"/>
      </dsp:txXfrm>
    </dsp:sp>
    <dsp:sp modelId="{9C1788C6-662E-4134-926B-1DE98DCC485A}">
      <dsp:nvSpPr>
        <dsp:cNvPr id="0" name=""/>
        <dsp:cNvSpPr/>
      </dsp:nvSpPr>
      <dsp:spPr>
        <a:xfrm rot="16200000">
          <a:off x="1062815" y="2740419"/>
          <a:ext cx="2203566" cy="2203566"/>
        </a:xfrm>
        <a:prstGeom prst="pieWedge">
          <a:avLst/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solidFill>
                <a:schemeClr val="tx1"/>
              </a:solidFill>
            </a:rPr>
            <a:t>Aggiornamento allegato al         DM 03/08/2015</a:t>
          </a:r>
        </a:p>
      </dsp:txBody>
      <dsp:txXfrm rot="16200000">
        <a:off x="1062815" y="2740419"/>
        <a:ext cx="2203566" cy="2203566"/>
      </dsp:txXfrm>
    </dsp:sp>
    <dsp:sp modelId="{B1BE1AD9-A4A3-4184-8C5B-0D3A6F0A9A91}">
      <dsp:nvSpPr>
        <dsp:cNvPr id="0" name=""/>
        <dsp:cNvSpPr/>
      </dsp:nvSpPr>
      <dsp:spPr>
        <a:xfrm>
          <a:off x="3096359" y="2086518"/>
          <a:ext cx="760815" cy="661578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680EAB-ED60-4435-81F0-B34354BFD0CE}">
      <dsp:nvSpPr>
        <dsp:cNvPr id="0" name=""/>
        <dsp:cNvSpPr/>
      </dsp:nvSpPr>
      <dsp:spPr>
        <a:xfrm rot="10800000">
          <a:off x="3096359" y="2340971"/>
          <a:ext cx="760815" cy="661578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B333EC-8D7B-6B45-935C-461273BA10CD}">
      <dsp:nvSpPr>
        <dsp:cNvPr id="0" name=""/>
        <dsp:cNvSpPr/>
      </dsp:nvSpPr>
      <dsp:spPr>
        <a:xfrm>
          <a:off x="0" y="1429400"/>
          <a:ext cx="8085189" cy="1905867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90E37CE-6331-DB45-A84D-2BEA3E661A8F}">
      <dsp:nvSpPr>
        <dsp:cNvPr id="0" name=""/>
        <dsp:cNvSpPr/>
      </dsp:nvSpPr>
      <dsp:spPr>
        <a:xfrm>
          <a:off x="3197" y="0"/>
          <a:ext cx="1398129" cy="19058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b="1" kern="1200" dirty="0" smtClean="0"/>
            <a:t>V.4 Uffici  (att.71) DM 8/6/16</a:t>
          </a:r>
          <a:endParaRPr lang="it-IT" sz="1700" b="1" kern="1200" dirty="0"/>
        </a:p>
      </dsp:txBody>
      <dsp:txXfrm>
        <a:off x="3197" y="0"/>
        <a:ext cx="1398129" cy="1905867"/>
      </dsp:txXfrm>
    </dsp:sp>
    <dsp:sp modelId="{93B6A06B-49BC-F846-85A6-783AD9F4BBCC}">
      <dsp:nvSpPr>
        <dsp:cNvPr id="0" name=""/>
        <dsp:cNvSpPr/>
      </dsp:nvSpPr>
      <dsp:spPr>
        <a:xfrm>
          <a:off x="464029" y="2144101"/>
          <a:ext cx="476466" cy="47646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0401F6-04F3-DE47-834F-995DF79F16CF}">
      <dsp:nvSpPr>
        <dsp:cNvPr id="0" name=""/>
        <dsp:cNvSpPr/>
      </dsp:nvSpPr>
      <dsp:spPr>
        <a:xfrm>
          <a:off x="1471233" y="2858801"/>
          <a:ext cx="1398129" cy="1905867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b="1" kern="1200" dirty="0" smtClean="0"/>
            <a:t>V.5 (Att.66) Attività ricettive DM 9/8/16</a:t>
          </a:r>
          <a:endParaRPr lang="it-IT" sz="1700" b="1" kern="1200" dirty="0"/>
        </a:p>
      </dsp:txBody>
      <dsp:txXfrm>
        <a:off x="1471233" y="2858801"/>
        <a:ext cx="1398129" cy="1905867"/>
      </dsp:txXfrm>
    </dsp:sp>
    <dsp:sp modelId="{D4034114-873A-1A4A-BBAA-DFE223D09E35}">
      <dsp:nvSpPr>
        <dsp:cNvPr id="0" name=""/>
        <dsp:cNvSpPr/>
      </dsp:nvSpPr>
      <dsp:spPr>
        <a:xfrm>
          <a:off x="1932065" y="2144101"/>
          <a:ext cx="476466" cy="47646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A50213-1415-B84A-AFFC-A576EB4163E3}">
      <dsp:nvSpPr>
        <dsp:cNvPr id="0" name=""/>
        <dsp:cNvSpPr/>
      </dsp:nvSpPr>
      <dsp:spPr>
        <a:xfrm>
          <a:off x="2939270" y="0"/>
          <a:ext cx="1398129" cy="19058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b="1" kern="1200" dirty="0" smtClean="0"/>
            <a:t>V.6 (Att.75) Autorimesse DM 21/2/17 </a:t>
          </a:r>
          <a:r>
            <a:rPr lang="it-IT" sz="1700" b="1" kern="1200" dirty="0" smtClean="0">
              <a:solidFill>
                <a:srgbClr val="FF0000"/>
              </a:solidFill>
            </a:rPr>
            <a:t>Rev. 2019</a:t>
          </a:r>
          <a:endParaRPr lang="it-IT" sz="1700" b="1" kern="1200" dirty="0">
            <a:solidFill>
              <a:srgbClr val="FF0000"/>
            </a:solidFill>
          </a:endParaRPr>
        </a:p>
      </dsp:txBody>
      <dsp:txXfrm>
        <a:off x="2939270" y="0"/>
        <a:ext cx="1398129" cy="1905867"/>
      </dsp:txXfrm>
    </dsp:sp>
    <dsp:sp modelId="{1E013B6F-ADA5-464B-B08A-E140500DAD14}">
      <dsp:nvSpPr>
        <dsp:cNvPr id="0" name=""/>
        <dsp:cNvSpPr/>
      </dsp:nvSpPr>
      <dsp:spPr>
        <a:xfrm>
          <a:off x="3400101" y="2144101"/>
          <a:ext cx="476466" cy="47646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127478-D775-B840-8A90-D1A62783AA49}">
      <dsp:nvSpPr>
        <dsp:cNvPr id="0" name=""/>
        <dsp:cNvSpPr/>
      </dsp:nvSpPr>
      <dsp:spPr>
        <a:xfrm>
          <a:off x="4407306" y="2858801"/>
          <a:ext cx="1398129" cy="1905867"/>
        </a:xfrm>
        <a:prstGeom prst="rect">
          <a:avLst/>
        </a:prstGeom>
        <a:solidFill>
          <a:srgbClr val="EBF6F9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b="1" kern="1200" dirty="0" smtClean="0"/>
            <a:t>V.7  (Att.67) Scuole DM 7/8/17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b="1" kern="1200" dirty="0" smtClean="0">
              <a:solidFill>
                <a:srgbClr val="FF0000"/>
              </a:solidFill>
            </a:rPr>
            <a:t>RTV Asili Nido</a:t>
          </a:r>
          <a:endParaRPr lang="it-IT" sz="1700" b="1" kern="1200" dirty="0">
            <a:solidFill>
              <a:srgbClr val="FF0000"/>
            </a:solidFill>
          </a:endParaRPr>
        </a:p>
      </dsp:txBody>
      <dsp:txXfrm>
        <a:off x="4407306" y="2858801"/>
        <a:ext cx="1398129" cy="1905867"/>
      </dsp:txXfrm>
    </dsp:sp>
    <dsp:sp modelId="{550755C8-6119-FE46-9B44-965063E5E084}">
      <dsp:nvSpPr>
        <dsp:cNvPr id="0" name=""/>
        <dsp:cNvSpPr/>
      </dsp:nvSpPr>
      <dsp:spPr>
        <a:xfrm>
          <a:off x="4868137" y="2144101"/>
          <a:ext cx="476466" cy="47646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7B9AD2-633B-7241-906C-CA1DA9E8B1F2}">
      <dsp:nvSpPr>
        <dsp:cNvPr id="0" name=""/>
        <dsp:cNvSpPr/>
      </dsp:nvSpPr>
      <dsp:spPr>
        <a:xfrm>
          <a:off x="5875342" y="0"/>
          <a:ext cx="1398129" cy="19058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b="1" kern="1200" dirty="0" smtClean="0"/>
            <a:t>V.8 (Att.69) Attività commerciali DM 23/11/18</a:t>
          </a:r>
          <a:endParaRPr lang="it-IT" sz="1700" b="1" kern="1200" dirty="0"/>
        </a:p>
      </dsp:txBody>
      <dsp:txXfrm>
        <a:off x="5875342" y="0"/>
        <a:ext cx="1398129" cy="1905867"/>
      </dsp:txXfrm>
    </dsp:sp>
    <dsp:sp modelId="{689D91C2-5E03-8240-96B1-ADF8183C2A6D}">
      <dsp:nvSpPr>
        <dsp:cNvPr id="0" name=""/>
        <dsp:cNvSpPr/>
      </dsp:nvSpPr>
      <dsp:spPr>
        <a:xfrm>
          <a:off x="6336174" y="2144101"/>
          <a:ext cx="476466" cy="47646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22A227-5F89-2B44-80F1-78E8CF15B836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2A2D7-9AEE-8B45-8D47-8AA0CFB93F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26277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ernova.eu/decreti-normative/decreti-antincendio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aernova.eu/decreti-normative/dm-20-12-12" TargetMode="External"/><Relationship Id="rId4" Type="http://schemas.openxmlformats.org/officeDocument/2006/relationships/hyperlink" Target="http://www.aernova.eu/blog/asseveratore-le-sue-responsabilita-durante-il-rinnovo-di-pratica-vvf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ernova.eu/decreti-normative/decreti-antincendio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aernova.eu/decreti-normative/dm-20-12-12" TargetMode="External"/><Relationship Id="rId4" Type="http://schemas.openxmlformats.org/officeDocument/2006/relationships/hyperlink" Target="http://www.aernova.eu/blog/asseveratore-le-sue-responsabilita-durante-il-rinnovo-di-pratica-vvf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Sezione G Generalità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G.1 Termini, definizioni e simboli grafici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G.2 Progettazione per la sicurezza antincendio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G.3 Determinazione dei profili di rischio delle attività</a:t>
            </a:r>
          </a:p>
          <a:p>
            <a:r>
              <a:rPr lang="it-IT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Sezione S Strategia antincendio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S.1 Reazione al fuoco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S.2 Resistenza al fuoco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S.3 Compartimentazione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S.4 Esodo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S.5 Gestione della sicurezza antincendio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S.6 Controllo dell’incendio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S.7 Rivelazione ed allarme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S.8 Controllo di fumi e calore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S.9 Operatività antincendio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S.10 Sicurezza degli impianti tecnologici e di servizio</a:t>
            </a:r>
          </a:p>
          <a:p>
            <a:r>
              <a:rPr lang="it-IT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Sezione V Regole tecniche verticali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V.1 Aree a rischio specifico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V.2 Aree a rischio per atmosfere esplosive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V.3 Vani degli ascensori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V.4 Uffici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V.5 Attività ricettive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turistico-alberghiere</a:t>
            </a:r>
            <a:endParaRPr lang="it-IT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V.6 Autorimesse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V.7 Attività scolastiche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V.8 Attività commerciali</a:t>
            </a:r>
          </a:p>
          <a:p>
            <a:r>
              <a:rPr lang="it-IT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Sezione M Metodi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M.1 Metodologia per l’ingegneria della sicurezza antincendio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M.2 Scenari di incendio per la progettazione prestazionale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M.3 Salvaguardia della vita con la progettazione prestazionale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2A2D7-9AEE-8B45-8D47-8AA0CFB93FF6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endParaRPr lang="it-IT" sz="12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9B360-EDF5-2345-8B9F-4386F2B7398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Nota Come specificato al paragrafo G.1.25, l’applicazione della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volontaria citata nel presente documento non è 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obbligatoria.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1.Norma (o norma tecnica): specifica tecnica adottata da un organismo di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riconosciuto, per applicazione ripetuta o continua, alla quale non è obbligatorio conformarsi, e che appartenga a una delle seguenti categorie:</a:t>
            </a:r>
          </a:p>
          <a:p>
            <a:pPr lvl="1"/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a.norma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internazionale: norma adottata da un organismo di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internazionale;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Nota Sono organismi internazionali di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ISO (Organizzazione internazionale per la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IEC (Commissione elettrotecnica internazionale) ed ITU (Unione internazionale delle telecomunicazioni).</a:t>
            </a:r>
          </a:p>
          <a:p>
            <a:pPr lvl="1"/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b.norma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europea: norma adottata da un’organizzazione europea di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Nota Sono organizzazioni europee di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CEN (Comitato europeo di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Cenelec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(Comitato europeo di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elettrotecnica), ETSI (Istituto europeo per le norme di telecomunicazione).</a:t>
            </a:r>
          </a:p>
          <a:p>
            <a:pPr lvl="1"/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c.norma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armonizzata: norma europea adottata sulla base di una richiesta della Commissione ai fini dell’applicazione della legislazione dell’Unione sull’armonizzazione;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Nota Le 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norme armonizzate e, più in generale, le specifiche tecniche armonizzate sono solitamente riferite alla determinazione delle prestazioni di prodotti ai fini della relativa commercializzazione nello Spazio Economico Europeo (SEE).</a:t>
            </a:r>
          </a:p>
          <a:p>
            <a:pPr lvl="1"/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d.norma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nazionale: norma adottata da un organismo di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nazionale.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Nota Le organizzazioni di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possono essere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equivalentemente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qualificate come 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enti o organismi di standardizzazione o di normalizzazione. Ad esempio, sono enti di 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nazionale: DIN e DKE (Germania), AFNOR (Francia), UNI e CEI (Italia), NEN e NEC (Paesi Bassi), BSI (Regno Unito), …</a:t>
            </a:r>
          </a:p>
          <a:p>
            <a:endParaRPr lang="it-IT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6.Attività all’aperto: attività o porzione d’attività, comprensiva delle sue vie d’esodo, svolta in area delimitata e prevalentemente in 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spazio a cielo libero, che consente a fumo e calore dell’incendio di disperdersi direttamente in atmosfera.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Nota Ad esempio, non sono considerate 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attività all’aperto quelle svolte su terrazze, aventi vie d’esodo all’interno di opere da costruzione.</a:t>
            </a:r>
          </a:p>
          <a:p>
            <a:endParaRPr lang="it-IT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9.L’applicazione della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volontaria citata nel presente documento (es. ISO, EN, UNI, …) conferisce presunzione di conformità, ma rimane 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volontaria e non è obbligatoria, a meno che non sia resa cogente da altre disposizioni regolamentari. </a:t>
            </a:r>
          </a:p>
          <a:p>
            <a:endParaRPr lang="it-IT" dirty="0" smtClean="0"/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	Gli occupanti possono essere addormentati: [1]	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	●in attività individuale di lunga durata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Civile abitazione	</a:t>
            </a:r>
          </a:p>
          <a:p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Cii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●in attività gestita di lunga durata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Dormitorio, residence, studentato, residenza per persone autosufficienti	</a:t>
            </a:r>
          </a:p>
          <a:p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Ciii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●in attività gestita di breve durata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Albergo, rifugio alpino	</a:t>
            </a:r>
          </a:p>
          <a:p>
            <a:endParaRPr lang="it-IT" dirty="0" smtClean="0"/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3.Se non diversamente indicato nel presente documento o determinato in esito a specifica valutazione del rischio, il profilo di rischio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</a:t>
            </a:r>
            <a:r>
              <a:rPr lang="it-IT" sz="7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ambiente</a:t>
            </a:r>
            <a:r>
              <a:rPr lang="it-IT" sz="7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è ritenuto 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non significativo:</a:t>
            </a:r>
          </a:p>
          <a:p>
            <a:pPr lvl="1"/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a.negli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ambiti protetti da impianti o sistemi automatici di completa estinzione dell’incendio (capitolo S.6) a 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disponibilità superiore;</a:t>
            </a:r>
          </a:p>
          <a:p>
            <a:pPr lvl="1"/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b.nelle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attività civili (es. strutture sanitarie, scolastiche, alberghiere, …).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4.Le operazioni di soccorso condotte dal Corpo nazionale dei Vigili del fuoco sono escluse dalla valutazione di cui al comma 1. </a:t>
            </a:r>
          </a:p>
          <a:p>
            <a:endParaRPr lang="it-IT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4.ASET (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available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safe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escape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time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 intervallo di tempo calcolato tra l’innesco dell’incendio ed il momento in cui le condizioni ambientali nell’attività diventano tali da rendere gli occupanti incapaci di porsi in salvo raggiungendo o permanendo in un luogo sicuro.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5.RSET (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required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safe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escape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time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 intervallo di tempo calcolato tra l’innesco dell’incendio ed il momento in cui gli occupanti dell’attività raggiungono un luogo sicuro.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6.PTAT (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pre-travel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activity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time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 tempo impiegato dagli occupanti per attività svolte prima di avviare il movimento d’esodo.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2A2D7-9AEE-8B45-8D47-8AA0CFB93FF6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S.2.4.6 comma 1 lett. b. 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Soluzioni alternative per livello di prestazione I</a:t>
            </a:r>
          </a:p>
          <a:p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a.compartimentazione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rispetto ad altre costruzioni;</a:t>
            </a:r>
          </a:p>
          <a:p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b.assenza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 danneggiamento ad altre costruzioni o all’esterno del confine dell’area su cui sorge l’attività, per effetto di collasso strutturale.</a:t>
            </a:r>
          </a:p>
          <a:p>
            <a:endParaRPr lang="it-IT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S.3.5.5 c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.2.Per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varchi del </a:t>
            </a:r>
            <a:r>
              <a:rPr lang="it-IT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filtro a prova di fumo è ammesso l’impiego di chiusure E 30. </a:t>
            </a:r>
          </a:p>
          <a:p>
            <a:endParaRPr lang="it-IT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S.4.5.10 c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.2.Durante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l’esodo, l’impianto di illuminazione di sicurezza deve assicurare un illuminamento orizzontale al suolo sufficiente a consentire l’esodo degli occupanti, in conformità alle indicazioni della norma UNI EN 1838 e comunque ≥ 1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lx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lungo la linea centrale della via d’esodo.</a:t>
            </a:r>
          </a:p>
          <a:p>
            <a:endParaRPr lang="it-IT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NotaL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’impianto di illuminazione di sicurezza deve soddisfare anche i requisiti previsti nel capitolo S.10.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2A2D7-9AEE-8B45-8D47-8AA0CFB93FF6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2A2D7-9AEE-8B45-8D47-8AA0CFB93FF6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6387"/>
          </a:xfrm>
        </p:spPr>
        <p:txBody>
          <a:bodyPr/>
          <a:lstStyle/>
          <a:p>
            <a:pPr eaLnBrk="1" hangingPunct="1"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endParaRPr lang="it-IT" sz="12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9B360-EDF5-2345-8B9F-4386F2B739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it-IT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Come è strutturato il documento?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Oltre ad un preambolo il Codice di Prevenzione Incendi è costituito da:</a:t>
            </a:r>
          </a:p>
          <a:p>
            <a:pPr fontAlgn="base"/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Parte dispositiva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costituita da </a:t>
            </a:r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articoli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lvl="0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Art1 approvazione delle norme tecniche;</a:t>
            </a:r>
          </a:p>
          <a:p>
            <a:pPr lvl="0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Art2 campo di applicazione;</a:t>
            </a:r>
          </a:p>
          <a:p>
            <a:pPr lvl="0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Art3 requisiti e le condizioni per l’impiego dei prodotti antincendio;</a:t>
            </a:r>
          </a:p>
          <a:p>
            <a:pPr lvl="0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Art4 svolgimento e modalità del monitoraggio sull’applicazione delle norme tecniche da parte dei VVF;</a:t>
            </a:r>
          </a:p>
          <a:p>
            <a:pPr lvl="0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Art5 disposizioni transitorie finali;</a:t>
            </a:r>
          </a:p>
          <a:p>
            <a:pPr fontAlgn="base"/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 Allegato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(Codice di prevenzione incendi) diviso in </a:t>
            </a:r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Sezioni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Sezione G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Generalità “</a:t>
            </a:r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RTO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(termini, definizioni; progettazione antincendio; determinazione dei profili di rischio);</a:t>
            </a:r>
          </a:p>
          <a:p>
            <a:pPr lvl="0"/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Sezione S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Strategie antincendio “</a:t>
            </a:r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RTO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(misure antincendio, da reazione al fuoco a sicurezza impianti tecnologici)</a:t>
            </a:r>
          </a:p>
          <a:p>
            <a:pPr lvl="0"/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Sezione V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Regole tecniche verticali “</a:t>
            </a:r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RTV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(aree a rischio specifico, atmosfere esplosive, vani ascensori, attività scolastiche)</a:t>
            </a:r>
          </a:p>
          <a:p>
            <a:pPr lvl="0"/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Sezione M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Metodi “</a:t>
            </a:r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FSE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(ingegneria sicurezza antincendio, scenari per progettazione prestazionale, salvaguardia della vita).</a:t>
            </a:r>
          </a:p>
          <a:p>
            <a:pPr marL="2686050" indent="-2686050"/>
            <a:r>
              <a:rPr lang="it-IT" sz="1200" b="1" dirty="0" err="1" smtClean="0">
                <a:solidFill>
                  <a:srgbClr val="0558FF"/>
                </a:solidFill>
              </a:rPr>
              <a:t>V.x</a:t>
            </a:r>
            <a:r>
              <a:rPr lang="it-IT" sz="1200" b="1" dirty="0" smtClean="0">
                <a:solidFill>
                  <a:srgbClr val="0558FF"/>
                </a:solidFill>
              </a:rPr>
              <a:t> Attività 77 - edifici civili</a:t>
            </a:r>
          </a:p>
          <a:p>
            <a:pPr marL="2686050" indent="-2686050"/>
            <a:r>
              <a:rPr lang="it-IT" sz="1200" b="1" dirty="0" err="1" smtClean="0">
                <a:solidFill>
                  <a:srgbClr val="0558FF"/>
                </a:solidFill>
              </a:rPr>
              <a:t>V.x</a:t>
            </a:r>
            <a:r>
              <a:rPr lang="it-IT" sz="1200" b="1" dirty="0" smtClean="0">
                <a:solidFill>
                  <a:srgbClr val="0558FF"/>
                </a:solidFill>
              </a:rPr>
              <a:t> Attività 79 - aerostazioni, stazioni FS e marittime, metropolitane</a:t>
            </a:r>
          </a:p>
          <a:p>
            <a:r>
              <a:rPr lang="it-IT" sz="1200" b="1" dirty="0" smtClean="0">
                <a:solidFill>
                  <a:srgbClr val="FF0000"/>
                </a:solidFill>
              </a:rPr>
              <a:t>…..</a:t>
            </a:r>
          </a:p>
          <a:p>
            <a:endParaRPr lang="it-IT" sz="1200" b="1" dirty="0" smtClean="0">
              <a:solidFill>
                <a:srgbClr val="FF0000"/>
              </a:solidFill>
            </a:endParaRPr>
          </a:p>
          <a:p>
            <a:pPr lv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2A2D7-9AEE-8B45-8D47-8AA0CFB93FF6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endParaRPr lang="it-IT" sz="12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9B360-EDF5-2345-8B9F-4386F2B7398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it-IT" sz="9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Dove si applica il Codice?</a:t>
            </a:r>
            <a:endParaRPr lang="it-IT" sz="9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E’ opportuno precisare che il T.U. ha una valenza per le attività prive di Regola Tecnica Verticale (RTV) per le quali si rimanda ai </a:t>
            </a:r>
            <a:r>
              <a:rPr lang="it-IT" sz="9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D.M</a:t>
            </a:r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specifici. Esso è applicabile comunque alle:</a:t>
            </a:r>
          </a:p>
          <a:p>
            <a:pPr lvl="0"/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Nuove Attività;</a:t>
            </a:r>
          </a:p>
          <a:p>
            <a:pPr lvl="0"/>
            <a:r>
              <a:rPr lang="it-IT" sz="9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Attività esistenti</a:t>
            </a:r>
            <a:endParaRPr lang="it-IT" sz="9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Dunque il codice rappresenta una Regola Tecnica Orizzontale che contiene delle nuove regole generali per la progettazione antincendio.</a:t>
            </a:r>
          </a:p>
          <a:p>
            <a:pPr fontAlgn="base"/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Entrando più nello specifico il codice </a:t>
            </a:r>
            <a:r>
              <a:rPr lang="it-IT" sz="9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 APPLICA</a:t>
            </a:r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direttamente alle attività soggette a controllo </a:t>
            </a:r>
            <a:r>
              <a:rPr lang="it-IT" sz="9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VVF – DPR n.151/2011</a:t>
            </a:r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fontAlgn="base"/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att. 9,14,27-40,42-47,50-54,56-57,63-64, 70, 75(Depositi mezzi rotabili),76: </a:t>
            </a:r>
            <a:r>
              <a:rPr lang="it-IT" sz="9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Officine…</a:t>
            </a:r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Impianti...; Stabilimenti...; </a:t>
            </a:r>
            <a:r>
              <a:rPr lang="it-IT" sz="9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Depositi…</a:t>
            </a:r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  <a:r>
              <a:rPr lang="it-IT" sz="9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Falegnamerie…</a:t>
            </a:r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Attività Industriali ed Artigianali...;</a:t>
            </a:r>
          </a:p>
          <a:p>
            <a:pPr fontAlgn="base"/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Esso invece </a:t>
            </a:r>
            <a:r>
              <a:rPr lang="it-IT" sz="9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NON SI APPLICA</a:t>
            </a:r>
            <a:r>
              <a:rPr lang="it-IT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alle attività: 1-8. 10-13, 15-26, 41, 48-49, 55, 58-62, 65-69, 71-75, 77-80.</a:t>
            </a:r>
          </a:p>
          <a:p>
            <a:pPr fontAlgn="base"/>
            <a:r>
              <a:rPr lang="it-IT" sz="9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Quindi riassumendo si applica ad attività soggette non </a:t>
            </a:r>
            <a:r>
              <a:rPr lang="it-IT" sz="9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normate</a:t>
            </a:r>
            <a:r>
              <a:rPr lang="it-IT" sz="9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può essere di riferimento per attività non soggette, siano esse di nuova realizzazione o adeguamento dell’esistenti.</a:t>
            </a:r>
          </a:p>
          <a:p>
            <a:pPr fontAlgn="base"/>
            <a:endParaRPr lang="it-IT" sz="9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9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Attività 69 (ex</a:t>
            </a:r>
            <a:r>
              <a:rPr lang="it-IT" sz="9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87) - Locali adibiti ad esposizione e/o vendita all'ingrosso o al dettaglio, fiere e quartieri fieristici, con superficie lorda superiore a 400 m2 comprensiva dei servizi e depositi. Sono escluse le manifestazioni temporanee, di qualsiasi genere, che si effettuano in locali o luoghi aperti al pubblico.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9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Cat. A fino a 600 m2 . Cat. B oltre 600 e fino a 1.500 m2 . Cat. C oltre 1.500 m2 	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9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Attività 75 (ex</a:t>
            </a:r>
            <a:r>
              <a:rPr lang="it-IT" sz="9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92) - Autorimesse pubbliche e private, parcheggi pluriplano e meccanizzati di superficie complessiva coperta superiore a 300 m2; locali adibiti al ricovero di natanti ed aeromobili di superficie superiore a 500 m2; depositi di mezzi rotabili (treni, tram ecc.) di superficie coperta superiore a 1.000 m2.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9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Cat. A - Autorimesse fino a 1.000 m2 . </a:t>
            </a:r>
            <a:r>
              <a:rPr lang="it-IT" sz="900" b="1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Cat.B</a:t>
            </a:r>
            <a:r>
              <a:rPr lang="it-IT" sz="9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-Autorimesse oltre 1.000 m2 e fino a 3.000 m2; </a:t>
            </a:r>
            <a:r>
              <a:rPr lang="it-IT" sz="900" b="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ricovero di natanti ed aeromobili oltre 500 m2 e fino a 1000 m2 </a:t>
            </a:r>
            <a:r>
              <a:rPr lang="it-IT" sz="9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it-IT" sz="900" b="1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Cat.C</a:t>
            </a:r>
            <a:r>
              <a:rPr lang="it-IT" sz="9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Autorimesse oltre 3000 m2; </a:t>
            </a:r>
            <a:r>
              <a:rPr lang="it-IT" sz="900" b="0" i="1" kern="1200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ricovero di natanti ed aeromobili di superficie oltre i 1000 m2; depositi di mezzi rotabili </a:t>
            </a:r>
            <a:r>
              <a:rPr lang="it-IT" sz="900" b="1" i="1" kern="1200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pPr fontAlgn="base"/>
            <a:endParaRPr lang="it-IT" sz="9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«Art. 2-bis (</a:t>
            </a:r>
            <a:r>
              <a:rPr lang="it-IT" sz="9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Modalita'</a:t>
            </a:r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applicative alternative). - 1. In alternativa alle norme tecniche di cui all'art. 1, comma 1, e' fatta salva la </a:t>
            </a:r>
            <a:r>
              <a:rPr lang="it-IT" sz="9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possibilita'</a:t>
            </a:r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 applicare le norme tecniche indicate all'art. 5, comma 1-bis, per le seguenti </a:t>
            </a:r>
            <a:r>
              <a:rPr lang="it-IT" sz="9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attivita'</a:t>
            </a:r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it-IT" sz="9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cosi'</a:t>
            </a:r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come individuate ai punti di cui all'allegato I del decreto del Presidente</a:t>
            </a:r>
          </a:p>
          <a:p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della Repubblica 1° agosto 2011, n. 151:</a:t>
            </a:r>
          </a:p>
          <a:p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a) 66, ad esclusione delle strutture </a:t>
            </a:r>
            <a:r>
              <a:rPr lang="it-IT" sz="9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turistico-ricettive</a:t>
            </a:r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all'aria aperta e dei rifugi alpini;</a:t>
            </a:r>
          </a:p>
          <a:p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b) 67, ad esclusione degli asili nido;</a:t>
            </a:r>
          </a:p>
          <a:p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c) 69, limitatamente alle </a:t>
            </a:r>
            <a:r>
              <a:rPr lang="it-IT" sz="9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attivita'</a:t>
            </a:r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commerciali ove sia prevista la vendita e l'esposizione di beni;</a:t>
            </a:r>
          </a:p>
          <a:p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d) 71 uffici;</a:t>
            </a:r>
          </a:p>
          <a:p>
            <a:r>
              <a:rPr lang="it-IT" sz="9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e) 75, con esclusione dei depositi di mezzi rotabili e dei locali adibiti al ricovero di natanti ed aeromobili.».</a:t>
            </a:r>
            <a:endParaRPr lang="it-IT" sz="9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9B360-EDF5-2345-8B9F-4386F2B7398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it-IT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Dove si applica il Codice?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E’ opportuno precisare che il T.U. ha una valenza per le attività prive di Regola Tecnica Verticale (RTV) per le quali si rimanda ai </a:t>
            </a:r>
            <a:r>
              <a:rPr lang="it-IT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D.M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specifici. Esso è applicabile comunque alle:</a:t>
            </a:r>
          </a:p>
          <a:p>
            <a:pPr lvl="0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Nuove Attività;</a:t>
            </a:r>
          </a:p>
          <a:p>
            <a:pPr lvl="0"/>
            <a:r>
              <a:rPr lang="it-IT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Attività esistenti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Dunque il codice rappresenta una Regola Tecnica Orizzontale che contiene delle nuove regole generali per la progettazione antincendio.</a:t>
            </a:r>
          </a:p>
          <a:p>
            <a:pPr fontAlgn="base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Entrando più nello specifico il codice </a:t>
            </a:r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 APPLICA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direttamente alle attività soggette a controllo </a:t>
            </a:r>
            <a:r>
              <a:rPr lang="it-IT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VVF – DPR n.151/2011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fontAlgn="base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att. 9,14,27-40,42-47,50-54,56-57,63-64, 70, 75(Depositi mezzi rotabili),76: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Officine…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Impianti...; Stabilimenti...;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Depositi…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Falegnamerie…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Attività Industriali ed Artigianali...;</a:t>
            </a:r>
          </a:p>
          <a:p>
            <a:pPr fontAlgn="base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Esso invece </a:t>
            </a:r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NON SI APPLICA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alle attività: 1-8. 10-13, 15-26, 41, 48-49, 55, 58-62, 65, 68, 72, 74, 77-80.</a:t>
            </a:r>
          </a:p>
          <a:p>
            <a:pPr fontAlgn="base"/>
            <a:r>
              <a:rPr lang="it-IT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Quindi riassumendo si applica ad attività soggette non </a:t>
            </a:r>
            <a:r>
              <a:rPr lang="it-IT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normate</a:t>
            </a:r>
            <a:r>
              <a:rPr lang="it-IT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può essere di riferimento per attività non soggette, siano esse di nuova realizzazione o adeguamento dell’esistenti.</a:t>
            </a:r>
          </a:p>
          <a:p>
            <a:pPr fontAlgn="base"/>
            <a:r>
              <a:rPr lang="it-IT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 fatto: </a:t>
            </a:r>
            <a:r>
              <a:rPr lang="it-IT" altLang="it-IT" sz="1200" b="1" kern="1200" dirty="0" err="1" smtClean="0">
                <a:solidFill>
                  <a:srgbClr val="372FD1"/>
                </a:solidFill>
                <a:latin typeface="+mn-lt"/>
                <a:ea typeface="+mn-ea"/>
                <a:cs typeface="+mn-cs"/>
              </a:rPr>
              <a:t>Opzionalità</a:t>
            </a:r>
            <a:r>
              <a:rPr lang="it-IT" altLang="it-IT" sz="1200" b="1" kern="1200" dirty="0" smtClean="0">
                <a:solidFill>
                  <a:srgbClr val="372FD1"/>
                </a:solidFill>
                <a:latin typeface="+mn-lt"/>
                <a:ea typeface="+mn-ea"/>
                <a:cs typeface="+mn-cs"/>
              </a:rPr>
              <a:t> tra approccio codice (RTV) e norme tradizionali</a:t>
            </a:r>
            <a:endParaRPr lang="it-IT" sz="12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Attività 72 (ex </a:t>
            </a:r>
            <a:r>
              <a:rPr lang="it-IT" sz="12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90) - Edifici sottoposti a tutela ai sensi del d.lgs. 22/1/2004, n. 42, aperti al pubblico, destinati a contenere biblioteche ed archivi, musei, gallerie, esposizioni e mostre, nonché qualsiasi altra attività contenuta nel presente Allegato.  </a:t>
            </a:r>
            <a:r>
              <a:rPr lang="it-IT" sz="1200" b="1" i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Cat.C</a:t>
            </a:r>
            <a:endParaRPr lang="it-IT" sz="1200" b="1" i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9B360-EDF5-2345-8B9F-4386F2B7398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endParaRPr lang="it-IT" sz="12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9B360-EDF5-2345-8B9F-4386F2B7398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it-IT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 Codice introduce dei risparmi?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Come tutte le novità, inizialmente ci saranno delle difficoltà affinché il nuovo Codice di prevenzione incendi venga applicato ed apprezzato e necessita di un periodo di rodaggio sul campo. Sicuramente è da evidenziare una riduzione di testi e decreti obsoleti, superati e non più facilmente applicabili, inoltre, La misurazione dei risparmi sugli oneri regolatori verrà predisposta dal Ministero per la Semplificazione e la Pubblica Amministrazione.</a:t>
            </a:r>
          </a:p>
          <a:p>
            <a:pPr fontAlgn="base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Dalle prime simulazioni effettuate si riesce ad evidenziare un risparmio medio di oltre il 10% sui costi strutturali della sicurezza antincendio.</a:t>
            </a:r>
          </a:p>
          <a:p>
            <a:pPr fontAlgn="base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 Decreto, come citato nell'Art. 5 comma 3, entrerà in vigore il novantesimo giorno successivo la pubblicazione in Gazzetta Ufficiale, per cui, il 18 Novembre 2015.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2A2D7-9AEE-8B45-8D47-8AA0CFB93FF6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endParaRPr lang="it-IT" sz="12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9B360-EDF5-2345-8B9F-4386F2B7398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17/05/2019</a:t>
            </a:r>
            <a:endParaRPr lang="it-IT" dirty="0" smtClean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E57-457D-4404-BBBD-51772467FA9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E57-457D-4404-BBBD-51772467FA9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673224" y="6356350"/>
            <a:ext cx="1450504" cy="365125"/>
          </a:xfrm>
        </p:spPr>
        <p:txBody>
          <a:bodyPr/>
          <a:lstStyle/>
          <a:p>
            <a:r>
              <a:rPr lang="it-IT" smtClean="0"/>
              <a:t>17/05/2019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E57-457D-4404-BBBD-51772467FA9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673224" y="6356350"/>
            <a:ext cx="1450504" cy="365125"/>
          </a:xfrm>
        </p:spPr>
        <p:txBody>
          <a:bodyPr/>
          <a:lstStyle/>
          <a:p>
            <a:r>
              <a:rPr lang="it-IT" smtClean="0"/>
              <a:t>17/05/2019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logo dattilo 2.png"/>
          <p:cNvPicPr>
            <a:picLocks noChangeAspect="1"/>
          </p:cNvPicPr>
          <p:nvPr userDrawn="1"/>
        </p:nvPicPr>
        <p:blipFill>
          <a:blip r:embed="rId2" cstate="screen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82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18430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52147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45267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53700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897058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57504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48568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E57-457D-4404-BBBD-51772467FA9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673224" y="6356350"/>
            <a:ext cx="1450504" cy="365125"/>
          </a:xfrm>
        </p:spPr>
        <p:txBody>
          <a:bodyPr/>
          <a:lstStyle/>
          <a:p>
            <a:r>
              <a:rPr lang="it-IT" smtClean="0"/>
              <a:t>17/05/2019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824658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37941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733530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833326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logo dattilo 2.png"/>
          <p:cNvPicPr>
            <a:picLocks noChangeAspect="1"/>
          </p:cNvPicPr>
          <p:nvPr userDrawn="1"/>
        </p:nvPicPr>
        <p:blipFill>
          <a:blip r:embed="rId2" cstate="screen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82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E57-457D-4404-BBBD-51772467FA9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>
          <a:xfrm>
            <a:off x="673224" y="6356350"/>
            <a:ext cx="1450504" cy="365125"/>
          </a:xfrm>
        </p:spPr>
        <p:txBody>
          <a:bodyPr/>
          <a:lstStyle/>
          <a:p>
            <a:r>
              <a:rPr lang="it-IT" smtClean="0"/>
              <a:t>17/05/2019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E57-457D-4404-BBBD-51772467FA9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673224" y="6356350"/>
            <a:ext cx="1450504" cy="365125"/>
          </a:xfrm>
        </p:spPr>
        <p:txBody>
          <a:bodyPr/>
          <a:lstStyle/>
          <a:p>
            <a:r>
              <a:rPr lang="it-IT" smtClean="0"/>
              <a:t>17/05/2019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E57-457D-4404-BBBD-51772467FA9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0"/>
          </p:nvPr>
        </p:nvSpPr>
        <p:spPr>
          <a:xfrm>
            <a:off x="673224" y="6356350"/>
            <a:ext cx="1450504" cy="365125"/>
          </a:xfrm>
        </p:spPr>
        <p:txBody>
          <a:bodyPr/>
          <a:lstStyle/>
          <a:p>
            <a:r>
              <a:rPr lang="it-IT" smtClean="0"/>
              <a:t>17/05/2019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E57-457D-4404-BBBD-51772467FA9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>
          <a:xfrm>
            <a:off x="673224" y="6356350"/>
            <a:ext cx="1450504" cy="365125"/>
          </a:xfrm>
        </p:spPr>
        <p:txBody>
          <a:bodyPr/>
          <a:lstStyle/>
          <a:p>
            <a:r>
              <a:rPr lang="it-IT" smtClean="0"/>
              <a:t>17/05/2019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E57-457D-4404-BBBD-51772467FA9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>
          <a:xfrm>
            <a:off x="673224" y="6356350"/>
            <a:ext cx="1450504" cy="365125"/>
          </a:xfrm>
        </p:spPr>
        <p:txBody>
          <a:bodyPr/>
          <a:lstStyle/>
          <a:p>
            <a:r>
              <a:rPr lang="it-IT" smtClean="0"/>
              <a:t>17/05/2019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E57-457D-4404-BBBD-51772467FA9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673224" y="6356350"/>
            <a:ext cx="1450504" cy="365125"/>
          </a:xfrm>
        </p:spPr>
        <p:txBody>
          <a:bodyPr/>
          <a:lstStyle/>
          <a:p>
            <a:r>
              <a:rPr lang="it-IT" smtClean="0"/>
              <a:t>17/05/2019</a:t>
            </a:r>
            <a:endParaRPr lang="it-IT" dirty="0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E57-457D-4404-BBBD-51772467FA9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>
          <a:xfrm>
            <a:off x="673224" y="6356350"/>
            <a:ext cx="1450504" cy="365125"/>
          </a:xfrm>
        </p:spPr>
        <p:txBody>
          <a:bodyPr/>
          <a:lstStyle/>
          <a:p>
            <a:r>
              <a:rPr lang="it-IT" smtClean="0"/>
              <a:t>17/05/2019</a:t>
            </a:r>
            <a:endParaRPr lang="it-IT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73224" y="6356350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0000"/>
                </a:solidFill>
              </a:defRPr>
            </a:lvl1pPr>
          </a:lstStyle>
          <a:p>
            <a:r>
              <a:rPr lang="it-IT" smtClean="0"/>
              <a:t>17/05/2019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948264" y="6356350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0000"/>
                </a:solidFill>
              </a:defRPr>
            </a:lvl1pPr>
          </a:lstStyle>
          <a:p>
            <a:fld id="{6F667E57-457D-4404-BBBD-51772467FA9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74025-D1FE-7445-85C6-F64CE9AF22B1}" type="datetimeFigureOut">
              <a:rPr lang="it-IT" smtClean="0"/>
              <a:pPr/>
              <a:t>19/06/2019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4CBE1-B160-CA47-8AB8-142DEE53B9A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3090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Word Art-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5394" y="1176320"/>
            <a:ext cx="7526386" cy="5140829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0" y="59561"/>
            <a:ext cx="8928374" cy="1574368"/>
          </a:xfrm>
          <a:prstGeom prst="rect">
            <a:avLst/>
          </a:prstGeom>
          <a:noFill/>
        </p:spPr>
        <p:txBody>
          <a:bodyPr wrap="square" lIns="91440" tIns="45720" rIns="91440" bIns="45720">
            <a:noAutofit/>
          </a:bodyPr>
          <a:lstStyle/>
          <a:p>
            <a:pPr algn="ctr"/>
            <a:r>
              <a:rPr lang="it-IT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“</a:t>
            </a:r>
            <a:r>
              <a:rPr lang="it-IT" sz="48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DM 3/8/2015: codice di prevenzione incendi</a:t>
            </a:r>
            <a:r>
              <a:rPr lang="it-IT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”</a:t>
            </a:r>
          </a:p>
          <a:p>
            <a:pPr algn="ctr"/>
            <a:endParaRPr lang="it-IT" sz="48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it-IT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Modifiche e programmi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171950" y="5442466"/>
            <a:ext cx="494373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2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Roma, 19-21 giugno 2019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156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50701" y="2277155"/>
            <a:ext cx="8713787" cy="923330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457200" indent="-457200" algn="ctr" eaLnBrk="0" hangingPunct="0">
              <a:tabLst>
                <a:tab pos="409575" algn="l"/>
              </a:tabLst>
              <a:defRPr/>
            </a:pPr>
            <a:r>
              <a:rPr lang="it-IT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FORMAZIONE</a:t>
            </a:r>
          </a:p>
        </p:txBody>
      </p:sp>
    </p:spTree>
    <p:extLst>
      <p:ext uri="{BB962C8B-B14F-4D97-AF65-F5344CB8AC3E}">
        <p14:creationId xmlns="" xmlns:p14="http://schemas.microsoft.com/office/powerpoint/2010/main" val="767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6641" y="684803"/>
            <a:ext cx="5770390" cy="830997"/>
          </a:xfrm>
          <a:prstGeom prst="rect">
            <a:avLst/>
          </a:prstGeom>
          <a:ln w="38100" cmpd="dbl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sz="2400" b="1" dirty="0" err="1" smtClean="0">
                <a:solidFill>
                  <a:schemeClr val="accent2">
                    <a:lumMod val="75000"/>
                  </a:schemeClr>
                </a:solidFill>
              </a:rPr>
              <a:t>G.d.l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</a:rPr>
              <a:t>. istituito con Decreto del </a:t>
            </a:r>
            <a:r>
              <a:rPr lang="it-IT" sz="2400" b="1" dirty="0" smtClean="0">
                <a:solidFill>
                  <a:schemeClr val="accent2">
                    <a:lumMod val="75000"/>
                  </a:schemeClr>
                </a:solidFill>
              </a:rPr>
              <a:t>Capo del </a:t>
            </a: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</a:rPr>
              <a:t>C.N.VV.F. n. </a:t>
            </a:r>
            <a:r>
              <a:rPr lang="it-IT" sz="2400" b="1" dirty="0" smtClean="0">
                <a:solidFill>
                  <a:schemeClr val="accent2">
                    <a:lumMod val="75000"/>
                  </a:schemeClr>
                </a:solidFill>
              </a:rPr>
              <a:t>18 del 16/01/2019 </a:t>
            </a:r>
          </a:p>
        </p:txBody>
      </p:sp>
      <p:sp>
        <p:nvSpPr>
          <p:cNvPr id="4" name="Rettangolo 3"/>
          <p:cNvSpPr/>
          <p:nvPr/>
        </p:nvSpPr>
        <p:spPr>
          <a:xfrm>
            <a:off x="3370505" y="2279878"/>
            <a:ext cx="5630744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 cmpd="dbl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sz="2400" dirty="0" smtClean="0">
                <a:solidFill>
                  <a:srgbClr val="000000"/>
                </a:solidFill>
              </a:rPr>
              <a:t>Predisporre una proposta di programma e relativo materiale didattico per il corso di formazione relativo al “Codice di Prevenzione Incendi” da erogare ai funzionari tecnici del CNVVF e </a:t>
            </a:r>
            <a:r>
              <a:rPr lang="it-IT" sz="2400" dirty="0" err="1" smtClean="0">
                <a:solidFill>
                  <a:srgbClr val="000000"/>
                </a:solidFill>
              </a:rPr>
              <a:t>……</a:t>
            </a:r>
            <a:r>
              <a:rPr lang="it-IT" sz="2400" dirty="0" smtClean="0">
                <a:solidFill>
                  <a:srgbClr val="000000"/>
                </a:solidFill>
              </a:rPr>
              <a:t>.</a:t>
            </a: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11" name="Freccia curva 10"/>
          <p:cNvSpPr/>
          <p:nvPr/>
        </p:nvSpPr>
        <p:spPr>
          <a:xfrm rot="5400000">
            <a:off x="5998395" y="891501"/>
            <a:ext cx="1443166" cy="1333587"/>
          </a:xfrm>
          <a:prstGeom prst="bentArrow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4620804" y="1510437"/>
            <a:ext cx="191490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4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Finalità</a:t>
            </a:r>
            <a:endParaRPr lang="it-IT" sz="4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Immagine 4" descr="images-30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641" y="3482562"/>
            <a:ext cx="2659105" cy="1991762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8" name="Titolo 3"/>
          <p:cNvSpPr txBox="1">
            <a:spLocks/>
          </p:cNvSpPr>
          <p:nvPr/>
        </p:nvSpPr>
        <p:spPr>
          <a:xfrm>
            <a:off x="683568" y="-27384"/>
            <a:ext cx="7772400" cy="86409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FORMAZIONE	</a:t>
            </a:r>
            <a:endParaRPr kumimoji="0" lang="it-IT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731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6641" y="0"/>
            <a:ext cx="8651732" cy="584776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</a:rPr>
              <a:t>STRUTTURA CORSO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57" y="706486"/>
            <a:ext cx="7613556" cy="5237113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191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76641" y="393004"/>
            <a:ext cx="8651732" cy="584776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</a:rPr>
              <a:t>MATERIALE DIDATTICO</a:t>
            </a:r>
          </a:p>
        </p:txBody>
      </p:sp>
      <p:sp>
        <p:nvSpPr>
          <p:cNvPr id="5" name="Rettangolo 4"/>
          <p:cNvSpPr/>
          <p:nvPr/>
        </p:nvSpPr>
        <p:spPr>
          <a:xfrm>
            <a:off x="207109" y="873605"/>
            <a:ext cx="8462170" cy="31239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 cmpd="dbl">
            <a:noFill/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800" dirty="0" smtClean="0"/>
              <a:t>Per ciascuno degli argomenti trattati è stato prodotto il seguente materiale didattico:</a:t>
            </a:r>
          </a:p>
          <a:p>
            <a:pPr marL="342900" indent="-342900" algn="just">
              <a:buFont typeface="Arial"/>
              <a:buChar char="•"/>
            </a:pPr>
            <a:r>
              <a:rPr lang="it-IT" sz="2800" dirty="0" smtClean="0"/>
              <a:t>Presentazione </a:t>
            </a:r>
            <a:r>
              <a:rPr lang="it-IT" sz="2800" dirty="0" err="1" smtClean="0"/>
              <a:t>Power</a:t>
            </a:r>
            <a:r>
              <a:rPr lang="it-IT" sz="2800" dirty="0" smtClean="0"/>
              <a:t> Point (standard 40 slide/ora)</a:t>
            </a:r>
          </a:p>
          <a:p>
            <a:pPr marL="342900" indent="-342900" algn="just">
              <a:buFont typeface="Arial"/>
              <a:buChar char="•"/>
            </a:pPr>
            <a:r>
              <a:rPr lang="it-IT" sz="2800" dirty="0" smtClean="0"/>
              <a:t>Dispensa</a:t>
            </a:r>
          </a:p>
          <a:p>
            <a:pPr marL="342900" indent="-342900" algn="just">
              <a:buFont typeface="Arial"/>
              <a:buChar char="•"/>
            </a:pPr>
            <a:r>
              <a:rPr lang="it-IT" sz="2800" dirty="0" smtClean="0"/>
              <a:t>Esercitazioni</a:t>
            </a:r>
          </a:p>
          <a:p>
            <a:pPr marL="342900" indent="-342900" algn="just">
              <a:buFont typeface="Arial"/>
              <a:buChar char="•"/>
            </a:pPr>
            <a:r>
              <a:rPr lang="it-IT" sz="2800" dirty="0" smtClean="0"/>
              <a:t>Test intermedio (10 domande risposta multipla)</a:t>
            </a:r>
          </a:p>
          <a:p>
            <a:endParaRPr lang="it-IT" sz="2400" dirty="0" smtClean="0"/>
          </a:p>
        </p:txBody>
      </p:sp>
      <p:grpSp>
        <p:nvGrpSpPr>
          <p:cNvPr id="3" name="Gruppo 2"/>
          <p:cNvGrpSpPr/>
          <p:nvPr/>
        </p:nvGrpSpPr>
        <p:grpSpPr>
          <a:xfrm>
            <a:off x="4463443" y="3520687"/>
            <a:ext cx="4395398" cy="1991057"/>
            <a:chOff x="642187" y="4423365"/>
            <a:chExt cx="4395398" cy="1991057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" name="Angolo ripiegato 1"/>
            <p:cNvSpPr/>
            <p:nvPr/>
          </p:nvSpPr>
          <p:spPr>
            <a:xfrm>
              <a:off x="642187" y="4423365"/>
              <a:ext cx="4395398" cy="1991057"/>
            </a:xfrm>
            <a:prstGeom prst="foldedCorner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spcAft>
                  <a:spcPts val="1200"/>
                </a:spcAft>
              </a:pPr>
              <a:r>
                <a:rPr lang="it-IT" sz="2000" b="1" dirty="0">
                  <a:solidFill>
                    <a:schemeClr val="accent2">
                      <a:lumMod val="75000"/>
                    </a:schemeClr>
                  </a:solidFill>
                </a:rPr>
                <a:t>Predisposto </a:t>
              </a:r>
              <a:r>
                <a:rPr lang="it-IT" sz="2000" b="1" dirty="0" smtClean="0">
                  <a:solidFill>
                    <a:schemeClr val="accent2">
                      <a:lumMod val="75000"/>
                    </a:schemeClr>
                  </a:solidFill>
                </a:rPr>
                <a:t>sulla base della </a:t>
              </a:r>
              <a:r>
                <a:rPr lang="it-IT" sz="2000" b="1" dirty="0">
                  <a:solidFill>
                    <a:schemeClr val="accent2">
                      <a:lumMod val="75000"/>
                    </a:schemeClr>
                  </a:solidFill>
                </a:rPr>
                <a:t>revisione del Codice presentata al CCTS del 9/4/2019 </a:t>
              </a:r>
              <a:r>
                <a:rPr lang="it-IT" sz="2000" b="1" dirty="0" smtClean="0">
                  <a:solidFill>
                    <a:schemeClr val="accent2">
                      <a:lumMod val="75000"/>
                    </a:schemeClr>
                  </a:solidFill>
                </a:rPr>
                <a:t>(riporta </a:t>
              </a:r>
              <a:r>
                <a:rPr lang="it-IT" sz="2000" b="1" dirty="0">
                  <a:solidFill>
                    <a:schemeClr val="accent2">
                      <a:lumMod val="75000"/>
                    </a:schemeClr>
                  </a:solidFill>
                </a:rPr>
                <a:t>dei </a:t>
              </a:r>
              <a:r>
                <a:rPr lang="it-IT" sz="2000" b="1" dirty="0" err="1">
                  <a:solidFill>
                    <a:schemeClr val="accent2">
                      <a:lumMod val="75000"/>
                    </a:schemeClr>
                  </a:solidFill>
                </a:rPr>
                <a:t>flags</a:t>
              </a:r>
              <a:r>
                <a:rPr lang="it-IT" sz="2000" b="1" dirty="0">
                  <a:solidFill>
                    <a:schemeClr val="accent2">
                      <a:lumMod val="75000"/>
                    </a:schemeClr>
                  </a:solidFill>
                </a:rPr>
                <a:t> ad indicare le modifiche più </a:t>
              </a:r>
              <a:r>
                <a:rPr lang="it-IT" sz="2000" b="1" dirty="0" smtClean="0">
                  <a:solidFill>
                    <a:schemeClr val="accent2">
                      <a:lumMod val="75000"/>
                    </a:schemeClr>
                  </a:solidFill>
                </a:rPr>
                <a:t>rilevanti)</a:t>
              </a:r>
              <a:endParaRPr lang="it-IT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439622" y="5566002"/>
              <a:ext cx="720000" cy="720000"/>
            </a:xfrm>
            <a:prstGeom prst="rect">
              <a:avLst/>
            </a:prstGeom>
            <a:grpFill/>
          </p:spPr>
        </p:pic>
      </p:grpSp>
      <p:sp>
        <p:nvSpPr>
          <p:cNvPr id="8" name="CasellaDiTesto 7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76641" y="0"/>
            <a:ext cx="8651732" cy="584776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</a:rPr>
              <a:t>STRUTTURA CORSO</a:t>
            </a:r>
          </a:p>
        </p:txBody>
      </p:sp>
    </p:spTree>
    <p:extLst>
      <p:ext uri="{BB962C8B-B14F-4D97-AF65-F5344CB8AC3E}">
        <p14:creationId xmlns:p14="http://schemas.microsoft.com/office/powerpoint/2010/main" xmlns="" val="285068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6641" y="464695"/>
            <a:ext cx="8651732" cy="584776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</a:rPr>
              <a:t>EDIZIONI CORSO</a:t>
            </a:r>
          </a:p>
        </p:txBody>
      </p:sp>
      <p:sp>
        <p:nvSpPr>
          <p:cNvPr id="3" name="Rettangolo 2"/>
          <p:cNvSpPr/>
          <p:nvPr/>
        </p:nvSpPr>
        <p:spPr>
          <a:xfrm>
            <a:off x="276641" y="1326408"/>
            <a:ext cx="8462170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 cmpd="dbl">
            <a:noFill/>
          </a:ln>
        </p:spPr>
        <p:txBody>
          <a:bodyPr wrap="square">
            <a:spAutoFit/>
          </a:bodyPr>
          <a:lstStyle/>
          <a:p>
            <a:pPr marL="342900" indent="-342900" algn="just">
              <a:buFont typeface="Arial"/>
              <a:buChar char="•"/>
            </a:pPr>
            <a:r>
              <a:rPr lang="it-IT" sz="2800" dirty="0" smtClean="0"/>
              <a:t>Corso per i Vice Direttori neo assunti presso ISA (6-10/maggio 2019)</a:t>
            </a:r>
          </a:p>
          <a:p>
            <a:pPr marL="342900" indent="-342900" algn="just">
              <a:buFont typeface="Arial"/>
              <a:buChar char="•"/>
            </a:pPr>
            <a:r>
              <a:rPr lang="it-IT" sz="2800" dirty="0" smtClean="0"/>
              <a:t>Due edizioni sperimentali presso ISA (20-24 maggio 2019/27-31 maggio 2019)</a:t>
            </a:r>
          </a:p>
          <a:p>
            <a:pPr marL="342900" indent="-342900" algn="just">
              <a:buFont typeface="Arial"/>
              <a:buChar char="•"/>
            </a:pPr>
            <a:r>
              <a:rPr lang="it-IT" sz="2800" dirty="0" smtClean="0"/>
              <a:t>Da giugno tre edizioni a settimana nei poli didattici scelti per Nord, Centro e Sud Italia</a:t>
            </a:r>
          </a:p>
          <a:p>
            <a:pPr marL="342900" indent="-342900" algn="just">
              <a:buFont typeface="Arial"/>
              <a:buChar char="•"/>
            </a:pPr>
            <a:r>
              <a:rPr lang="it-IT" sz="2800" dirty="0" smtClean="0"/>
              <a:t>Per ciascuna edizione è previsto un numero massimo di 30 discenti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30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50701" y="1953055"/>
            <a:ext cx="8713787" cy="923330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457200" indent="-457200" algn="ctr" eaLnBrk="0" hangingPunct="0">
              <a:tabLst>
                <a:tab pos="409575" algn="l"/>
              </a:tabLst>
              <a:defRPr/>
            </a:pPr>
            <a:r>
              <a:rPr lang="it-IT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Modifiche al CODICE</a:t>
            </a:r>
          </a:p>
        </p:txBody>
      </p:sp>
      <p:sp>
        <p:nvSpPr>
          <p:cNvPr id="3" name="CasellaDiTesto 3"/>
          <p:cNvSpPr txBox="1">
            <a:spLocks noChangeArrowheads="1"/>
          </p:cNvSpPr>
          <p:nvPr/>
        </p:nvSpPr>
        <p:spPr bwMode="auto">
          <a:xfrm>
            <a:off x="2266950" y="3933825"/>
            <a:ext cx="6342063" cy="646113"/>
          </a:xfrm>
          <a:prstGeom prst="rect">
            <a:avLst/>
          </a:prstGeom>
          <a:solidFill>
            <a:schemeClr val="bg2"/>
          </a:solidFill>
          <a:ln w="38100">
            <a:solidFill>
              <a:srgbClr val="B8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/>
              <a:t>La bozza è stata elaborata sulla base di circa 250 osservazioni pervenute sul Codice esistente</a:t>
            </a:r>
          </a:p>
        </p:txBody>
      </p:sp>
      <p:sp>
        <p:nvSpPr>
          <p:cNvPr id="4" name="CasellaDiTesto 10"/>
          <p:cNvSpPr txBox="1">
            <a:spLocks noChangeArrowheads="1"/>
          </p:cNvSpPr>
          <p:nvPr/>
        </p:nvSpPr>
        <p:spPr bwMode="auto">
          <a:xfrm>
            <a:off x="395288" y="4778375"/>
            <a:ext cx="6337300" cy="1200150"/>
          </a:xfrm>
          <a:prstGeom prst="rect">
            <a:avLst/>
          </a:prstGeom>
          <a:solidFill>
            <a:schemeClr val="bg2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/>
              <a:t>A seguito della presentazione della bozza n. 238 sono pervenute 329 osservazioni delle quali più dell’70 % sono nuove osservazioni ossia riguardanti il Codice esistente e non la bozza n. 238</a:t>
            </a:r>
          </a:p>
        </p:txBody>
      </p:sp>
    </p:spTree>
    <p:extLst>
      <p:ext uri="{BB962C8B-B14F-4D97-AF65-F5344CB8AC3E}">
        <p14:creationId xmlns="" xmlns:p14="http://schemas.microsoft.com/office/powerpoint/2010/main" val="767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385311" y="814262"/>
            <a:ext cx="8105801" cy="53245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 cmpd="dbl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it-IT" altLang="it-IT" sz="2000" dirty="0" smtClean="0"/>
              <a:t>Chiarito l'uso delle </a:t>
            </a:r>
            <a:r>
              <a:rPr lang="it-IT" altLang="it-IT" sz="2000" dirty="0" smtClean="0">
                <a:solidFill>
                  <a:srgbClr val="FF0000"/>
                </a:solidFill>
              </a:rPr>
              <a:t>norme volontarie</a:t>
            </a:r>
            <a:r>
              <a:rPr lang="it-IT" altLang="it-IT" sz="2000" dirty="0" smtClean="0"/>
              <a:t> e la non cogenza delle stesse (G.1.4)</a:t>
            </a:r>
          </a:p>
          <a:p>
            <a:pPr marL="285750" indent="-285750">
              <a:buFont typeface="Wingdings" pitchFamily="2" charset="2"/>
              <a:buChar char="Ø"/>
            </a:pPr>
            <a:endParaRPr lang="it-IT" altLang="it-IT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it-IT" altLang="it-IT" sz="2000" dirty="0" smtClean="0"/>
              <a:t>Chiarita la definizione di </a:t>
            </a:r>
            <a:r>
              <a:rPr lang="it-IT" altLang="it-IT" sz="2000" dirty="0" smtClean="0">
                <a:solidFill>
                  <a:srgbClr val="FF0000"/>
                </a:solidFill>
              </a:rPr>
              <a:t>attività all'aperto </a:t>
            </a:r>
            <a:r>
              <a:rPr lang="it-IT" altLang="it-IT" sz="2000" dirty="0" smtClean="0"/>
              <a:t>(G.1.5 comma 6)</a:t>
            </a:r>
          </a:p>
          <a:p>
            <a:pPr marL="285750" indent="-285750">
              <a:buFont typeface="Wingdings" pitchFamily="2" charset="2"/>
              <a:buChar char="Ø"/>
            </a:pPr>
            <a:endParaRPr lang="it-IT" altLang="it-IT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it-IT" altLang="it-IT" sz="2000" dirty="0" smtClean="0"/>
              <a:t>Chiarito ulteriormente il significato dei frequenti </a:t>
            </a:r>
            <a:r>
              <a:rPr lang="it-IT" altLang="it-IT" sz="2000" dirty="0" smtClean="0">
                <a:solidFill>
                  <a:srgbClr val="FF0000"/>
                </a:solidFill>
              </a:rPr>
              <a:t>richiami di norme volontarie </a:t>
            </a:r>
            <a:r>
              <a:rPr lang="it-IT" altLang="it-IT" sz="2000" dirty="0" smtClean="0"/>
              <a:t>(G.1.25 comma 9)</a:t>
            </a:r>
          </a:p>
          <a:p>
            <a:pPr marL="285750" indent="-285750">
              <a:buFont typeface="Wingdings" pitchFamily="2" charset="2"/>
              <a:buChar char="Ø"/>
            </a:pPr>
            <a:endParaRPr lang="it-IT" altLang="it-IT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it-IT" altLang="it-IT" sz="2000" dirty="0" smtClean="0"/>
              <a:t>Chiarito </a:t>
            </a:r>
            <a:r>
              <a:rPr lang="it-IT" altLang="it-IT" sz="2000" dirty="0" smtClean="0">
                <a:solidFill>
                  <a:srgbClr val="FF0000"/>
                </a:solidFill>
              </a:rPr>
              <a:t>ruolo di progettista e professionista antincendio </a:t>
            </a:r>
            <a:r>
              <a:rPr lang="it-IT" altLang="it-IT" sz="2000" dirty="0" smtClean="0"/>
              <a:t>per i metodi di progettazione (G.2.7)</a:t>
            </a:r>
          </a:p>
          <a:p>
            <a:pPr marL="285750" indent="-285750">
              <a:buFont typeface="Wingdings" pitchFamily="2" charset="2"/>
              <a:buChar char="Ø"/>
            </a:pPr>
            <a:endParaRPr lang="it-IT" altLang="it-IT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it-IT" altLang="it-IT" sz="2000" dirty="0" smtClean="0"/>
              <a:t>Semplificata </a:t>
            </a:r>
            <a:r>
              <a:rPr lang="it-IT" altLang="it-IT" sz="2000" dirty="0" smtClean="0"/>
              <a:t>la tematica riguardante il </a:t>
            </a:r>
            <a:r>
              <a:rPr lang="it-IT" altLang="it-IT" sz="2000" dirty="0" smtClean="0">
                <a:solidFill>
                  <a:srgbClr val="FF0000"/>
                </a:solidFill>
              </a:rPr>
              <a:t>Rischio ambiente </a:t>
            </a:r>
            <a:r>
              <a:rPr lang="it-IT" altLang="it-IT" sz="2000" dirty="0" smtClean="0"/>
              <a:t>(G.3.4 comma 3</a:t>
            </a:r>
            <a:r>
              <a:rPr lang="it-IT" altLang="it-IT" sz="2000" dirty="0" smtClean="0"/>
              <a:t>)</a:t>
            </a:r>
          </a:p>
          <a:p>
            <a:pPr marL="285750" indent="-285750">
              <a:buFont typeface="Wingdings" pitchFamily="2" charset="2"/>
              <a:buChar char="Ø"/>
            </a:pPr>
            <a:endParaRPr lang="it-IT" altLang="it-IT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caso di ricorso alle </a:t>
            </a:r>
            <a:r>
              <a:rPr lang="it-IT" altLang="it-IT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curve naturali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per la valutazione della resistenza al fuoco, nel livello II di prestazione (soluzioni alternative), il tempo di resistenza al fuoco richiesto è pari al doppio del RSET con un minimo di 15 minuti e non più di 30 minuti (S.2.4.7 comma 1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76641" y="0"/>
            <a:ext cx="8651732" cy="584776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</a:rPr>
              <a:t>AGGIORNAMENTO ALLEGATO AL DM </a:t>
            </a:r>
            <a:r>
              <a:rPr lang="it-IT" sz="3200" b="1" dirty="0">
                <a:solidFill>
                  <a:schemeClr val="accent2">
                    <a:lumMod val="75000"/>
                  </a:schemeClr>
                </a:solidFill>
              </a:rPr>
              <a:t>03/08/2015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0" name="Esplosione 1 9"/>
          <p:cNvSpPr/>
          <p:nvPr/>
        </p:nvSpPr>
        <p:spPr>
          <a:xfrm rot="752111">
            <a:off x="6423507" y="43316"/>
            <a:ext cx="2931101" cy="1644741"/>
          </a:xfrm>
          <a:prstGeom prst="irregularSeal1">
            <a:avLst/>
          </a:prstGeom>
          <a:solidFill>
            <a:srgbClr val="FFFF00">
              <a:alpha val="40000"/>
            </a:srgbClr>
          </a:solidFill>
          <a:ln w="190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rgbClr val="8E0000"/>
                </a:solidFill>
              </a:rPr>
              <a:t>CCTS</a:t>
            </a:r>
          </a:p>
          <a:p>
            <a:pPr algn="ctr"/>
            <a:r>
              <a:rPr lang="it-IT" sz="1600" b="1" dirty="0" smtClean="0">
                <a:solidFill>
                  <a:srgbClr val="8E0000"/>
                </a:solidFill>
              </a:rPr>
              <a:t>9 aprile e 18 giugno 2019 </a:t>
            </a:r>
            <a:endParaRPr lang="it-IT" sz="16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51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385311" y="1299448"/>
            <a:ext cx="8105801" cy="50783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 cmpd="dbl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Chiarita la </a:t>
            </a:r>
            <a:r>
              <a:rPr lang="it-IT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distanza dal confine 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per livelli di prestazione I e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di resistenza al fuoco (S.2.4.6 comma 1 lett. b)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  <a:defRPr/>
            </a:pP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Precisate alcune caratteristiche del </a:t>
            </a:r>
            <a:r>
              <a:rPr lang="it-IT" altLang="it-IT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filtro a prova di fumo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(S.3.5.5 comma 1)</a:t>
            </a:r>
          </a:p>
          <a:p>
            <a:pPr marL="285750" lvl="1" indent="-285750">
              <a:buFont typeface="Wingdings" panose="05000000000000000000" pitchFamily="2" charset="2"/>
              <a:buChar char="Ø"/>
              <a:defRPr/>
            </a:pP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  <a:defRPr/>
            </a:pP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Ridotta la richiesta di </a:t>
            </a:r>
            <a:r>
              <a:rPr lang="it-IT" altLang="it-IT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requisito Sa 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delle chiusure per compartimenti a prova di fumo, ove già il fumo è già sotto controllo (S.3.5.5 comma 2)</a:t>
            </a:r>
          </a:p>
          <a:p>
            <a:pPr marL="285750" lvl="1" indent="-285750">
              <a:buFont typeface="Wingdings" panose="05000000000000000000" pitchFamily="2" charset="2"/>
              <a:buChar char="Ø"/>
              <a:defRPr/>
            </a:pPr>
            <a:endParaRPr lang="it-IT" alt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Ø"/>
              <a:defRPr/>
            </a:pP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Inserito requisito minimo per </a:t>
            </a:r>
            <a:r>
              <a:rPr lang="it-IT" altLang="it-IT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illuminazione di sicurezza</a:t>
            </a:r>
            <a:r>
              <a:rPr lang="it-IT" alt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, oltre a previsione normativa (S.4.5.10 comma 2)</a:t>
            </a:r>
          </a:p>
          <a:p>
            <a:pPr marL="0" lvl="1">
              <a:defRPr/>
            </a:pP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Chiarito che </a:t>
            </a:r>
            <a:r>
              <a:rPr lang="it-IT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l'affollamento stabilito in S.4 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è massimo per l'attività e che il titolare può comunque dichiarare affollamento inferiore. (S.4.6.2 comma 1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Ulteriormente semplificata la determinazione della porzione omissibile del </a:t>
            </a:r>
            <a:r>
              <a:rPr lang="it-IT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corridoio cieco 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(S.4.8.2 comma 3)</a:t>
            </a:r>
          </a:p>
          <a:p>
            <a:pPr marL="285750" indent="-285750">
              <a:defRPr/>
            </a:pP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76641" y="0"/>
            <a:ext cx="8651732" cy="584776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</a:rPr>
              <a:t>AGGIORNAMENTO ALLEGATO AL DM </a:t>
            </a:r>
            <a:r>
              <a:rPr lang="it-IT" sz="3200" b="1" dirty="0">
                <a:solidFill>
                  <a:schemeClr val="accent2">
                    <a:lumMod val="75000"/>
                  </a:schemeClr>
                </a:solidFill>
              </a:rPr>
              <a:t>03/08/2015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0" name="Esplosione 1 9"/>
          <p:cNvSpPr/>
          <p:nvPr/>
        </p:nvSpPr>
        <p:spPr>
          <a:xfrm rot="752111">
            <a:off x="6423507" y="43316"/>
            <a:ext cx="2931101" cy="1644741"/>
          </a:xfrm>
          <a:prstGeom prst="irregularSeal1">
            <a:avLst/>
          </a:prstGeom>
          <a:solidFill>
            <a:srgbClr val="FFFF00">
              <a:alpha val="40000"/>
            </a:srgbClr>
          </a:solidFill>
          <a:ln w="190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rgbClr val="8E0000"/>
                </a:solidFill>
              </a:rPr>
              <a:t>CCTS</a:t>
            </a:r>
          </a:p>
          <a:p>
            <a:pPr algn="ctr"/>
            <a:r>
              <a:rPr lang="it-IT" sz="1600" b="1" dirty="0" smtClean="0">
                <a:solidFill>
                  <a:srgbClr val="8E0000"/>
                </a:solidFill>
              </a:rPr>
              <a:t>9 aprile e 18 giugno 2019 </a:t>
            </a:r>
            <a:endParaRPr lang="it-IT" sz="16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51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385311" y="814262"/>
            <a:ext cx="8105801" cy="40934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 cmpd="dbl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endParaRPr lang="it-IT" altLang="it-IT" sz="2000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it-IT" altLang="it-IT" sz="2000" dirty="0" smtClean="0"/>
              <a:t>Migliorate le indicazioni per</a:t>
            </a:r>
            <a:r>
              <a:rPr lang="it-IT" altLang="it-IT" sz="2000" dirty="0" smtClean="0">
                <a:solidFill>
                  <a:srgbClr val="FF0000"/>
                </a:solidFill>
              </a:rPr>
              <a:t> l'inclusione </a:t>
            </a:r>
            <a:r>
              <a:rPr lang="it-IT" altLang="it-IT" sz="2000" dirty="0" smtClean="0"/>
              <a:t>in S.4 ed S.5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it-IT" altLang="it-IT" sz="2000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it-IT" altLang="it-IT" sz="2000" dirty="0" smtClean="0"/>
              <a:t>Chiarito l'impiego di materiali per le </a:t>
            </a:r>
            <a:r>
              <a:rPr lang="it-IT" altLang="it-IT" sz="2000" dirty="0" smtClean="0">
                <a:solidFill>
                  <a:srgbClr val="FF0000"/>
                </a:solidFill>
              </a:rPr>
              <a:t>aperture tipo </a:t>
            </a:r>
            <a:r>
              <a:rPr lang="it-IT" altLang="it-IT" sz="2000" dirty="0" err="1" smtClean="0">
                <a:solidFill>
                  <a:srgbClr val="FF0000"/>
                </a:solidFill>
              </a:rPr>
              <a:t>SEe</a:t>
            </a:r>
            <a:r>
              <a:rPr lang="it-IT" altLang="it-IT" sz="2000" dirty="0" smtClean="0"/>
              <a:t> per il controllo di fumi e calore (Tabella S.8-4)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it-IT" altLang="it-IT" sz="2000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it-IT" altLang="it-IT" sz="2000" dirty="0" smtClean="0"/>
              <a:t>Definita meglio la prescrizione per </a:t>
            </a:r>
            <a:r>
              <a:rPr lang="it-IT" altLang="it-IT" sz="2000" dirty="0" smtClean="0">
                <a:solidFill>
                  <a:srgbClr val="FF0000"/>
                </a:solidFill>
              </a:rPr>
              <a:t>l'avvicinamento dei mezzi di soccorso </a:t>
            </a:r>
            <a:r>
              <a:rPr lang="it-IT" altLang="it-IT" sz="2000" dirty="0" smtClean="0"/>
              <a:t>alle attività (S.9)</a:t>
            </a:r>
          </a:p>
          <a:p>
            <a:pPr>
              <a:defRPr/>
            </a:pPr>
            <a:endParaRPr lang="it-IT" altLang="it-IT" sz="2000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it-IT" sz="2000" dirty="0" smtClean="0"/>
              <a:t>Previsione impiego di </a:t>
            </a:r>
            <a:r>
              <a:rPr lang="it-IT" sz="2000" dirty="0" smtClean="0">
                <a:solidFill>
                  <a:srgbClr val="FF0000"/>
                </a:solidFill>
              </a:rPr>
              <a:t>fluidi refrigeranti </a:t>
            </a:r>
            <a:r>
              <a:rPr lang="it-IT" sz="2000" dirty="0" smtClean="0"/>
              <a:t>di nuova tipologia (S.10.6.10 comma 2)</a:t>
            </a:r>
          </a:p>
          <a:p>
            <a:pPr>
              <a:defRPr/>
            </a:pPr>
            <a:endParaRPr lang="it-IT" sz="2000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it-IT" sz="2000" dirty="0" smtClean="0"/>
              <a:t>Semplificato l’intero </a:t>
            </a:r>
            <a:r>
              <a:rPr lang="it-IT" sz="2000" dirty="0" smtClean="0">
                <a:solidFill>
                  <a:srgbClr val="FF0000"/>
                </a:solidFill>
              </a:rPr>
              <a:t>capitolo V.2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76641" y="0"/>
            <a:ext cx="8651732" cy="584776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</a:rPr>
              <a:t>AGGIORNAMENTO ALLEGATO AL DM </a:t>
            </a:r>
            <a:r>
              <a:rPr lang="it-IT" sz="3200" b="1" dirty="0">
                <a:solidFill>
                  <a:schemeClr val="accent2">
                    <a:lumMod val="75000"/>
                  </a:schemeClr>
                </a:solidFill>
              </a:rPr>
              <a:t>03/08/2015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0" name="Esplosione 1 9"/>
          <p:cNvSpPr/>
          <p:nvPr/>
        </p:nvSpPr>
        <p:spPr>
          <a:xfrm rot="752111">
            <a:off x="6423507" y="43316"/>
            <a:ext cx="2931101" cy="1644741"/>
          </a:xfrm>
          <a:prstGeom prst="irregularSeal1">
            <a:avLst/>
          </a:prstGeom>
          <a:solidFill>
            <a:srgbClr val="FFFF00">
              <a:alpha val="40000"/>
            </a:srgbClr>
          </a:solidFill>
          <a:ln w="190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rgbClr val="8E0000"/>
                </a:solidFill>
              </a:rPr>
              <a:t>CCTS</a:t>
            </a:r>
          </a:p>
          <a:p>
            <a:pPr algn="ctr"/>
            <a:r>
              <a:rPr lang="it-IT" sz="1600" b="1" dirty="0" smtClean="0">
                <a:solidFill>
                  <a:srgbClr val="8E0000"/>
                </a:solidFill>
              </a:rPr>
              <a:t>9 aprile e 18 giugno 2019 </a:t>
            </a:r>
            <a:endParaRPr lang="it-IT" sz="16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51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ChangeArrowheads="1"/>
          </p:cNvSpPr>
          <p:nvPr/>
        </p:nvSpPr>
        <p:spPr bwMode="auto">
          <a:xfrm rot="16200000">
            <a:off x="-2435226" y="2516188"/>
            <a:ext cx="5734051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914400" eaLnBrk="0" hangingPunct="0">
              <a:tabLst>
                <a:tab pos="1074738" algn="l"/>
              </a:tabLst>
              <a:defRPr/>
            </a:pPr>
            <a:endParaRPr lang="it-IT" sz="15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  <a:cs typeface="Times New Roman" pitchFamily="18" charset="0"/>
            </a:endParaRPr>
          </a:p>
        </p:txBody>
      </p:sp>
      <p:sp>
        <p:nvSpPr>
          <p:cNvPr id="15362" name="Line 4"/>
          <p:cNvSpPr>
            <a:spLocks noChangeShapeType="1"/>
          </p:cNvSpPr>
          <p:nvPr/>
        </p:nvSpPr>
        <p:spPr bwMode="auto">
          <a:xfrm>
            <a:off x="684213" y="-510631"/>
            <a:ext cx="0" cy="4897438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67544" y="2593910"/>
            <a:ext cx="8390438" cy="923330"/>
          </a:xfrm>
          <a:prstGeom prst="rect">
            <a:avLst/>
          </a:prstGeom>
          <a:solidFill>
            <a:srgbClr val="FFC0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Grazie </a:t>
            </a:r>
            <a:r>
              <a:rPr lang="en-US" sz="5400" b="1" i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per </a:t>
            </a:r>
            <a:r>
              <a:rPr lang="en-US" sz="5400" b="1" i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l'attenzione</a:t>
            </a:r>
            <a:r>
              <a:rPr lang="en-US" sz="5400" b="1" i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…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1130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8045" y="381782"/>
            <a:ext cx="8651732" cy="646331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3600" b="1" dirty="0" smtClean="0">
                <a:solidFill>
                  <a:schemeClr val="accent2">
                    <a:lumMod val="75000"/>
                  </a:schemeClr>
                </a:solidFill>
              </a:rPr>
              <a:t>Attività sul CODICE di prevenzione incendi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6654304" y="930398"/>
            <a:ext cx="1528997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199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it-IT" sz="199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8" name="Diagramma 7"/>
          <p:cNvGraphicFramePr/>
          <p:nvPr/>
        </p:nvGraphicFramePr>
        <p:xfrm>
          <a:off x="188045" y="1028112"/>
          <a:ext cx="6953535" cy="5089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15170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6641" y="464695"/>
            <a:ext cx="8651732" cy="1077218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C00000"/>
                </a:solidFill>
              </a:rPr>
              <a:t>AGGIORNAMENTO ALLEGATO AL D.M. 3/8/2015</a:t>
            </a:r>
          </a:p>
          <a:p>
            <a:pPr algn="ctr"/>
            <a:r>
              <a:rPr lang="it-IT" sz="3200" b="1" dirty="0" smtClean="0">
                <a:solidFill>
                  <a:srgbClr val="C00000"/>
                </a:solidFill>
              </a:rPr>
              <a:t>Regola Tecnica Orizzontale</a:t>
            </a:r>
            <a:endParaRPr lang="it-IT" sz="3200" dirty="0">
              <a:solidFill>
                <a:srgbClr val="C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76641" y="154191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000" b="1" dirty="0" err="1" smtClean="0">
                <a:solidFill>
                  <a:srgbClr val="C00000"/>
                </a:solidFill>
              </a:rPr>
              <a:t>G.d.l.</a:t>
            </a:r>
            <a:r>
              <a:rPr lang="it-IT" sz="2000" b="1" dirty="0" smtClean="0">
                <a:solidFill>
                  <a:srgbClr val="C00000"/>
                </a:solidFill>
              </a:rPr>
              <a:t> istituito con Decreto del Capo</a:t>
            </a:r>
          </a:p>
          <a:p>
            <a:r>
              <a:rPr lang="it-IT" sz="2000" b="1" dirty="0" smtClean="0">
                <a:solidFill>
                  <a:srgbClr val="C00000"/>
                </a:solidFill>
              </a:rPr>
              <a:t>del </a:t>
            </a:r>
            <a:r>
              <a:rPr lang="it-IT" sz="2000" b="1" dirty="0" err="1" smtClean="0">
                <a:solidFill>
                  <a:srgbClr val="C00000"/>
                </a:solidFill>
              </a:rPr>
              <a:t>C.N.VV.F.</a:t>
            </a:r>
            <a:r>
              <a:rPr lang="it-IT" sz="2000" b="1" dirty="0" smtClean="0">
                <a:solidFill>
                  <a:srgbClr val="C00000"/>
                </a:solidFill>
              </a:rPr>
              <a:t> n. 30 del 14/02/2018</a:t>
            </a:r>
            <a:endParaRPr lang="it-IT" sz="2000" dirty="0">
              <a:solidFill>
                <a:srgbClr val="C0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76641" y="2249799"/>
            <a:ext cx="8651731" cy="372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rgbClr val="C00000"/>
                </a:solidFill>
              </a:rPr>
              <a:t>G.1-3 Sezione Generalità</a:t>
            </a:r>
          </a:p>
          <a:p>
            <a:r>
              <a:rPr lang="it-IT" dirty="0" smtClean="0"/>
              <a:t> Fatta chiarezza tra valutazione del rischio di incendio e attribuzione dei profili di</a:t>
            </a:r>
          </a:p>
          <a:p>
            <a:r>
              <a:rPr lang="it-IT" dirty="0" smtClean="0"/>
              <a:t>rischio [</a:t>
            </a:r>
            <a:r>
              <a:rPr lang="it-IT" b="1" dirty="0" smtClean="0"/>
              <a:t>G.2.6]</a:t>
            </a:r>
          </a:p>
          <a:p>
            <a:r>
              <a:rPr lang="it-IT" dirty="0" smtClean="0"/>
              <a:t> Eliminata distinzione attività </a:t>
            </a:r>
            <a:r>
              <a:rPr lang="it-IT" dirty="0" err="1" smtClean="0"/>
              <a:t>normate</a:t>
            </a:r>
            <a:r>
              <a:rPr lang="it-IT" dirty="0" smtClean="0"/>
              <a:t>/non </a:t>
            </a:r>
            <a:r>
              <a:rPr lang="it-IT" dirty="0" err="1" smtClean="0"/>
              <a:t>normate</a:t>
            </a:r>
            <a:r>
              <a:rPr lang="it-IT" dirty="0" smtClean="0"/>
              <a:t>, unificata la metodologia</a:t>
            </a:r>
          </a:p>
          <a:p>
            <a:r>
              <a:rPr lang="it-IT" dirty="0" smtClean="0"/>
              <a:t>generale di progettazione [</a:t>
            </a:r>
            <a:r>
              <a:rPr lang="it-IT" b="1" dirty="0" smtClean="0"/>
              <a:t>G.2.6.1]</a:t>
            </a:r>
          </a:p>
          <a:p>
            <a:r>
              <a:rPr lang="it-IT" dirty="0" smtClean="0"/>
              <a:t> Rivisitati i metodi di progettazione e i metodi aggiuntivi di progettazione della</a:t>
            </a:r>
          </a:p>
          <a:p>
            <a:r>
              <a:rPr lang="it-IT" dirty="0" smtClean="0"/>
              <a:t>sicurezza antincendio [</a:t>
            </a:r>
            <a:r>
              <a:rPr lang="it-IT" b="1" dirty="0" smtClean="0"/>
              <a:t>G.2.7]</a:t>
            </a:r>
          </a:p>
          <a:p>
            <a:r>
              <a:rPr lang="it-IT" dirty="0" smtClean="0"/>
              <a:t> Introdotto il concetto di «disponibilità superiore» per gli impianti di protezione</a:t>
            </a:r>
          </a:p>
          <a:p>
            <a:r>
              <a:rPr lang="it-IT" dirty="0" smtClean="0"/>
              <a:t>attiva ai quali viene affidata la certa riduzione del rilascio di energia (taglio della</a:t>
            </a:r>
          </a:p>
          <a:p>
            <a:r>
              <a:rPr lang="it-IT" dirty="0" smtClean="0"/>
              <a:t>curva RHR(t)) con il conseguente risparmio delle altre misure della strategia</a:t>
            </a:r>
          </a:p>
          <a:p>
            <a:r>
              <a:rPr lang="it-IT" dirty="0" smtClean="0"/>
              <a:t>antincendio [</a:t>
            </a:r>
            <a:r>
              <a:rPr lang="it-IT" b="1" dirty="0" smtClean="0"/>
              <a:t>G.2.10.2 e M.1.8]</a:t>
            </a:r>
          </a:p>
          <a:p>
            <a:r>
              <a:rPr lang="it-IT" dirty="0" smtClean="0"/>
              <a:t> Incrementati i dati per l’attribuzione semplificata dei </a:t>
            </a:r>
            <a:r>
              <a:rPr lang="it-IT" b="1" dirty="0" smtClean="0"/>
              <a:t>δα alle attività [tabella G.3-2]</a:t>
            </a:r>
          </a:p>
          <a:p>
            <a:r>
              <a:rPr lang="it-IT" dirty="0" smtClean="0"/>
              <a:t> Forniti indirizzi riguardanti la trattazione del Rischio Ambiente [</a:t>
            </a:r>
            <a:r>
              <a:rPr lang="it-IT" b="1" dirty="0" smtClean="0"/>
              <a:t>G.3.4]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530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6641" y="464695"/>
            <a:ext cx="8651732" cy="1077218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C00000"/>
                </a:solidFill>
              </a:rPr>
              <a:t>AGGIORNAMENTO ALLEGATO AL D.M. 3/8/2015</a:t>
            </a:r>
          </a:p>
          <a:p>
            <a:pPr algn="ctr"/>
            <a:r>
              <a:rPr lang="it-IT" sz="3200" b="1" dirty="0" smtClean="0">
                <a:solidFill>
                  <a:srgbClr val="C00000"/>
                </a:solidFill>
              </a:rPr>
              <a:t>Regola Tecnica Orizzontale</a:t>
            </a:r>
            <a:endParaRPr lang="it-IT" sz="3200" dirty="0">
              <a:solidFill>
                <a:srgbClr val="C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76641" y="154191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000" b="1" dirty="0" err="1" smtClean="0">
                <a:solidFill>
                  <a:srgbClr val="C00000"/>
                </a:solidFill>
              </a:rPr>
              <a:t>G.d.l.</a:t>
            </a:r>
            <a:r>
              <a:rPr lang="it-IT" sz="2000" b="1" dirty="0" smtClean="0">
                <a:solidFill>
                  <a:srgbClr val="C00000"/>
                </a:solidFill>
              </a:rPr>
              <a:t> istituito con Decreto del Capo</a:t>
            </a:r>
          </a:p>
          <a:p>
            <a:r>
              <a:rPr lang="it-IT" sz="2000" b="1" dirty="0" smtClean="0">
                <a:solidFill>
                  <a:srgbClr val="C00000"/>
                </a:solidFill>
              </a:rPr>
              <a:t>del </a:t>
            </a:r>
            <a:r>
              <a:rPr lang="it-IT" sz="2000" b="1" dirty="0" err="1" smtClean="0">
                <a:solidFill>
                  <a:srgbClr val="C00000"/>
                </a:solidFill>
              </a:rPr>
              <a:t>C.N.VV.F.</a:t>
            </a:r>
            <a:r>
              <a:rPr lang="it-IT" sz="2000" b="1" dirty="0" smtClean="0">
                <a:solidFill>
                  <a:srgbClr val="C00000"/>
                </a:solidFill>
              </a:rPr>
              <a:t> n. 30 del 14/02/2018</a:t>
            </a:r>
            <a:endParaRPr lang="it-IT" sz="2000" dirty="0">
              <a:solidFill>
                <a:srgbClr val="C0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76641" y="2249799"/>
            <a:ext cx="8651731" cy="34470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rgbClr val="C00000"/>
                </a:solidFill>
              </a:rPr>
              <a:t>G.1-4 Sezione Strategia</a:t>
            </a:r>
          </a:p>
          <a:p>
            <a:r>
              <a:rPr lang="it-IT" dirty="0" smtClean="0"/>
              <a:t> Affrontate le problematiche afferenti la richiesta di reazione al fuoco dei cavi e delle</a:t>
            </a:r>
          </a:p>
          <a:p>
            <a:r>
              <a:rPr lang="it-IT" dirty="0" smtClean="0"/>
              <a:t>condotte </a:t>
            </a:r>
            <a:r>
              <a:rPr lang="it-IT" dirty="0" err="1" smtClean="0"/>
              <a:t>preisolate</a:t>
            </a:r>
            <a:r>
              <a:rPr lang="it-IT" dirty="0" smtClean="0"/>
              <a:t> [</a:t>
            </a:r>
            <a:r>
              <a:rPr lang="it-IT" b="1" dirty="0" smtClean="0"/>
              <a:t>tabella S.1-8]</a:t>
            </a:r>
          </a:p>
          <a:p>
            <a:r>
              <a:rPr lang="it-IT" dirty="0" smtClean="0"/>
              <a:t> Prevista la possibilità di avere compartimenti multipiano anche a quote superiori</a:t>
            </a:r>
          </a:p>
          <a:p>
            <a:r>
              <a:rPr lang="it-IT" dirty="0" smtClean="0"/>
              <a:t>alla quota del piano di riferimento tra 12 e 32 m purché il dislivello tra i piani non</a:t>
            </a:r>
          </a:p>
          <a:p>
            <a:r>
              <a:rPr lang="it-IT" dirty="0" smtClean="0"/>
              <a:t>superi i 7 m [</a:t>
            </a:r>
            <a:r>
              <a:rPr lang="it-IT" b="1" dirty="0" smtClean="0"/>
              <a:t>tabella S.3-7]</a:t>
            </a:r>
          </a:p>
          <a:p>
            <a:r>
              <a:rPr lang="it-IT" dirty="0" smtClean="0"/>
              <a:t> Apportate alcune modifiche ai valori massimi delle compartimentazioni e prevista</a:t>
            </a:r>
          </a:p>
          <a:p>
            <a:r>
              <a:rPr lang="it-IT" dirty="0" smtClean="0"/>
              <a:t>una riduzione in caso </a:t>
            </a:r>
            <a:r>
              <a:rPr lang="it-IT" dirty="0" err="1" smtClean="0"/>
              <a:t>Rambiente</a:t>
            </a:r>
            <a:r>
              <a:rPr lang="it-IT" dirty="0" smtClean="0"/>
              <a:t> significativo [</a:t>
            </a:r>
            <a:r>
              <a:rPr lang="it-IT" b="1" dirty="0" smtClean="0"/>
              <a:t>tabella S.3-6]</a:t>
            </a:r>
          </a:p>
          <a:p>
            <a:r>
              <a:rPr lang="it-IT" dirty="0" smtClean="0"/>
              <a:t> Ammesso l’impiego delle scale e dei marciapiedi mobili nonché delle porte</a:t>
            </a:r>
          </a:p>
          <a:p>
            <a:r>
              <a:rPr lang="it-IT" dirty="0" smtClean="0"/>
              <a:t>automatiche e dei tornelli per l’esodo (sotto specifiche condizioni) [</a:t>
            </a:r>
            <a:r>
              <a:rPr lang="it-IT" b="1" dirty="0" smtClean="0"/>
              <a:t>S.4.5.5 e S.4.5.7]</a:t>
            </a:r>
          </a:p>
          <a:p>
            <a:r>
              <a:rPr lang="it-IT" dirty="0" smtClean="0"/>
              <a:t> Aggiornate allo standard internazionale le regole per i dispositivi di apertura delle</a:t>
            </a:r>
          </a:p>
          <a:p>
            <a:r>
              <a:rPr lang="it-IT" dirty="0" smtClean="0"/>
              <a:t>porte [</a:t>
            </a:r>
            <a:r>
              <a:rPr lang="it-IT" b="1" dirty="0" smtClean="0"/>
              <a:t>tabella S.4-6]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530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6641" y="464695"/>
            <a:ext cx="8651732" cy="1077218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C00000"/>
                </a:solidFill>
              </a:rPr>
              <a:t>AGGIORNAMENTO ALLEGATO AL D.M. 3/8/2015</a:t>
            </a:r>
          </a:p>
          <a:p>
            <a:pPr algn="ctr"/>
            <a:r>
              <a:rPr lang="it-IT" sz="3200" b="1" dirty="0" smtClean="0">
                <a:solidFill>
                  <a:srgbClr val="C00000"/>
                </a:solidFill>
              </a:rPr>
              <a:t>Regola Tecnica Orizzontale</a:t>
            </a:r>
            <a:endParaRPr lang="it-IT" sz="3200" dirty="0">
              <a:solidFill>
                <a:srgbClr val="C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76641" y="154191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000" b="1" dirty="0" err="1" smtClean="0">
                <a:solidFill>
                  <a:srgbClr val="C00000"/>
                </a:solidFill>
              </a:rPr>
              <a:t>G.d.l.</a:t>
            </a:r>
            <a:r>
              <a:rPr lang="it-IT" sz="2000" b="1" dirty="0" smtClean="0">
                <a:solidFill>
                  <a:srgbClr val="C00000"/>
                </a:solidFill>
              </a:rPr>
              <a:t> istituito con Decreto del Capo</a:t>
            </a:r>
          </a:p>
          <a:p>
            <a:r>
              <a:rPr lang="it-IT" sz="2000" b="1" dirty="0" smtClean="0">
                <a:solidFill>
                  <a:srgbClr val="C00000"/>
                </a:solidFill>
              </a:rPr>
              <a:t>del </a:t>
            </a:r>
            <a:r>
              <a:rPr lang="it-IT" sz="2000" b="1" dirty="0" err="1" smtClean="0">
                <a:solidFill>
                  <a:srgbClr val="C00000"/>
                </a:solidFill>
              </a:rPr>
              <a:t>C.N.VV.F.</a:t>
            </a:r>
            <a:r>
              <a:rPr lang="it-IT" sz="2000" b="1" dirty="0" smtClean="0">
                <a:solidFill>
                  <a:srgbClr val="C00000"/>
                </a:solidFill>
              </a:rPr>
              <a:t> n. 30 del 14/02/2018</a:t>
            </a:r>
            <a:endParaRPr lang="it-IT" sz="2000" dirty="0">
              <a:solidFill>
                <a:srgbClr val="C0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76641" y="2249799"/>
            <a:ext cx="8651731" cy="34470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rgbClr val="C00000"/>
                </a:solidFill>
              </a:rPr>
              <a:t>S.4-10 Sezione Strategia</a:t>
            </a:r>
          </a:p>
          <a:p>
            <a:r>
              <a:rPr lang="it-IT" dirty="0" smtClean="0"/>
              <a:t> Affrontate le problematiche afferenti la richiesta di reazione al fuoco dei cavi e delle</a:t>
            </a:r>
          </a:p>
          <a:p>
            <a:r>
              <a:rPr lang="it-IT" dirty="0" smtClean="0"/>
              <a:t>condotte </a:t>
            </a:r>
            <a:r>
              <a:rPr lang="it-IT" dirty="0" err="1" smtClean="0"/>
              <a:t>preisolate</a:t>
            </a:r>
            <a:r>
              <a:rPr lang="it-IT" dirty="0" smtClean="0"/>
              <a:t> [</a:t>
            </a:r>
            <a:r>
              <a:rPr lang="it-IT" b="1" dirty="0" smtClean="0"/>
              <a:t>tabella S.1-8]</a:t>
            </a:r>
          </a:p>
          <a:p>
            <a:r>
              <a:rPr lang="it-IT" dirty="0" smtClean="0"/>
              <a:t> Prevista la possibilità di avere compartimenti multipiano anche a quote superiori</a:t>
            </a:r>
          </a:p>
          <a:p>
            <a:r>
              <a:rPr lang="it-IT" dirty="0" smtClean="0"/>
              <a:t>alla quota del piano di riferimento tra 12 e 32 m purché il dislivello tra i piani non</a:t>
            </a:r>
          </a:p>
          <a:p>
            <a:r>
              <a:rPr lang="it-IT" dirty="0" smtClean="0"/>
              <a:t>superi i 7 m [</a:t>
            </a:r>
            <a:r>
              <a:rPr lang="it-IT" b="1" dirty="0" smtClean="0"/>
              <a:t>tabella S.3-7]</a:t>
            </a:r>
          </a:p>
          <a:p>
            <a:r>
              <a:rPr lang="it-IT" dirty="0" smtClean="0"/>
              <a:t> Apportate alcune modifiche ai valori massimi delle compartimentazioni e prevista</a:t>
            </a:r>
          </a:p>
          <a:p>
            <a:r>
              <a:rPr lang="it-IT" dirty="0" smtClean="0"/>
              <a:t>una riduzione in caso </a:t>
            </a:r>
            <a:r>
              <a:rPr lang="it-IT" dirty="0" err="1" smtClean="0"/>
              <a:t>Rambiente</a:t>
            </a:r>
            <a:r>
              <a:rPr lang="it-IT" dirty="0" smtClean="0"/>
              <a:t> significativo [</a:t>
            </a:r>
            <a:r>
              <a:rPr lang="it-IT" b="1" dirty="0" smtClean="0"/>
              <a:t>tabella S.3-6]</a:t>
            </a:r>
          </a:p>
          <a:p>
            <a:r>
              <a:rPr lang="it-IT" dirty="0" smtClean="0"/>
              <a:t> Ammesso l’impiego delle scale e dei marciapiedi mobili nonché delle porte</a:t>
            </a:r>
          </a:p>
          <a:p>
            <a:r>
              <a:rPr lang="it-IT" dirty="0" smtClean="0"/>
              <a:t>automatiche e dei tornelli per l’esodo (sotto specifiche condizioni) [</a:t>
            </a:r>
            <a:r>
              <a:rPr lang="it-IT" b="1" dirty="0" smtClean="0"/>
              <a:t>S.4.5.5 e S.4.5.7]</a:t>
            </a:r>
          </a:p>
          <a:p>
            <a:r>
              <a:rPr lang="it-IT" dirty="0" smtClean="0"/>
              <a:t> Aggiornate allo standard internazionale le regole per i dispositivi di apertura delle</a:t>
            </a:r>
          </a:p>
          <a:p>
            <a:r>
              <a:rPr lang="it-IT" dirty="0" smtClean="0"/>
              <a:t>porte [</a:t>
            </a:r>
            <a:r>
              <a:rPr lang="it-IT" b="1" dirty="0" smtClean="0"/>
              <a:t>tabella S.4-6]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530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6641" y="464695"/>
            <a:ext cx="8651732" cy="1077218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C00000"/>
                </a:solidFill>
              </a:rPr>
              <a:t>AGGIORNAMENTO ALLEGATO AL D.M. 3/8/2015</a:t>
            </a:r>
          </a:p>
          <a:p>
            <a:pPr algn="ctr"/>
            <a:r>
              <a:rPr lang="it-IT" sz="3200" b="1" dirty="0" smtClean="0">
                <a:solidFill>
                  <a:srgbClr val="C00000"/>
                </a:solidFill>
              </a:rPr>
              <a:t>Regola Tecnica Orizzontale</a:t>
            </a:r>
            <a:endParaRPr lang="it-IT" sz="3200" dirty="0">
              <a:solidFill>
                <a:srgbClr val="C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76641" y="154191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000" b="1" dirty="0" err="1" smtClean="0">
                <a:solidFill>
                  <a:srgbClr val="C00000"/>
                </a:solidFill>
              </a:rPr>
              <a:t>G.d.l.</a:t>
            </a:r>
            <a:r>
              <a:rPr lang="it-IT" sz="2000" b="1" dirty="0" smtClean="0">
                <a:solidFill>
                  <a:srgbClr val="C00000"/>
                </a:solidFill>
              </a:rPr>
              <a:t> istituito con Decreto del Capo</a:t>
            </a:r>
          </a:p>
          <a:p>
            <a:r>
              <a:rPr lang="it-IT" sz="2000" b="1" dirty="0" smtClean="0">
                <a:solidFill>
                  <a:srgbClr val="C00000"/>
                </a:solidFill>
              </a:rPr>
              <a:t>del </a:t>
            </a:r>
            <a:r>
              <a:rPr lang="it-IT" sz="2000" b="1" dirty="0" err="1" smtClean="0">
                <a:solidFill>
                  <a:srgbClr val="C00000"/>
                </a:solidFill>
              </a:rPr>
              <a:t>C.N.VV.F.</a:t>
            </a:r>
            <a:r>
              <a:rPr lang="it-IT" sz="2000" b="1" dirty="0" smtClean="0">
                <a:solidFill>
                  <a:srgbClr val="C00000"/>
                </a:solidFill>
              </a:rPr>
              <a:t> n. 30 del 14/02/2018</a:t>
            </a:r>
            <a:endParaRPr lang="it-IT" sz="2000" dirty="0">
              <a:solidFill>
                <a:srgbClr val="C0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76641" y="2249799"/>
            <a:ext cx="8651731" cy="28931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rgbClr val="C00000"/>
                </a:solidFill>
              </a:rPr>
              <a:t>V.1-3 Sezione RTV e M.1-3 Sezione Metodi</a:t>
            </a:r>
          </a:p>
          <a:p>
            <a:r>
              <a:rPr lang="it-IT" dirty="0" smtClean="0"/>
              <a:t> Arricchita la guida alla trattazione delle aree a rischio specifico per tenere conto</a:t>
            </a:r>
          </a:p>
          <a:p>
            <a:r>
              <a:rPr lang="it-IT" dirty="0" smtClean="0"/>
              <a:t>anche del </a:t>
            </a:r>
            <a:r>
              <a:rPr lang="it-IT" dirty="0" err="1" smtClean="0"/>
              <a:t>Rambiente</a:t>
            </a:r>
            <a:r>
              <a:rPr lang="it-IT" dirty="0" smtClean="0"/>
              <a:t> [</a:t>
            </a:r>
            <a:r>
              <a:rPr lang="it-IT" b="1" dirty="0" smtClean="0"/>
              <a:t>V.1.1 e V.1.2]</a:t>
            </a:r>
          </a:p>
          <a:p>
            <a:r>
              <a:rPr lang="it-IT" dirty="0" smtClean="0"/>
              <a:t> Aggiornata la procedura di valutazione del rischio esplosione e delle misure di</a:t>
            </a:r>
          </a:p>
          <a:p>
            <a:r>
              <a:rPr lang="it-IT" dirty="0" smtClean="0"/>
              <a:t>contenimento con maggiore enfasi sulla prevenzione [</a:t>
            </a:r>
            <a:r>
              <a:rPr lang="it-IT" b="1" dirty="0" smtClean="0"/>
              <a:t>V.2.2]</a:t>
            </a:r>
          </a:p>
          <a:p>
            <a:r>
              <a:rPr lang="it-IT" dirty="0" smtClean="0"/>
              <a:t> Ampliato in maniera esplicita il campo dei metodi ingegneristici che non si</a:t>
            </a:r>
          </a:p>
          <a:p>
            <a:r>
              <a:rPr lang="it-IT" dirty="0" smtClean="0"/>
              <a:t>concretizzano sempre con modellazioni numeriche dell’ambito di interesse ma</a:t>
            </a:r>
          </a:p>
          <a:p>
            <a:r>
              <a:rPr lang="it-IT" dirty="0" smtClean="0"/>
              <a:t>possono essere gestite con formule analitiche disponibili in letteratura. Inoltre,</a:t>
            </a:r>
          </a:p>
          <a:p>
            <a:r>
              <a:rPr lang="it-IT" dirty="0" smtClean="0"/>
              <a:t>anche il ricorso alla modellazione (FDS) può essere fatto con riferimento ai modelli</a:t>
            </a:r>
          </a:p>
          <a:p>
            <a:r>
              <a:rPr lang="it-IT" dirty="0" smtClean="0"/>
              <a:t>avanzati ma anche a più semplici modelli numerici (CFAST, OZONE, …) [</a:t>
            </a:r>
            <a:r>
              <a:rPr lang="it-IT" b="1" dirty="0" smtClean="0"/>
              <a:t>M1.1]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530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50701" y="1919532"/>
            <a:ext cx="8713787" cy="1754326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457200" indent="-457200" algn="ctr" eaLnBrk="0" hangingPunct="0">
              <a:tabLst>
                <a:tab pos="409575" algn="l"/>
              </a:tabLst>
              <a:defRPr/>
            </a:pPr>
            <a:r>
              <a:rPr lang="it-IT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NUOVE RTV</a:t>
            </a:r>
          </a:p>
          <a:p>
            <a:pPr marL="457200" indent="-457200" algn="ctr" eaLnBrk="0" hangingPunct="0">
              <a:tabLst>
                <a:tab pos="409575" algn="l"/>
              </a:tabLst>
              <a:defRPr/>
            </a:pPr>
            <a:r>
              <a:rPr lang="it-IT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 revisione delle esistenti</a:t>
            </a:r>
          </a:p>
        </p:txBody>
      </p:sp>
      <p:sp>
        <p:nvSpPr>
          <p:cNvPr id="4" name="Rettangolo 3"/>
          <p:cNvSpPr/>
          <p:nvPr/>
        </p:nvSpPr>
        <p:spPr>
          <a:xfrm>
            <a:off x="3851920" y="5445224"/>
            <a:ext cx="1440160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it-IT" sz="3200" b="1" dirty="0" smtClean="0">
                <a:solidFill>
                  <a:srgbClr val="0558FF"/>
                </a:solidFill>
              </a:rPr>
              <a:t>Novità</a:t>
            </a:r>
            <a:endParaRPr lang="it-IT" sz="3200" dirty="0">
              <a:solidFill>
                <a:srgbClr val="0558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7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873827641"/>
              </p:ext>
            </p:extLst>
          </p:nvPr>
        </p:nvGraphicFramePr>
        <p:xfrm>
          <a:off x="553247" y="32329"/>
          <a:ext cx="8085189" cy="4764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ttangolo 1"/>
          <p:cNvSpPr/>
          <p:nvPr/>
        </p:nvSpPr>
        <p:spPr>
          <a:xfrm>
            <a:off x="4710895" y="0"/>
            <a:ext cx="4217477" cy="584776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</a:rPr>
              <a:t>NUOVE RTV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0" y="3616906"/>
            <a:ext cx="2975819" cy="2500275"/>
            <a:chOff x="1942868" y="4546320"/>
            <a:chExt cx="4134781" cy="2836889"/>
          </a:xfrm>
        </p:grpSpPr>
        <p:pic>
          <p:nvPicPr>
            <p:cNvPr id="7" name="Immagine 6" descr="comingsoon-800x445.jpg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 rot="21109171">
              <a:off x="1942868" y="4546320"/>
              <a:ext cx="3128113" cy="1569763"/>
            </a:xfrm>
            <a:prstGeom prst="rect">
              <a:avLst/>
            </a:prstGeom>
          </p:spPr>
        </p:pic>
        <p:sp>
          <p:nvSpPr>
            <p:cNvPr id="8" name="Rettangolo 7"/>
            <p:cNvSpPr/>
            <p:nvPr/>
          </p:nvSpPr>
          <p:spPr>
            <a:xfrm>
              <a:off x="3235598" y="5706987"/>
              <a:ext cx="2842051" cy="1676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it-IT" sz="2400" b="1" dirty="0">
                  <a:solidFill>
                    <a:srgbClr val="800000"/>
                  </a:solidFill>
                </a:rPr>
                <a:t>V</a:t>
              </a:r>
              <a:r>
                <a:rPr lang="it-IT" sz="2400" b="1" dirty="0" smtClean="0">
                  <a:solidFill>
                    <a:srgbClr val="800000"/>
                  </a:solidFill>
                </a:rPr>
                <a:t>.</a:t>
              </a:r>
              <a:r>
                <a:rPr lang="it-IT" sz="2400" b="1" dirty="0">
                  <a:solidFill>
                    <a:srgbClr val="800000"/>
                  </a:solidFill>
                </a:rPr>
                <a:t>9 </a:t>
              </a:r>
              <a:r>
                <a:rPr lang="it-IT" sz="2400" b="1" dirty="0" smtClean="0">
                  <a:solidFill>
                    <a:srgbClr val="800000"/>
                  </a:solidFill>
                </a:rPr>
                <a:t>(Att.72) Musei</a:t>
              </a:r>
              <a:r>
                <a:rPr lang="it-IT" sz="2400" b="1" dirty="0">
                  <a:solidFill>
                    <a:srgbClr val="800000"/>
                  </a:solidFill>
                </a:rPr>
                <a:t>, archivi e </a:t>
              </a:r>
              <a:r>
                <a:rPr lang="it-IT" sz="2400" b="1" dirty="0" smtClean="0">
                  <a:solidFill>
                    <a:srgbClr val="800000"/>
                  </a:solidFill>
                </a:rPr>
                <a:t>biblioteche</a:t>
              </a:r>
            </a:p>
            <a:p>
              <a:pPr lvl="0" algn="ctr"/>
              <a:r>
                <a:rPr lang="it-IT" b="1" i="1" dirty="0" smtClean="0">
                  <a:solidFill>
                    <a:srgbClr val="7F7F7F"/>
                  </a:solidFill>
                </a:rPr>
                <a:t>DM </a:t>
              </a:r>
              <a:r>
                <a:rPr lang="it-IT" b="1" i="1" dirty="0">
                  <a:solidFill>
                    <a:srgbClr val="7F7F7F"/>
                  </a:solidFill>
                </a:rPr>
                <a:t>??/??/??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2975818" y="4656559"/>
            <a:ext cx="5555281" cy="1483417"/>
            <a:chOff x="4172782" y="5820333"/>
            <a:chExt cx="6693299" cy="2061588"/>
          </a:xfrm>
        </p:grpSpPr>
        <p:pic>
          <p:nvPicPr>
            <p:cNvPr id="10" name="Immagine 9" descr="thumb.php.jpeg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172782" y="5820333"/>
              <a:ext cx="1769436" cy="1587363"/>
            </a:xfrm>
            <a:prstGeom prst="rect">
              <a:avLst/>
            </a:prstGeom>
          </p:spPr>
        </p:pic>
        <p:sp>
          <p:nvSpPr>
            <p:cNvPr id="11" name="Rettangolo 10"/>
            <p:cNvSpPr/>
            <p:nvPr/>
          </p:nvSpPr>
          <p:spPr>
            <a:xfrm>
              <a:off x="5942219" y="5828795"/>
              <a:ext cx="4923862" cy="2053126"/>
            </a:xfrm>
            <a:prstGeom prst="rect">
              <a:avLst/>
            </a:prstGeom>
            <a:solidFill>
              <a:srgbClr val="F3F9FB"/>
            </a:solidFill>
          </p:spPr>
          <p:txBody>
            <a:bodyPr wrap="square">
              <a:spAutoFit/>
            </a:bodyPr>
            <a:lstStyle/>
            <a:p>
              <a:pPr lvl="0"/>
              <a:r>
                <a:rPr lang="it-IT" b="1" dirty="0">
                  <a:solidFill>
                    <a:srgbClr val="800000"/>
                  </a:solidFill>
                </a:rPr>
                <a:t>V</a:t>
              </a:r>
              <a:r>
                <a:rPr lang="it-IT" b="1" dirty="0" smtClean="0">
                  <a:solidFill>
                    <a:srgbClr val="800000"/>
                  </a:solidFill>
                </a:rPr>
                <a:t>.10 (Att.65) Locali pubblico spettacolo</a:t>
              </a:r>
            </a:p>
            <a:p>
              <a:r>
                <a:rPr lang="it-IT" b="1" dirty="0" smtClean="0">
                  <a:solidFill>
                    <a:srgbClr val="800000"/>
                  </a:solidFill>
                </a:rPr>
                <a:t>V.11 (Att.66) Strutture turistico ricettive all’aperto </a:t>
              </a:r>
            </a:p>
            <a:p>
              <a:r>
                <a:rPr lang="it-IT" b="1" dirty="0" smtClean="0">
                  <a:solidFill>
                    <a:srgbClr val="800000"/>
                  </a:solidFill>
                </a:rPr>
                <a:t>V.10 (Att.68) Strutture sanitarie</a:t>
              </a:r>
            </a:p>
            <a:p>
              <a:pPr lvl="0"/>
              <a:endParaRPr lang="it-IT" b="1" dirty="0">
                <a:solidFill>
                  <a:srgbClr val="800000"/>
                </a:solidFill>
              </a:endParaRPr>
            </a:p>
          </p:txBody>
        </p:sp>
      </p:grpSp>
      <p:sp>
        <p:nvSpPr>
          <p:cNvPr id="12" name="CasellaDiTesto 11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0" y="0"/>
            <a:ext cx="32216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>
                <a:solidFill>
                  <a:srgbClr val="0558FF"/>
                </a:solidFill>
              </a:rPr>
              <a:t>V.1 aree a rischio specifico</a:t>
            </a:r>
          </a:p>
          <a:p>
            <a:r>
              <a:rPr lang="it-IT" b="1" dirty="0" smtClean="0">
                <a:solidFill>
                  <a:srgbClr val="0558FF"/>
                </a:solidFill>
              </a:rPr>
              <a:t>V.2 aree a rischio </a:t>
            </a:r>
            <a:r>
              <a:rPr lang="it-IT" b="1" dirty="0" err="1" smtClean="0">
                <a:solidFill>
                  <a:srgbClr val="0558FF"/>
                </a:solidFill>
              </a:rPr>
              <a:t>atm</a:t>
            </a:r>
            <a:r>
              <a:rPr lang="it-IT" b="1" dirty="0" smtClean="0">
                <a:solidFill>
                  <a:srgbClr val="0558FF"/>
                </a:solidFill>
              </a:rPr>
              <a:t> esplosive</a:t>
            </a:r>
          </a:p>
          <a:p>
            <a:r>
              <a:rPr lang="it-IT" b="1" dirty="0" smtClean="0">
                <a:solidFill>
                  <a:srgbClr val="0558FF"/>
                </a:solidFill>
              </a:rPr>
              <a:t>V.3 vani degli ascensori</a:t>
            </a:r>
          </a:p>
        </p:txBody>
      </p:sp>
    </p:spTree>
    <p:extLst>
      <p:ext uri="{BB962C8B-B14F-4D97-AF65-F5344CB8AC3E}">
        <p14:creationId xmlns:p14="http://schemas.microsoft.com/office/powerpoint/2010/main" xmlns="" val="302736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50701" y="2351888"/>
            <a:ext cx="8713787" cy="1908215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457200" indent="-457200" algn="ctr" eaLnBrk="0" hangingPunct="0">
              <a:tabLst>
                <a:tab pos="409575" algn="l"/>
              </a:tabLst>
              <a:defRPr/>
            </a:pPr>
            <a:r>
              <a:rPr lang="it-IT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Abolizione doppio binario </a:t>
            </a:r>
            <a:r>
              <a:rPr lang="it-IT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(ampliamento delle attività nel </a:t>
            </a:r>
            <a:r>
              <a:rPr lang="it-IT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campo di </a:t>
            </a:r>
            <a:r>
              <a:rPr lang="it-IT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applicazione)</a:t>
            </a:r>
            <a:endParaRPr lang="it-IT" sz="5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40445" y="260895"/>
            <a:ext cx="8229600" cy="1243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it-IT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SINTESI DELLE MODIFICHE APPORTATE DAL DM 12.4.2019 </a:t>
            </a:r>
            <a:r>
              <a:rPr lang="it-IT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(GU 23.4.2019)</a:t>
            </a:r>
            <a:endParaRPr lang="it-IT" sz="36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851920" y="5445224"/>
            <a:ext cx="1440160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it-IT" sz="3200" b="1" dirty="0" smtClean="0">
                <a:solidFill>
                  <a:srgbClr val="0558FF"/>
                </a:solidFill>
              </a:rPr>
              <a:t>Novità</a:t>
            </a:r>
            <a:endParaRPr lang="it-IT" sz="3200" dirty="0">
              <a:solidFill>
                <a:srgbClr val="0558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7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3"/>
          <p:cNvSpPr txBox="1">
            <a:spLocks/>
          </p:cNvSpPr>
          <p:nvPr/>
        </p:nvSpPr>
        <p:spPr>
          <a:xfrm>
            <a:off x="683568" y="-27384"/>
            <a:ext cx="7772400" cy="86409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DOVE SI APPLICA ?	</a:t>
            </a:r>
            <a:endParaRPr kumimoji="0" lang="it-IT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0825" y="1052513"/>
            <a:ext cx="8713788" cy="576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-25000" noProof="0" smtClean="0">
              <a:ln>
                <a:noFill/>
              </a:ln>
              <a:solidFill>
                <a:srgbClr val="372FD1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smtClean="0">
              <a:ln>
                <a:noFill/>
              </a:ln>
              <a:solidFill>
                <a:srgbClr val="372FD1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6" name="Rettangolo 4"/>
          <p:cNvSpPr>
            <a:spLocks noChangeArrowheads="1"/>
          </p:cNvSpPr>
          <p:nvPr/>
        </p:nvSpPr>
        <p:spPr bwMode="auto">
          <a:xfrm>
            <a:off x="250825" y="620713"/>
            <a:ext cx="8569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dirty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Attualmente il Codice di P.I. si applica, </a:t>
            </a:r>
            <a:r>
              <a:rPr 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in alternativa </a:t>
            </a:r>
            <a:r>
              <a:rPr lang="it-IT" dirty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ai “criteri generali di P.I.”, </a:t>
            </a:r>
            <a:r>
              <a:rPr 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SOLO </a:t>
            </a:r>
            <a:r>
              <a:rPr lang="it-IT" dirty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ad alcune attività NON </a:t>
            </a:r>
            <a:r>
              <a:rPr lang="it-IT" dirty="0" err="1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normate</a:t>
            </a:r>
            <a:r>
              <a:rPr lang="it-IT" dirty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 del DPR 151/2011:</a:t>
            </a:r>
          </a:p>
        </p:txBody>
      </p:sp>
      <p:sp>
        <p:nvSpPr>
          <p:cNvPr id="7" name="Fumetto 2 6"/>
          <p:cNvSpPr/>
          <p:nvPr/>
        </p:nvSpPr>
        <p:spPr>
          <a:xfrm>
            <a:off x="395288" y="1700213"/>
            <a:ext cx="8064500" cy="715089"/>
          </a:xfrm>
          <a:prstGeom prst="wedgeRoundRectCallout">
            <a:avLst>
              <a:gd name="adj1" fmla="val -10341"/>
              <a:gd name="adj2" fmla="val -7377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Att.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, da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27 a 40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da 42 a 47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da 50 a 54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56, 57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63, 64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 limitatamente ai depositi di mezzi rotabili e ai locali adibiti al ricovero di natanti e aeromobili,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76</a:t>
            </a:r>
            <a:endParaRPr lang="it-IT" altLang="it-IT" b="1" dirty="0">
              <a:solidFill>
                <a:srgbClr val="372FD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umetto 2 7"/>
          <p:cNvSpPr/>
          <p:nvPr/>
        </p:nvSpPr>
        <p:spPr>
          <a:xfrm>
            <a:off x="611188" y="4170774"/>
            <a:ext cx="8064500" cy="1634490"/>
          </a:xfrm>
          <a:prstGeom prst="wedgeRoundRectCallout">
            <a:avLst>
              <a:gd name="adj1" fmla="val -30310"/>
              <a:gd name="adj2" fmla="val -68241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720725">
              <a:defRPr/>
            </a:pPr>
            <a:r>
              <a:rPr lang="it-IT" altLang="it-IT" b="1" dirty="0" smtClean="0">
                <a:solidFill>
                  <a:srgbClr val="372FD1"/>
                </a:solidFill>
                <a:latin typeface="Comic Sans MS" pitchFamily="66" charset="0"/>
              </a:rPr>
              <a:t>V.4 - 71</a:t>
            </a:r>
            <a:r>
              <a:rPr lang="it-IT" altLang="it-IT" dirty="0" smtClean="0">
                <a:solidFill>
                  <a:srgbClr val="372FD1"/>
                </a:solidFill>
                <a:latin typeface="Comic Sans MS" pitchFamily="66" charset="0"/>
              </a:rPr>
              <a:t> </a:t>
            </a:r>
            <a:r>
              <a:rPr lang="it-IT" altLang="it-IT" dirty="0">
                <a:solidFill>
                  <a:srgbClr val="372FD1"/>
                </a:solidFill>
                <a:latin typeface="Comic Sans MS" pitchFamily="66" charset="0"/>
              </a:rPr>
              <a:t>- Uffici – D.M. 8/6/2016</a:t>
            </a:r>
          </a:p>
          <a:p>
            <a:pPr marL="720725">
              <a:defRPr/>
            </a:pPr>
            <a:r>
              <a:rPr lang="it-IT" altLang="it-IT" b="1" dirty="0" smtClean="0">
                <a:solidFill>
                  <a:srgbClr val="372FD1"/>
                </a:solidFill>
                <a:latin typeface="Comic Sans MS" pitchFamily="66" charset="0"/>
              </a:rPr>
              <a:t>V.5 - 66</a:t>
            </a:r>
            <a:r>
              <a:rPr lang="it-IT" altLang="it-IT" dirty="0" smtClean="0">
                <a:solidFill>
                  <a:srgbClr val="372FD1"/>
                </a:solidFill>
                <a:latin typeface="Comic Sans MS" pitchFamily="66" charset="0"/>
              </a:rPr>
              <a:t> </a:t>
            </a:r>
            <a:r>
              <a:rPr lang="it-IT" altLang="it-IT" dirty="0">
                <a:solidFill>
                  <a:srgbClr val="372FD1"/>
                </a:solidFill>
                <a:latin typeface="Comic Sans MS" pitchFamily="66" charset="0"/>
              </a:rPr>
              <a:t>- Strutture ricettive (alberghi) – D.M. </a:t>
            </a:r>
            <a:r>
              <a:rPr lang="it-IT" altLang="it-IT" dirty="0" smtClean="0">
                <a:solidFill>
                  <a:srgbClr val="372FD1"/>
                </a:solidFill>
                <a:latin typeface="Comic Sans MS" pitchFamily="66" charset="0"/>
              </a:rPr>
              <a:t>9/8/2016</a:t>
            </a:r>
            <a:endParaRPr lang="it-IT" altLang="it-IT" dirty="0">
              <a:solidFill>
                <a:srgbClr val="372FD1"/>
              </a:solidFill>
              <a:latin typeface="Comic Sans MS" pitchFamily="66" charset="0"/>
            </a:endParaRPr>
          </a:p>
          <a:p>
            <a:pPr marL="720725">
              <a:defRPr/>
            </a:pPr>
            <a:r>
              <a:rPr lang="it-IT" altLang="it-IT" b="1" dirty="0" smtClean="0">
                <a:solidFill>
                  <a:srgbClr val="372FD1"/>
                </a:solidFill>
                <a:latin typeface="Comic Sans MS" pitchFamily="66" charset="0"/>
              </a:rPr>
              <a:t>V.6 - 75</a:t>
            </a:r>
            <a:r>
              <a:rPr lang="it-IT" altLang="it-IT" dirty="0" smtClean="0">
                <a:solidFill>
                  <a:srgbClr val="372FD1"/>
                </a:solidFill>
                <a:latin typeface="Comic Sans MS" pitchFamily="66" charset="0"/>
              </a:rPr>
              <a:t> </a:t>
            </a:r>
            <a:r>
              <a:rPr lang="it-IT" altLang="it-IT" dirty="0">
                <a:solidFill>
                  <a:srgbClr val="372FD1"/>
                </a:solidFill>
                <a:latin typeface="Comic Sans MS" pitchFamily="66" charset="0"/>
              </a:rPr>
              <a:t>- Autorimesse – D.M. 21/2/2017</a:t>
            </a:r>
          </a:p>
          <a:p>
            <a:pPr marL="720725">
              <a:defRPr/>
            </a:pPr>
            <a:r>
              <a:rPr lang="it-IT" altLang="it-IT" b="1" dirty="0" smtClean="0">
                <a:solidFill>
                  <a:srgbClr val="372FD1"/>
                </a:solidFill>
                <a:latin typeface="Comic Sans MS" pitchFamily="66" charset="0"/>
              </a:rPr>
              <a:t>V.7 - 67</a:t>
            </a:r>
            <a:r>
              <a:rPr lang="it-IT" altLang="it-IT" dirty="0" smtClean="0">
                <a:solidFill>
                  <a:srgbClr val="372FD1"/>
                </a:solidFill>
                <a:latin typeface="Comic Sans MS" pitchFamily="66" charset="0"/>
              </a:rPr>
              <a:t> </a:t>
            </a:r>
            <a:r>
              <a:rPr lang="it-IT" altLang="it-IT" dirty="0">
                <a:solidFill>
                  <a:srgbClr val="372FD1"/>
                </a:solidFill>
                <a:latin typeface="Comic Sans MS" pitchFamily="66" charset="0"/>
              </a:rPr>
              <a:t>- Scuole – D.M. 7/8/2017</a:t>
            </a:r>
          </a:p>
          <a:p>
            <a:pPr marL="720725">
              <a:defRPr/>
            </a:pPr>
            <a:r>
              <a:rPr lang="it-IT" b="1" dirty="0" smtClean="0">
                <a:solidFill>
                  <a:srgbClr val="372FD1"/>
                </a:solidFill>
                <a:latin typeface="Comic Sans MS" pitchFamily="66" charset="0"/>
              </a:rPr>
              <a:t>V.8 - 69</a:t>
            </a:r>
            <a:r>
              <a:rPr lang="it-IT" dirty="0" smtClean="0">
                <a:solidFill>
                  <a:srgbClr val="372FD1"/>
                </a:solidFill>
                <a:latin typeface="Comic Sans MS" pitchFamily="66" charset="0"/>
              </a:rPr>
              <a:t> </a:t>
            </a:r>
            <a:r>
              <a:rPr lang="it-IT" dirty="0">
                <a:solidFill>
                  <a:srgbClr val="372FD1"/>
                </a:solidFill>
                <a:latin typeface="Comic Sans MS" pitchFamily="66" charset="0"/>
              </a:rPr>
              <a:t>- Attività commerciali – D.M. </a:t>
            </a:r>
            <a:r>
              <a:rPr lang="it-IT" dirty="0" smtClean="0">
                <a:solidFill>
                  <a:srgbClr val="372FD1"/>
                </a:solidFill>
                <a:latin typeface="Comic Sans MS" pitchFamily="66" charset="0"/>
              </a:rPr>
              <a:t>23/11/2018</a:t>
            </a:r>
            <a:endParaRPr lang="it-IT" dirty="0">
              <a:solidFill>
                <a:srgbClr val="372FD1"/>
              </a:solidFill>
              <a:latin typeface="Comic Sans MS" pitchFamily="66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51717" y="2852936"/>
            <a:ext cx="8640763" cy="9239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altLang="it-IT" dirty="0">
              <a:solidFill>
                <a:srgbClr val="372FD1"/>
              </a:solidFill>
              <a:latin typeface="Comic Sans MS" pitchFamily="66" charset="0"/>
            </a:endParaRPr>
          </a:p>
          <a:p>
            <a:pPr algn="just"/>
            <a:r>
              <a:rPr lang="it-IT" altLang="it-IT" dirty="0" smtClean="0">
                <a:solidFill>
                  <a:srgbClr val="372FD1"/>
                </a:solidFill>
                <a:latin typeface="Comic Sans MS" pitchFamily="66" charset="0"/>
              </a:rPr>
              <a:t>… e, </a:t>
            </a:r>
            <a:r>
              <a:rPr lang="it-IT" altLang="it-IT" dirty="0">
                <a:solidFill>
                  <a:srgbClr val="372FD1"/>
                </a:solidFill>
                <a:latin typeface="Comic Sans MS" pitchFamily="66" charset="0"/>
              </a:rPr>
              <a:t>sempre </a:t>
            </a:r>
            <a:r>
              <a:rPr lang="it-IT" altLang="it-IT" b="1" dirty="0">
                <a:solidFill>
                  <a:srgbClr val="372FD1"/>
                </a:solidFill>
                <a:latin typeface="Comic Sans MS" pitchFamily="66" charset="0"/>
              </a:rPr>
              <a:t>in </a:t>
            </a:r>
            <a:r>
              <a:rPr lang="it-IT" altLang="it-IT" b="1" dirty="0" smtClean="0">
                <a:solidFill>
                  <a:srgbClr val="372FD1"/>
                </a:solidFill>
                <a:latin typeface="Comic Sans MS" pitchFamily="66" charset="0"/>
              </a:rPr>
              <a:t>alternativa </a:t>
            </a:r>
            <a:r>
              <a:rPr lang="it-IT" altLang="it-IT" dirty="0">
                <a:solidFill>
                  <a:srgbClr val="372FD1"/>
                </a:solidFill>
                <a:latin typeface="Comic Sans MS" pitchFamily="66" charset="0"/>
              </a:rPr>
              <a:t>alle  altre specifiche disposizioni di P.I</a:t>
            </a:r>
            <a:r>
              <a:rPr lang="it-IT" altLang="it-IT" dirty="0" smtClean="0">
                <a:solidFill>
                  <a:srgbClr val="372FD1"/>
                </a:solidFill>
                <a:latin typeface="Comic Sans MS" pitchFamily="66" charset="0"/>
              </a:rPr>
              <a:t>., alle </a:t>
            </a:r>
            <a:r>
              <a:rPr lang="it-IT" altLang="it-IT" dirty="0">
                <a:solidFill>
                  <a:srgbClr val="372FD1"/>
                </a:solidFill>
                <a:latin typeface="Comic Sans MS" pitchFamily="66" charset="0"/>
              </a:rPr>
              <a:t>attività </a:t>
            </a:r>
            <a:r>
              <a:rPr lang="it-IT" altLang="it-IT" dirty="0" err="1" smtClean="0">
                <a:solidFill>
                  <a:srgbClr val="372FD1"/>
                </a:solidFill>
                <a:latin typeface="Comic Sans MS" pitchFamily="66" charset="0"/>
              </a:rPr>
              <a:t>normate</a:t>
            </a:r>
            <a:r>
              <a:rPr lang="it-IT" altLang="it-IT" dirty="0" smtClean="0">
                <a:solidFill>
                  <a:srgbClr val="372FD1"/>
                </a:solidFill>
                <a:latin typeface="Comic Sans MS" pitchFamily="66" charset="0"/>
              </a:rPr>
              <a:t> già trattate con specifiche RTV:</a:t>
            </a:r>
            <a:endParaRPr lang="it-IT" altLang="it-IT" dirty="0">
              <a:solidFill>
                <a:srgbClr val="372FD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7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043608" y="3365881"/>
            <a:ext cx="18002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it-IT" altLang="it-IT" dirty="0">
              <a:solidFill>
                <a:srgbClr val="372FD1"/>
              </a:solidFill>
              <a:latin typeface="Comic Sans MS" pitchFamily="66" charset="0"/>
            </a:endParaRPr>
          </a:p>
          <a:p>
            <a:pPr algn="just"/>
            <a:r>
              <a:rPr lang="it-IT" altLang="it-IT" dirty="0" smtClean="0">
                <a:solidFill>
                  <a:srgbClr val="372FD1"/>
                </a:solidFill>
                <a:latin typeface="Comic Sans MS" pitchFamily="66" charset="0"/>
              </a:rPr>
              <a:t>Pronte:</a:t>
            </a:r>
            <a:endParaRPr lang="it-IT" altLang="it-IT" dirty="0">
              <a:solidFill>
                <a:srgbClr val="372FD1"/>
              </a:solidFill>
              <a:latin typeface="Comic Sans MS" pitchFamily="66" charset="0"/>
            </a:endParaRPr>
          </a:p>
        </p:txBody>
      </p:sp>
      <p:sp>
        <p:nvSpPr>
          <p:cNvPr id="3" name="Titolo 3"/>
          <p:cNvSpPr txBox="1">
            <a:spLocks/>
          </p:cNvSpPr>
          <p:nvPr/>
        </p:nvSpPr>
        <p:spPr>
          <a:xfrm>
            <a:off x="683568" y="-27384"/>
            <a:ext cx="7772400" cy="86409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DOVE SI APPLICHERA’,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per effetto del DM 12.4.2019</a:t>
            </a:r>
            <a:r>
              <a:rPr lang="it-IT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?</a:t>
            </a:r>
          </a:p>
        </p:txBody>
      </p:sp>
      <p:sp>
        <p:nvSpPr>
          <p:cNvPr id="6" name="Rettangolo 4"/>
          <p:cNvSpPr>
            <a:spLocks noChangeArrowheads="1"/>
          </p:cNvSpPr>
          <p:nvPr/>
        </p:nvSpPr>
        <p:spPr bwMode="auto">
          <a:xfrm>
            <a:off x="250825" y="1268760"/>
            <a:ext cx="8569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just"/>
            <a:r>
              <a:rPr 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Il </a:t>
            </a:r>
            <a:r>
              <a:rPr lang="it-IT" dirty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Codice di P.I. </a:t>
            </a:r>
            <a:r>
              <a:rPr 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sarà </a:t>
            </a:r>
            <a:r>
              <a:rPr 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cogente per le attività </a:t>
            </a:r>
            <a:r>
              <a:rPr lang="it-IT" b="1" dirty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NON </a:t>
            </a:r>
            <a:r>
              <a:rPr lang="it-IT" b="1" dirty="0" err="1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normate</a:t>
            </a:r>
            <a:r>
              <a:rPr 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del </a:t>
            </a:r>
            <a:r>
              <a:rPr 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DPR 151/2011 e si potrà applicare </a:t>
            </a:r>
            <a:r>
              <a:rPr 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in alternativa alle disposizioni di P.I. esistenti per le attività con RTV</a:t>
            </a:r>
            <a:r>
              <a:rPr 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it-IT" dirty="0">
              <a:solidFill>
                <a:srgbClr val="372FD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umetto 2 6"/>
          <p:cNvSpPr/>
          <p:nvPr/>
        </p:nvSpPr>
        <p:spPr>
          <a:xfrm>
            <a:off x="395536" y="2132856"/>
            <a:ext cx="8064500" cy="1021556"/>
          </a:xfrm>
          <a:prstGeom prst="wedgeRoundRectCallout">
            <a:avLst>
              <a:gd name="adj1" fmla="val -10341"/>
              <a:gd name="adj2" fmla="val -7377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att.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it-IT" alt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 </a:t>
            </a:r>
            <a:r>
              <a:rPr lang="it-IT" alt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a 40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; da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42 a 47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; da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50 a 54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57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63; 64; </a:t>
            </a:r>
            <a:r>
              <a:rPr lang="it-IT" alt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66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altLang="zh-CN" dirty="0" smtClean="0">
                <a:solidFill>
                  <a:srgbClr val="0558FF"/>
                </a:solidFill>
                <a:latin typeface="Times New Roman" pitchFamily="18" charset="0"/>
                <a:ea typeface="WenQuanYi Zen Hei Sharp"/>
                <a:cs typeface="Times New Roman" pitchFamily="18" charset="0"/>
              </a:rPr>
              <a:t>ad esclusione delle strutture turistico - ricettive all’aria aperta e dei rifugi alpini ; </a:t>
            </a:r>
            <a:r>
              <a:rPr lang="it-IT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67</a:t>
            </a:r>
            <a:r>
              <a:rPr lang="it-IT" altLang="zh-CN" dirty="0" smtClean="0">
                <a:solidFill>
                  <a:srgbClr val="0558FF"/>
                </a:solidFill>
                <a:latin typeface="Times New Roman" pitchFamily="18" charset="0"/>
                <a:ea typeface="WenQuanYi Zen Hei Sharp"/>
                <a:cs typeface="Times New Roman" pitchFamily="18" charset="0"/>
              </a:rPr>
              <a:t> ad esclusione degli asili nido, da </a:t>
            </a:r>
            <a:r>
              <a:rPr lang="it-IT" alt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69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a 71; </a:t>
            </a:r>
            <a:r>
              <a:rPr lang="it-IT" alt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73;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it-IT" altLang="it-IT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it-IT" altLang="it-IT" b="1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76</a:t>
            </a:r>
          </a:p>
        </p:txBody>
      </p:sp>
      <p:sp>
        <p:nvSpPr>
          <p:cNvPr id="8" name="Fumetto 2 7"/>
          <p:cNvSpPr/>
          <p:nvPr/>
        </p:nvSpPr>
        <p:spPr>
          <a:xfrm>
            <a:off x="611188" y="3989075"/>
            <a:ext cx="8064500" cy="2179320"/>
          </a:xfrm>
          <a:prstGeom prst="wedgeRoundRectCallout">
            <a:avLst>
              <a:gd name="adj1" fmla="val -30310"/>
              <a:gd name="adj2" fmla="val -68241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b="1" dirty="0" smtClean="0">
                <a:solidFill>
                  <a:srgbClr val="00B050"/>
                </a:solidFill>
                <a:latin typeface="Comic Sans MS" pitchFamily="66" charset="0"/>
              </a:rPr>
              <a:t>66</a:t>
            </a:r>
            <a:r>
              <a:rPr lang="it-IT" altLang="it-IT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it-IT" altLang="it-IT" dirty="0">
                <a:solidFill>
                  <a:srgbClr val="00B050"/>
                </a:solidFill>
                <a:latin typeface="Comic Sans MS" pitchFamily="66" charset="0"/>
              </a:rPr>
              <a:t>- Strutture ricettive </a:t>
            </a:r>
            <a:r>
              <a:rPr lang="it-IT" altLang="it-IT" dirty="0" smtClean="0">
                <a:solidFill>
                  <a:srgbClr val="00B050"/>
                </a:solidFill>
                <a:latin typeface="Comic Sans MS" pitchFamily="66" charset="0"/>
              </a:rPr>
              <a:t>all’aperto (modifica del DM 28.2.2014 già approvata CCTS il 21.5.2019)</a:t>
            </a:r>
            <a:endParaRPr lang="it-IT" altLang="it-IT" dirty="0">
              <a:solidFill>
                <a:srgbClr val="00B050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it-IT" altLang="it-IT" b="1" i="1" dirty="0" smtClean="0">
                <a:solidFill>
                  <a:srgbClr val="372FD1"/>
                </a:solidFill>
                <a:latin typeface="Comic Sans MS" pitchFamily="66" charset="0"/>
              </a:rPr>
              <a:t>67</a:t>
            </a:r>
            <a:r>
              <a:rPr lang="it-IT" altLang="it-IT" i="1" dirty="0" smtClean="0">
                <a:solidFill>
                  <a:srgbClr val="372FD1"/>
                </a:solidFill>
                <a:latin typeface="Comic Sans MS" pitchFamily="66" charset="0"/>
              </a:rPr>
              <a:t> – Asili nido (</a:t>
            </a:r>
            <a:r>
              <a:rPr lang="it-IT" i="1" dirty="0" smtClean="0">
                <a:solidFill>
                  <a:srgbClr val="372FD1"/>
                </a:solidFill>
                <a:latin typeface="Comic Sans MS" pitchFamily="66" charset="0"/>
              </a:rPr>
              <a:t>già presentata CCTS  21.5.2019)</a:t>
            </a:r>
            <a:endParaRPr lang="it-IT" altLang="it-IT" dirty="0">
              <a:solidFill>
                <a:srgbClr val="00B050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it-IT" altLang="it-IT" b="1" i="1" dirty="0" smtClean="0">
                <a:solidFill>
                  <a:srgbClr val="00B050"/>
                </a:solidFill>
                <a:latin typeface="Comic Sans MS" pitchFamily="66" charset="0"/>
              </a:rPr>
              <a:t>72 </a:t>
            </a:r>
            <a:r>
              <a:rPr lang="it-IT" altLang="it-IT" b="1" i="1" dirty="0">
                <a:solidFill>
                  <a:srgbClr val="00B050"/>
                </a:solidFill>
                <a:latin typeface="Comic Sans MS" pitchFamily="66" charset="0"/>
              </a:rPr>
              <a:t>– </a:t>
            </a:r>
            <a:r>
              <a:rPr lang="it-IT" altLang="it-IT" i="1" dirty="0">
                <a:solidFill>
                  <a:srgbClr val="00B050"/>
                </a:solidFill>
                <a:latin typeface="Comic Sans MS" pitchFamily="66" charset="0"/>
              </a:rPr>
              <a:t>biblioteche, archivi, musei, mostre (già presentata CCTS  fine 2018</a:t>
            </a:r>
            <a:r>
              <a:rPr lang="it-IT" altLang="it-IT" i="1" dirty="0" smtClean="0">
                <a:solidFill>
                  <a:srgbClr val="00B050"/>
                </a:solidFill>
                <a:latin typeface="Comic Sans MS" pitchFamily="66" charset="0"/>
              </a:rPr>
              <a:t>)</a:t>
            </a:r>
          </a:p>
          <a:p>
            <a:pPr algn="ctr">
              <a:defRPr/>
            </a:pPr>
            <a:r>
              <a:rPr lang="it-IT" sz="1600" b="1" i="1" dirty="0" smtClean="0">
                <a:solidFill>
                  <a:srgbClr val="372FD1"/>
                </a:solidFill>
                <a:latin typeface="Comic Sans MS" pitchFamily="66" charset="0"/>
              </a:rPr>
              <a:t>75</a:t>
            </a:r>
            <a:r>
              <a:rPr lang="it-IT" sz="1600" i="1" dirty="0" smtClean="0">
                <a:solidFill>
                  <a:srgbClr val="372FD1"/>
                </a:solidFill>
                <a:latin typeface="Comic Sans MS" pitchFamily="66" charset="0"/>
              </a:rPr>
              <a:t> – revisione RTV.6 autorimesse</a:t>
            </a:r>
          </a:p>
          <a:p>
            <a:pPr algn="ctr">
              <a:defRPr/>
            </a:pPr>
            <a:r>
              <a:rPr lang="it-IT" sz="1600" i="1" dirty="0" err="1" smtClean="0">
                <a:solidFill>
                  <a:srgbClr val="372FD1"/>
                </a:solidFill>
                <a:latin typeface="Comic Sans MS" pitchFamily="66" charset="0"/>
              </a:rPr>
              <a:t>……………………</a:t>
            </a:r>
            <a:r>
              <a:rPr lang="it-IT" sz="1600" i="1" dirty="0" smtClean="0">
                <a:solidFill>
                  <a:srgbClr val="372FD1"/>
                </a:solidFill>
                <a:latin typeface="Comic Sans MS" pitchFamily="66" charset="0"/>
              </a:rPr>
              <a:t>.</a:t>
            </a:r>
            <a:endParaRPr lang="it-IT" sz="1600" i="1" dirty="0">
              <a:solidFill>
                <a:srgbClr val="372FD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7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50701" y="1916246"/>
            <a:ext cx="8713787" cy="3416320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457200" indent="-457200" algn="just" eaLnBrk="0" hangingPunct="0">
              <a:buAutoNum type="arabicParenR"/>
              <a:tabLst>
                <a:tab pos="409575" algn="l"/>
              </a:tabLst>
              <a:defRPr/>
            </a:pPr>
            <a:r>
              <a:rPr lang="it-IT" sz="2400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Ampliamento delle attività nel </a:t>
            </a:r>
            <a:r>
              <a:rPr lang="it-IT" sz="2400" dirty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campo di </a:t>
            </a:r>
            <a:r>
              <a:rPr lang="it-IT" sz="2400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applicazione</a:t>
            </a:r>
          </a:p>
          <a:p>
            <a:pPr marL="457200" indent="-457200" algn="just" eaLnBrk="0" hangingPunct="0">
              <a:buAutoNum type="arabicParenR"/>
              <a:tabLst>
                <a:tab pos="409575" algn="l"/>
              </a:tabLst>
              <a:defRPr/>
            </a:pPr>
            <a:endParaRPr lang="it-IT" altLang="zh-CN" sz="2400" dirty="0" smtClean="0">
              <a:latin typeface="Times New Roman" pitchFamily="18" charset="0"/>
              <a:ea typeface="WenQuanYi Zen Hei Sharp"/>
              <a:cs typeface="Times New Roman" pitchFamily="18" charset="0"/>
            </a:endParaRPr>
          </a:p>
          <a:p>
            <a:pPr marL="457200" indent="-457200" algn="just" eaLnBrk="0" hangingPunct="0">
              <a:buAutoNum type="arabicParenR"/>
              <a:tabLst>
                <a:tab pos="409575" algn="l"/>
              </a:tabLst>
              <a:defRPr/>
            </a:pPr>
            <a:r>
              <a:rPr lang="it-IT" altLang="zh-CN" sz="2400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Applicabilità </a:t>
            </a:r>
            <a:r>
              <a:rPr lang="it-IT" altLang="zh-CN" sz="2400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it-IT" altLang="zh-CN" sz="2400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</a:rPr>
              <a:t>alle </a:t>
            </a:r>
            <a:r>
              <a:rPr lang="it-IT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attività di </a:t>
            </a:r>
            <a:r>
              <a:rPr lang="it-IT" altLang="zh-CN" sz="2400" b="1" dirty="0" smtClean="0">
                <a:solidFill>
                  <a:srgbClr val="FF0000"/>
                </a:solidFill>
                <a:latin typeface="Times New Roman" pitchFamily="18" charset="0"/>
                <a:ea typeface="WenQuanYi Zen Hei Sharp"/>
                <a:cs typeface="Times New Roman" pitchFamily="18" charset="0"/>
              </a:rPr>
              <a:t>nuova realizzazione </a:t>
            </a:r>
            <a:r>
              <a:rPr lang="it-IT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 a quelle </a:t>
            </a:r>
            <a:r>
              <a:rPr lang="it-IT" altLang="zh-CN" sz="2400" b="1" dirty="0" smtClean="0">
                <a:solidFill>
                  <a:srgbClr val="FF0000"/>
                </a:solidFill>
                <a:latin typeface="Times New Roman" pitchFamily="18" charset="0"/>
                <a:ea typeface="WenQuanYi Zen Hei Sharp"/>
                <a:cs typeface="Times New Roman" pitchFamily="18" charset="0"/>
              </a:rPr>
              <a:t>esistenti </a:t>
            </a:r>
            <a:r>
              <a:rPr lang="it-IT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alla data di entrata in vigore del decreto in caso di </a:t>
            </a:r>
            <a:r>
              <a:rPr lang="it-IT" altLang="zh-CN" sz="2400" b="1" dirty="0" smtClean="0">
                <a:solidFill>
                  <a:srgbClr val="FF0000"/>
                </a:solidFill>
                <a:latin typeface="Times New Roman" pitchFamily="18" charset="0"/>
                <a:ea typeface="WenQuanYi Zen Hei Sharp"/>
                <a:cs typeface="Times New Roman" pitchFamily="18" charset="0"/>
              </a:rPr>
              <a:t>modifica completa</a:t>
            </a:r>
            <a:r>
              <a:rPr lang="it-IT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2438" algn="just">
              <a:buFontTx/>
              <a:buChar char="-"/>
              <a:defRPr/>
            </a:pPr>
            <a:r>
              <a:rPr lang="it-IT" altLang="it-IT" sz="2400" dirty="0" smtClean="0">
                <a:solidFill>
                  <a:srgbClr val="FF0000"/>
                </a:solidFill>
              </a:rPr>
              <a:t>Ampliamenti e modifiche parziali </a:t>
            </a:r>
            <a:r>
              <a:rPr lang="it-IT" altLang="it-IT" sz="2400" dirty="0" smtClean="0">
                <a:solidFill>
                  <a:srgbClr val="FF0000"/>
                </a:solidFill>
                <a:sym typeface="Wingdings" pitchFamily="2" charset="2"/>
              </a:rPr>
              <a:t> solo se </a:t>
            </a:r>
            <a:r>
              <a:rPr lang="it-IT" altLang="it-IT" sz="2400" u="sng" dirty="0" smtClean="0">
                <a:solidFill>
                  <a:srgbClr val="FF0000"/>
                </a:solidFill>
                <a:sym typeface="Wingdings" pitchFamily="2" charset="2"/>
              </a:rPr>
              <a:t>compatibile</a:t>
            </a:r>
            <a:r>
              <a:rPr lang="it-IT" alt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altLang="it-IT" sz="2400" dirty="0" smtClean="0">
                <a:solidFill>
                  <a:srgbClr val="372FD1"/>
                </a:solidFill>
                <a:sym typeface="Wingdings" pitchFamily="2" charset="2"/>
              </a:rPr>
              <a:t>con restante attività; altrimenti, opzione tra approccio codice o norme tradizionali per l’intera attività.</a:t>
            </a:r>
          </a:p>
          <a:p>
            <a:pPr marL="457200" indent="-457200" algn="just" eaLnBrk="0" hangingPunct="0">
              <a:buFont typeface="+mj-lt"/>
              <a:buAutoNum type="arabicParenR" startAt="3"/>
              <a:tabLst>
                <a:tab pos="409575" algn="l"/>
              </a:tabLst>
              <a:defRPr/>
            </a:pPr>
            <a:r>
              <a:rPr lang="it-IT" altLang="zh-CN" sz="2400" dirty="0" smtClean="0">
                <a:solidFill>
                  <a:srgbClr val="372FD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Entrata in vigore decreto: </a:t>
            </a:r>
            <a:r>
              <a:rPr lang="it-IT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180 giorni da pubblicazione in G.U.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40445" y="260896"/>
            <a:ext cx="8229600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it-IT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SINTESI DELLE MODIFICHE DM 12.4.2019 </a:t>
            </a:r>
            <a:r>
              <a:rPr lang="it-IT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(GU 23.4.2019)</a:t>
            </a:r>
            <a:endParaRPr lang="it-IT" sz="36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851920" y="5445224"/>
            <a:ext cx="1440160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it-IT" sz="3200" b="1" dirty="0" smtClean="0">
                <a:solidFill>
                  <a:srgbClr val="0558FF"/>
                </a:solidFill>
              </a:rPr>
              <a:t>Novità</a:t>
            </a:r>
            <a:endParaRPr lang="it-IT" sz="3200" dirty="0">
              <a:solidFill>
                <a:srgbClr val="0558FF"/>
              </a:solidFill>
            </a:endParaRPr>
          </a:p>
        </p:txBody>
      </p:sp>
      <p:sp>
        <p:nvSpPr>
          <p:cNvPr id="5" name="Esplosione 1 4"/>
          <p:cNvSpPr/>
          <p:nvPr/>
        </p:nvSpPr>
        <p:spPr>
          <a:xfrm>
            <a:off x="6581657" y="418859"/>
            <a:ext cx="2188388" cy="2322442"/>
          </a:xfrm>
          <a:prstGeom prst="irregularSeal1">
            <a:avLst/>
          </a:prstGeom>
          <a:solidFill>
            <a:srgbClr val="C37476">
              <a:alpha val="40000"/>
            </a:srgbClr>
          </a:solidFill>
          <a:ln w="19050">
            <a:solidFill>
              <a:srgbClr val="8E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rgbClr val="8E0000"/>
                </a:solidFill>
              </a:rPr>
              <a:t>in </a:t>
            </a:r>
            <a:r>
              <a:rPr lang="it-IT" sz="1600" dirty="0">
                <a:solidFill>
                  <a:srgbClr val="8E0000"/>
                </a:solidFill>
              </a:rPr>
              <a:t>vigore </a:t>
            </a:r>
            <a:r>
              <a:rPr lang="it-IT" sz="1600" dirty="0" smtClean="0">
                <a:solidFill>
                  <a:srgbClr val="8E0000"/>
                </a:solidFill>
              </a:rPr>
              <a:t>dal</a:t>
            </a:r>
          </a:p>
          <a:p>
            <a:pPr algn="ctr"/>
            <a:r>
              <a:rPr lang="it-IT" sz="1600" b="1" dirty="0" smtClean="0">
                <a:solidFill>
                  <a:srgbClr val="8E0000"/>
                </a:solidFill>
              </a:rPr>
              <a:t>20 ottobre 2019</a:t>
            </a:r>
            <a:endParaRPr lang="it-IT" sz="16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7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6641" y="97789"/>
            <a:ext cx="8651732" cy="584776"/>
          </a:xfrm>
          <a:prstGeom prst="rect">
            <a:avLst/>
          </a:prstGeom>
          <a:ln w="38100" cmpd="dbl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</a:rPr>
              <a:t>ABOLIZIONE DOPPIO BINARIO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3749" y="1528999"/>
            <a:ext cx="8093458" cy="2784733"/>
          </a:xfrm>
          <a:prstGeom prst="rect">
            <a:avLst/>
          </a:prstGeom>
        </p:spPr>
      </p:pic>
      <p:sp>
        <p:nvSpPr>
          <p:cNvPr id="6" name="Esplosione 1 5"/>
          <p:cNvSpPr/>
          <p:nvPr/>
        </p:nvSpPr>
        <p:spPr>
          <a:xfrm rot="844077">
            <a:off x="7024142" y="69421"/>
            <a:ext cx="2299950" cy="1198016"/>
          </a:xfrm>
          <a:prstGeom prst="irregularSeal1">
            <a:avLst/>
          </a:prstGeom>
          <a:solidFill>
            <a:srgbClr val="C37476">
              <a:alpha val="40000"/>
            </a:srgbClr>
          </a:solidFill>
          <a:ln w="19050">
            <a:solidFill>
              <a:srgbClr val="8E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rgbClr val="8E0000"/>
                </a:solidFill>
              </a:rPr>
              <a:t>Modalità di applicazione del decreto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865394" y="6117181"/>
            <a:ext cx="1233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Marco </a:t>
            </a:r>
            <a:r>
              <a:rPr lang="it-IT" dirty="0" err="1" smtClean="0">
                <a:solidFill>
                  <a:srgbClr val="FF0000"/>
                </a:solidFill>
              </a:rPr>
              <a:t>Cavriani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851920" y="5551549"/>
            <a:ext cx="1440160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it-IT" sz="3200" b="1" dirty="0" smtClean="0">
                <a:solidFill>
                  <a:srgbClr val="0558FF"/>
                </a:solidFill>
              </a:rPr>
              <a:t>Novità</a:t>
            </a:r>
            <a:endParaRPr lang="it-IT" sz="3200" dirty="0">
              <a:solidFill>
                <a:srgbClr val="0558FF"/>
              </a:solidFill>
            </a:endParaRPr>
          </a:p>
        </p:txBody>
      </p:sp>
      <p:sp>
        <p:nvSpPr>
          <p:cNvPr id="8" name="Esplosione 1 7"/>
          <p:cNvSpPr/>
          <p:nvPr/>
        </p:nvSpPr>
        <p:spPr>
          <a:xfrm>
            <a:off x="6875601" y="4101507"/>
            <a:ext cx="2188388" cy="2322442"/>
          </a:xfrm>
          <a:prstGeom prst="irregularSeal1">
            <a:avLst/>
          </a:prstGeom>
          <a:solidFill>
            <a:srgbClr val="C37476">
              <a:alpha val="40000"/>
            </a:srgbClr>
          </a:solidFill>
          <a:ln w="19050">
            <a:solidFill>
              <a:srgbClr val="8E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rgbClr val="8E0000"/>
                </a:solidFill>
              </a:rPr>
              <a:t>in </a:t>
            </a:r>
            <a:r>
              <a:rPr lang="it-IT" sz="1600" dirty="0">
                <a:solidFill>
                  <a:srgbClr val="8E0000"/>
                </a:solidFill>
              </a:rPr>
              <a:t>vigore </a:t>
            </a:r>
            <a:r>
              <a:rPr lang="it-IT" sz="1600" dirty="0" smtClean="0">
                <a:solidFill>
                  <a:srgbClr val="8E0000"/>
                </a:solidFill>
              </a:rPr>
              <a:t>dal</a:t>
            </a:r>
          </a:p>
          <a:p>
            <a:pPr algn="ctr"/>
            <a:r>
              <a:rPr lang="it-IT" sz="1600" b="1" dirty="0" smtClean="0">
                <a:solidFill>
                  <a:srgbClr val="8E0000"/>
                </a:solidFill>
              </a:rPr>
              <a:t>20 ottobre 2019</a:t>
            </a:r>
            <a:endParaRPr lang="it-IT" sz="1600" b="1" dirty="0">
              <a:solidFill>
                <a:srgbClr val="8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366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3202</Words>
  <Application>Microsoft Office PowerPoint</Application>
  <PresentationFormat>Presentazione su schermo (4:3)</PresentationFormat>
  <Paragraphs>342</Paragraphs>
  <Slides>23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23</vt:i4>
      </vt:variant>
    </vt:vector>
  </HeadingPairs>
  <TitlesOfParts>
    <vt:vector size="25" baseType="lpstr">
      <vt:lpstr>1_Tema di Office</vt:lpstr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</vt:vector>
  </TitlesOfParts>
  <Company>ADVANTECH SRL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Maurizio Laforgia</dc:creator>
  <cp:lastModifiedBy>Mark</cp:lastModifiedBy>
  <cp:revision>59</cp:revision>
  <dcterms:created xsi:type="dcterms:W3CDTF">2019-02-04T07:43:52Z</dcterms:created>
  <dcterms:modified xsi:type="dcterms:W3CDTF">2019-06-19T06:03:22Z</dcterms:modified>
</cp:coreProperties>
</file>