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docx" ContentType="application/vnd.openxmlformats-officedocument.wordprocessingml.document"/>
  <Default Extension="png" ContentType="image/png"/>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wmf"/></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handoutMasterIdLst>
    <p:handoutMasterId r:id="rId42"/>
  </p:handoutMasterIdLst>
  <p:sldIdLst>
    <p:sldId id="424" r:id="rId2"/>
    <p:sldId id="561" r:id="rId3"/>
    <p:sldId id="535" r:id="rId4"/>
    <p:sldId id="562" r:id="rId5"/>
    <p:sldId id="563" r:id="rId6"/>
    <p:sldId id="565" r:id="rId7"/>
    <p:sldId id="566" r:id="rId8"/>
    <p:sldId id="564" r:id="rId9"/>
    <p:sldId id="567" r:id="rId10"/>
    <p:sldId id="569" r:id="rId11"/>
    <p:sldId id="568" r:id="rId12"/>
    <p:sldId id="570" r:id="rId13"/>
    <p:sldId id="571" r:id="rId14"/>
    <p:sldId id="557" r:id="rId15"/>
    <p:sldId id="271" r:id="rId16"/>
    <p:sldId id="272" r:id="rId17"/>
    <p:sldId id="257" r:id="rId18"/>
    <p:sldId id="258" r:id="rId19"/>
    <p:sldId id="543" r:id="rId20"/>
    <p:sldId id="547" r:id="rId21"/>
    <p:sldId id="548" r:id="rId22"/>
    <p:sldId id="554" r:id="rId23"/>
    <p:sldId id="550" r:id="rId24"/>
    <p:sldId id="553" r:id="rId25"/>
    <p:sldId id="549" r:id="rId26"/>
    <p:sldId id="552" r:id="rId27"/>
    <p:sldId id="555" r:id="rId28"/>
    <p:sldId id="560" r:id="rId29"/>
    <p:sldId id="646" r:id="rId30"/>
    <p:sldId id="641" r:id="rId31"/>
    <p:sldId id="642" r:id="rId32"/>
    <p:sldId id="643" r:id="rId33"/>
    <p:sldId id="644" r:id="rId34"/>
    <p:sldId id="645" r:id="rId35"/>
    <p:sldId id="651" r:id="rId36"/>
    <p:sldId id="650" r:id="rId37"/>
    <p:sldId id="649" r:id="rId38"/>
    <p:sldId id="648" r:id="rId39"/>
    <p:sldId id="275" r:id="rId40"/>
  </p:sldIdLst>
  <p:sldSz cx="9144000" cy="6858000" type="screen4x3"/>
  <p:notesSz cx="6797675" cy="9926638"/>
  <p:defaultTextStyle>
    <a:defPPr>
      <a:defRPr lang="it-IT"/>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a:srgbClr val="CC66FF"/>
    <a:srgbClr val="DEA3B5"/>
    <a:srgbClr val="FEB5B5"/>
    <a:srgbClr val="FF0000"/>
    <a:srgbClr val="FFCC00"/>
    <a:srgbClr val="372FD1"/>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75DCB02-9BB8-47FD-8907-85C794F793BA}" styleName="Stile con tema 1 - Colore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C2FFA5D-87B4-456A-9821-1D502468CF0F}" styleName="Stile con tema 1 - Colore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essuno stile, nessuna grigli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C7853C-536D-4A76-A0AE-DD22124D55A5}" styleName="Stile con tema 1 - Colore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84E427A-3D55-4303-BF80-6455036E1DE7}" styleName="Stile con tema 1 - Colore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Stile con tema 1 - Colore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Stile con tema 1 - Colore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93296810-A885-4BE3-A3E7-6D5BEEA58F35}" styleName="Stile medio 2 - Colore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Stile medio 2 - Colore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Stile medio 2 - Color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12C8C85-51F0-491E-9774-3900AFEF0FD7}" styleName="Stile chiaro 2 - Colore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22" autoAdjust="0"/>
    <p:restoredTop sz="94631" autoAdjust="0"/>
  </p:normalViewPr>
  <p:slideViewPr>
    <p:cSldViewPr>
      <p:cViewPr>
        <p:scale>
          <a:sx n="96" d="100"/>
          <a:sy n="96" d="100"/>
        </p:scale>
        <p:origin x="2432" y="1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492"/>
    </p:cViewPr>
  </p:sorter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notesMaster" Target="notesMasters/notesMaster1.xml"/><Relationship Id="rId42" Type="http://schemas.openxmlformats.org/officeDocument/2006/relationships/handoutMaster" Target="handoutMasters/handoutMaster1.xml"/><Relationship Id="rId43" Type="http://schemas.openxmlformats.org/officeDocument/2006/relationships/presProps" Target="presProps.xml"/><Relationship Id="rId44" Type="http://schemas.openxmlformats.org/officeDocument/2006/relationships/viewProps" Target="viewProps.xml"/><Relationship Id="rId4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7458"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cs typeface="+mn-cs"/>
              </a:defRPr>
            </a:lvl1pPr>
          </a:lstStyle>
          <a:p>
            <a:pPr>
              <a:defRPr/>
            </a:pPr>
            <a:endParaRPr lang="en-US"/>
          </a:p>
        </p:txBody>
      </p:sp>
      <p:sp>
        <p:nvSpPr>
          <p:cNvPr id="147459" name="Rectangle 3"/>
          <p:cNvSpPr>
            <a:spLocks noGrp="1" noChangeArrowheads="1"/>
          </p:cNvSpPr>
          <p:nvPr>
            <p:ph type="dt" sz="quarter"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mn-cs"/>
              </a:defRPr>
            </a:lvl1pPr>
          </a:lstStyle>
          <a:p>
            <a:pPr>
              <a:defRPr/>
            </a:pPr>
            <a:endParaRPr lang="en-US"/>
          </a:p>
        </p:txBody>
      </p:sp>
      <p:sp>
        <p:nvSpPr>
          <p:cNvPr id="147460" name="Rectangle 4"/>
          <p:cNvSpPr>
            <a:spLocks noGrp="1" noChangeArrowheads="1"/>
          </p:cNvSpPr>
          <p:nvPr>
            <p:ph type="ftr" sz="quarter" idx="2"/>
          </p:nvPr>
        </p:nvSpPr>
        <p:spPr bwMode="auto">
          <a:xfrm>
            <a:off x="0"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cs typeface="+mn-cs"/>
              </a:defRPr>
            </a:lvl1pPr>
          </a:lstStyle>
          <a:p>
            <a:pPr>
              <a:defRPr/>
            </a:pPr>
            <a:endParaRPr lang="en-US"/>
          </a:p>
        </p:txBody>
      </p:sp>
      <p:sp>
        <p:nvSpPr>
          <p:cNvPr id="147461" name="Rectangle 5"/>
          <p:cNvSpPr>
            <a:spLocks noGrp="1" noChangeArrowheads="1"/>
          </p:cNvSpPr>
          <p:nvPr>
            <p:ph type="sldNum" sz="quarter" idx="3"/>
          </p:nvPr>
        </p:nvSpPr>
        <p:spPr bwMode="auto">
          <a:xfrm>
            <a:off x="3849688"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cs typeface="+mn-cs"/>
              </a:defRPr>
            </a:lvl1pPr>
          </a:lstStyle>
          <a:p>
            <a:pPr>
              <a:defRPr/>
            </a:pPr>
            <a:fld id="{75C5ADD9-EC92-4852-9F43-C52CD223CD29}" type="slidenum">
              <a:rPr lang="en-US"/>
              <a:pPr>
                <a:defRPr/>
              </a:pPr>
              <a:t>‹n.›</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2226"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cs typeface="+mn-cs"/>
              </a:defRPr>
            </a:lvl1pPr>
          </a:lstStyle>
          <a:p>
            <a:pPr>
              <a:defRPr/>
            </a:pPr>
            <a:endParaRPr lang="en-US"/>
          </a:p>
        </p:txBody>
      </p:sp>
      <p:sp>
        <p:nvSpPr>
          <p:cNvPr id="52227" name="Rectangle 3"/>
          <p:cNvSpPr>
            <a:spLocks noGrp="1" noChangeArrowheads="1"/>
          </p:cNvSpPr>
          <p:nvPr>
            <p:ph type="dt"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mn-cs"/>
              </a:defRPr>
            </a:lvl1pPr>
          </a:lstStyle>
          <a:p>
            <a:pPr>
              <a:defRPr/>
            </a:pPr>
            <a:endParaRPr lang="en-US"/>
          </a:p>
        </p:txBody>
      </p:sp>
      <p:sp>
        <p:nvSpPr>
          <p:cNvPr id="6148" name="Rectangle 4"/>
          <p:cNvSpPr>
            <a:spLocks noGrp="1" noRot="1" noChangeAspect="1" noChangeArrowheads="1" noTextEdit="1"/>
          </p:cNvSpPr>
          <p:nvPr>
            <p:ph type="sldImg" idx="2"/>
          </p:nvPr>
        </p:nvSpPr>
        <p:spPr bwMode="auto">
          <a:xfrm>
            <a:off x="915988" y="744538"/>
            <a:ext cx="4965700" cy="3722687"/>
          </a:xfrm>
          <a:prstGeom prst="rect">
            <a:avLst/>
          </a:prstGeom>
          <a:noFill/>
          <a:ln w="9525">
            <a:solidFill>
              <a:srgbClr val="000000"/>
            </a:solidFill>
            <a:miter lim="800000"/>
            <a:headEnd/>
            <a:tailEnd/>
          </a:ln>
        </p:spPr>
      </p:sp>
      <p:sp>
        <p:nvSpPr>
          <p:cNvPr id="52229" name="Rectangle 5"/>
          <p:cNvSpPr>
            <a:spLocks noGrp="1" noChangeArrowheads="1"/>
          </p:cNvSpPr>
          <p:nvPr>
            <p:ph type="body" sz="quarter" idx="3"/>
          </p:nvPr>
        </p:nvSpPr>
        <p:spPr bwMode="auto">
          <a:xfrm>
            <a:off x="679450" y="4714875"/>
            <a:ext cx="5438775" cy="4467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Fare clic per modificare gli stili del testo dello schema</a:t>
            </a:r>
          </a:p>
          <a:p>
            <a:pPr lvl="1"/>
            <a:r>
              <a:rPr lang="en-US" noProof="0"/>
              <a:t>Secondo livello</a:t>
            </a:r>
          </a:p>
          <a:p>
            <a:pPr lvl="2"/>
            <a:r>
              <a:rPr lang="en-US" noProof="0"/>
              <a:t>Terzo livello</a:t>
            </a:r>
          </a:p>
          <a:p>
            <a:pPr lvl="3"/>
            <a:r>
              <a:rPr lang="en-US" noProof="0"/>
              <a:t>Quarto livello</a:t>
            </a:r>
          </a:p>
          <a:p>
            <a:pPr lvl="4"/>
            <a:r>
              <a:rPr lang="en-US" noProof="0"/>
              <a:t>Quinto livello</a:t>
            </a:r>
          </a:p>
        </p:txBody>
      </p:sp>
      <p:sp>
        <p:nvSpPr>
          <p:cNvPr id="52230" name="Rectangle 6"/>
          <p:cNvSpPr>
            <a:spLocks noGrp="1" noChangeArrowheads="1"/>
          </p:cNvSpPr>
          <p:nvPr>
            <p:ph type="ftr" sz="quarter" idx="4"/>
          </p:nvPr>
        </p:nvSpPr>
        <p:spPr bwMode="auto">
          <a:xfrm>
            <a:off x="0"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cs typeface="+mn-cs"/>
              </a:defRPr>
            </a:lvl1pPr>
          </a:lstStyle>
          <a:p>
            <a:pPr>
              <a:defRPr/>
            </a:pPr>
            <a:endParaRPr lang="en-US"/>
          </a:p>
        </p:txBody>
      </p:sp>
      <p:sp>
        <p:nvSpPr>
          <p:cNvPr id="52231" name="Rectangle 7"/>
          <p:cNvSpPr>
            <a:spLocks noGrp="1" noChangeArrowheads="1"/>
          </p:cNvSpPr>
          <p:nvPr>
            <p:ph type="sldNum" sz="quarter" idx="5"/>
          </p:nvPr>
        </p:nvSpPr>
        <p:spPr bwMode="auto">
          <a:xfrm>
            <a:off x="3849688"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cs typeface="+mn-cs"/>
              </a:defRPr>
            </a:lvl1pPr>
          </a:lstStyle>
          <a:p>
            <a:pPr>
              <a:defRPr/>
            </a:pPr>
            <a:fld id="{8F9F43D1-9600-4B7D-9CDC-E1E2C53FDFB2}" type="slidenum">
              <a:rPr lang="en-US"/>
              <a:pPr>
                <a:defRPr/>
              </a:pPr>
              <a:t>‹n.›</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p:cNvSpPr>
            <a:spLocks noGrp="1" noRot="1" noChangeAspect="1" noChangeArrowheads="1" noTextEdit="1"/>
          </p:cNvSpPr>
          <p:nvPr>
            <p:ph type="sldImg"/>
          </p:nvPr>
        </p:nvSpPr>
        <p:spPr>
          <a:xfrm>
            <a:off x="917575" y="744538"/>
            <a:ext cx="4962525" cy="3722687"/>
          </a:xfrm>
          <a:ln/>
        </p:spPr>
      </p:sp>
      <p:sp>
        <p:nvSpPr>
          <p:cNvPr id="11266" name="Rectangle 3"/>
          <p:cNvSpPr>
            <a:spLocks noGrp="1" noChangeArrowheads="1"/>
          </p:cNvSpPr>
          <p:nvPr>
            <p:ph type="body" idx="1"/>
          </p:nvPr>
        </p:nvSpPr>
        <p:spPr>
          <a:noFill/>
          <a:ln/>
        </p:spPr>
        <p:txBody>
          <a:bodyPr/>
          <a:lstStyle/>
          <a:p>
            <a:pPr eaLnBrk="1" hangingPunct="1"/>
            <a:endParaRPr lang="it-IT"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917575" y="744538"/>
            <a:ext cx="4962525" cy="3722687"/>
          </a:xfrm>
        </p:spPr>
      </p:sp>
      <p:sp>
        <p:nvSpPr>
          <p:cNvPr id="3" name="Segnaposto note 2"/>
          <p:cNvSpPr>
            <a:spLocks noGrp="1"/>
          </p:cNvSpPr>
          <p:nvPr>
            <p:ph type="body" idx="1"/>
          </p:nvPr>
        </p:nvSpPr>
        <p:spPr/>
        <p:txBody>
          <a:bodyPr/>
          <a:lstStyle/>
          <a:p>
            <a:r>
              <a:rPr lang="it-IT" dirty="0" smtClean="0"/>
              <a:t>34 </a:t>
            </a:r>
            <a:r>
              <a:rPr lang="mr-IN" dirty="0" smtClean="0"/>
              <a:t>–</a:t>
            </a:r>
            <a:r>
              <a:rPr lang="it-IT" dirty="0" smtClean="0"/>
              <a:t> depositi di carta maggiori</a:t>
            </a:r>
            <a:r>
              <a:rPr lang="it-IT" baseline="0" dirty="0" smtClean="0"/>
              <a:t> di 5000 kg</a:t>
            </a:r>
          </a:p>
          <a:p>
            <a:r>
              <a:rPr lang="it-IT" baseline="0" dirty="0" smtClean="0"/>
              <a:t>44 </a:t>
            </a:r>
            <a:r>
              <a:rPr lang="mr-IN" baseline="0" dirty="0" smtClean="0"/>
              <a:t>–</a:t>
            </a:r>
            <a:r>
              <a:rPr lang="it-IT" baseline="0" dirty="0" smtClean="0"/>
              <a:t> depositi platica maggiore di 5000 kg</a:t>
            </a:r>
          </a:p>
          <a:p>
            <a:r>
              <a:rPr lang="it-IT" baseline="0" dirty="0" smtClean="0"/>
              <a:t>53 </a:t>
            </a:r>
            <a:r>
              <a:rPr lang="mr-IN" baseline="0" dirty="0" smtClean="0"/>
              <a:t>–</a:t>
            </a:r>
            <a:r>
              <a:rPr lang="it-IT" baseline="0" dirty="0" smtClean="0"/>
              <a:t> officine</a:t>
            </a:r>
          </a:p>
          <a:p>
            <a:r>
              <a:rPr lang="it-IT" baseline="0" dirty="0" smtClean="0"/>
              <a:t>70 </a:t>
            </a:r>
            <a:r>
              <a:rPr lang="mr-IN" baseline="0" dirty="0" smtClean="0"/>
              <a:t>–</a:t>
            </a:r>
            <a:r>
              <a:rPr lang="it-IT" baseline="0" dirty="0" smtClean="0"/>
              <a:t> depositi di 1000 mq con merci e materiali &gt; 5000 kg</a:t>
            </a:r>
          </a:p>
          <a:p>
            <a:r>
              <a:rPr lang="it-IT" baseline="0" dirty="0" smtClean="0"/>
              <a:t>74 </a:t>
            </a:r>
            <a:r>
              <a:rPr lang="mr-IN" baseline="0" dirty="0" smtClean="0"/>
              <a:t>–</a:t>
            </a:r>
            <a:r>
              <a:rPr lang="it-IT" baseline="0" dirty="0" smtClean="0"/>
              <a:t> impianti di produzione di calore</a:t>
            </a:r>
          </a:p>
          <a:p>
            <a:r>
              <a:rPr lang="it-IT" baseline="0" dirty="0" smtClean="0"/>
              <a:t>75 - autorimesse</a:t>
            </a:r>
          </a:p>
          <a:p>
            <a:endParaRPr lang="it-IT" dirty="0"/>
          </a:p>
        </p:txBody>
      </p:sp>
      <p:sp>
        <p:nvSpPr>
          <p:cNvPr id="4" name="Segnaposto numero diapositiva 3"/>
          <p:cNvSpPr>
            <a:spLocks noGrp="1"/>
          </p:cNvSpPr>
          <p:nvPr>
            <p:ph type="sldNum" sz="quarter" idx="10"/>
          </p:nvPr>
        </p:nvSpPr>
        <p:spPr/>
        <p:txBody>
          <a:bodyPr/>
          <a:lstStyle/>
          <a:p>
            <a:pPr>
              <a:defRPr/>
            </a:pPr>
            <a:fld id="{8F9F43D1-9600-4B7D-9CDC-E1E2C53FDFB2}" type="slidenum">
              <a:rPr lang="en-US" smtClean="0"/>
              <a:pPr>
                <a:defRPr/>
              </a:pPr>
              <a:t>8</a:t>
            </a:fld>
            <a:endParaRPr lang="en-US"/>
          </a:p>
        </p:txBody>
      </p:sp>
    </p:spTree>
    <p:extLst>
      <p:ext uri="{BB962C8B-B14F-4D97-AF65-F5344CB8AC3E}">
        <p14:creationId xmlns:p14="http://schemas.microsoft.com/office/powerpoint/2010/main" val="1446396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2"/>
          <p:cNvSpPr>
            <a:spLocks noGrp="1" noRot="1" noChangeAspect="1" noChangeArrowheads="1" noTextEdit="1"/>
          </p:cNvSpPr>
          <p:nvPr>
            <p:ph type="sldImg"/>
          </p:nvPr>
        </p:nvSpPr>
        <p:spPr>
          <a:xfrm>
            <a:off x="917575" y="744538"/>
            <a:ext cx="4962525" cy="3722687"/>
          </a:xfrm>
          <a:ln/>
        </p:spPr>
      </p:sp>
      <p:sp>
        <p:nvSpPr>
          <p:cNvPr id="92162" name="Rectangle 3"/>
          <p:cNvSpPr>
            <a:spLocks noGrp="1" noChangeArrowheads="1"/>
          </p:cNvSpPr>
          <p:nvPr>
            <p:ph type="body" idx="1"/>
          </p:nvPr>
        </p:nvSpPr>
        <p:spPr>
          <a:xfrm>
            <a:off x="685800" y="4341813"/>
            <a:ext cx="5486400" cy="4116387"/>
          </a:xfrm>
          <a:noFill/>
          <a:ln/>
        </p:spPr>
        <p:txBody>
          <a:bodyPr/>
          <a:lstStyle/>
          <a:p>
            <a:pPr eaLnBrk="1" hangingPunct="1"/>
            <a:endParaRPr lang="it-IT"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Vuota">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Vuota">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457200" y="274320"/>
            <a:ext cx="8229600" cy="1143000"/>
          </a:xfrm>
          <a:prstGeom prst="rect">
            <a:avLst/>
          </a:prstGeom>
        </p:spPr>
        <p:txBody>
          <a:bodyPr lIns="90000" tIns="46800" rIns="90000" bIns="46800">
            <a:spAutoFit/>
          </a:bodyPr>
          <a:lstStyle/>
          <a:p>
            <a:endParaRPr lang="it-IT"/>
          </a:p>
        </p:txBody>
      </p:sp>
      <p:sp>
        <p:nvSpPr>
          <p:cNvPr id="8" name="PlaceHolder 2"/>
          <p:cNvSpPr>
            <a:spLocks noGrp="1"/>
          </p:cNvSpPr>
          <p:nvPr>
            <p:ph type="body"/>
          </p:nvPr>
        </p:nvSpPr>
        <p:spPr>
          <a:xfrm>
            <a:off x="457200" y="1604520"/>
            <a:ext cx="8229240" cy="3977280"/>
          </a:xfrm>
          <a:prstGeom prst="rect">
            <a:avLst/>
          </a:prstGeom>
        </p:spPr>
        <p:txBody>
          <a:bodyPr lIns="0" tIns="0" rIns="0" bIns="0">
            <a:normAutofit/>
          </a:bodyPr>
          <a:lstStyle/>
          <a:p>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a:t>Fare clic per modificare stile</a:t>
            </a:r>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a:xfrm>
            <a:off x="457200" y="6356350"/>
            <a:ext cx="2133600" cy="365125"/>
          </a:xfrm>
          <a:prstGeom prst="rect">
            <a:avLst/>
          </a:prstGeom>
        </p:spPr>
        <p:txBody>
          <a:bodyPr/>
          <a:lstStyle>
            <a:lvl1pPr>
              <a:defRPr/>
            </a:lvl1pPr>
          </a:lstStyle>
          <a:p>
            <a:pPr>
              <a:defRPr/>
            </a:pPr>
            <a:fld id="{79F41CF5-A687-4B83-ACF0-04DAC09FA8C1}" type="datetimeFigureOut">
              <a:rPr lang="it-IT"/>
              <a:pPr>
                <a:defRPr/>
              </a:pPr>
              <a:t>20/06/19</a:t>
            </a:fld>
            <a:endParaRPr lang="it-IT"/>
          </a:p>
        </p:txBody>
      </p:sp>
      <p:sp>
        <p:nvSpPr>
          <p:cNvPr id="5" name="Segnaposto piè di pagina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it-IT"/>
          </a:p>
        </p:txBody>
      </p:sp>
      <p:sp>
        <p:nvSpPr>
          <p:cNvPr id="6" name="Segnaposto numero diapositiva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C686C86-B27D-4AC6-A606-60055E3957BC}" type="slidenum">
              <a:rPr lang="it-IT"/>
              <a:pPr>
                <a:defRPr/>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 Id="rId6"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7410" name="Picture 14" descr="elmoblu"/>
          <p:cNvPicPr>
            <a:picLocks noChangeAspect="1" noChangeArrowheads="1"/>
          </p:cNvPicPr>
          <p:nvPr/>
        </p:nvPicPr>
        <p:blipFill>
          <a:blip r:embed="rId6">
            <a:lum bright="70000" contrast="-88000"/>
          </a:blip>
          <a:srcRect/>
          <a:stretch>
            <a:fillRect/>
          </a:stretch>
        </p:blipFill>
        <p:spPr bwMode="auto">
          <a:xfrm>
            <a:off x="0" y="0"/>
            <a:ext cx="9144000" cy="6858000"/>
          </a:xfrm>
          <a:prstGeom prst="rect">
            <a:avLst/>
          </a:prstGeom>
          <a:noFill/>
          <a:ln w="9525">
            <a:noFill/>
            <a:miter lim="800000"/>
            <a:headEnd/>
            <a:tailEnd/>
          </a:ln>
        </p:spPr>
      </p:pic>
      <p:sp>
        <p:nvSpPr>
          <p:cNvPr id="2" name="Rectangle 2"/>
          <p:cNvSpPr>
            <a:spLocks noGrp="1" noChangeArrowheads="1"/>
          </p:cNvSpPr>
          <p:nvPr>
            <p:ph type="title"/>
          </p:nvPr>
        </p:nvSpPr>
        <p:spPr bwMode="auto">
          <a:xfrm>
            <a:off x="457200" y="274638"/>
            <a:ext cx="8229600" cy="1143000"/>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p>
            <a:pPr lvl="0"/>
            <a:r>
              <a:rPr lang="it-IT"/>
              <a:t>Fare clic per modificare lo stile del titolo</a:t>
            </a:r>
          </a:p>
        </p:txBody>
      </p:sp>
      <p:sp>
        <p:nvSpPr>
          <p:cNvPr id="17412" name="Rectangle 3"/>
          <p:cNvSpPr>
            <a:spLocks noGrp="1" noChangeArrowheads="1"/>
          </p:cNvSpPr>
          <p:nvPr>
            <p:ph type="body" idx="1"/>
          </p:nvPr>
        </p:nvSpPr>
        <p:spPr bwMode="auto">
          <a:xfrm>
            <a:off x="323850" y="1484313"/>
            <a:ext cx="8229600" cy="4525962"/>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11" name="Segnaposto contenuto 9"/>
          <p:cNvSpPr txBox="1">
            <a:spLocks/>
          </p:cNvSpPr>
          <p:nvPr userDrawn="1"/>
        </p:nvSpPr>
        <p:spPr>
          <a:xfrm>
            <a:off x="0" y="6237312"/>
            <a:ext cx="9144000" cy="620688"/>
          </a:xfrm>
          <a:prstGeom prst="rect">
            <a:avLst/>
          </a:prstGeom>
          <a:solidFill>
            <a:schemeClr val="accent6">
              <a:lumMod val="20000"/>
              <a:lumOff val="80000"/>
            </a:schemeClr>
          </a:solidFill>
          <a:effectLst>
            <a:innerShdw blurRad="114300">
              <a:prstClr val="black"/>
            </a:innerShdw>
          </a:effectLst>
        </p:spPr>
        <p:txBody>
          <a:bodyPr anchor="ctr"/>
          <a:lstStyle>
            <a:lvl1pPr>
              <a:buNone/>
              <a:defRPr sz="1600" b="1" i="1" baseline="0">
                <a:solidFill>
                  <a:srgbClr val="CC0000"/>
                </a:solidFill>
                <a:effectLst>
                  <a:outerShdw blurRad="50800" dist="38100" dir="2700000" algn="tl" rotWithShape="0">
                    <a:prstClr val="black">
                      <a:alpha val="40000"/>
                    </a:prstClr>
                  </a:outerShdw>
                </a:effectLst>
                <a:latin typeface="Comic Sans MS" pitchFamily="66" charset="0"/>
              </a:defRPr>
            </a:lvl1pPr>
            <a:lvl4pPr>
              <a:buNone/>
              <a:defRPr/>
            </a:lvl4pPr>
          </a:lstStyle>
          <a:p>
            <a:pPr marL="342900" indent="-342900" algn="ctr" eaLnBrk="0" hangingPunct="0">
              <a:spcBef>
                <a:spcPts val="0"/>
              </a:spcBef>
              <a:defRPr/>
            </a:pPr>
            <a:r>
              <a:rPr lang="it-IT" kern="0" dirty="0">
                <a:solidFill>
                  <a:srgbClr val="372FD1"/>
                </a:solidFill>
                <a:cs typeface="+mn-cs"/>
              </a:rPr>
              <a:t>Direzione Centrale Prevenzione e Sicurezza Tecnica</a:t>
            </a:r>
          </a:p>
          <a:p>
            <a:pPr marL="342900" indent="-342900" algn="ctr" eaLnBrk="0" hangingPunct="0">
              <a:spcBef>
                <a:spcPts val="0"/>
              </a:spcBef>
              <a:defRPr/>
            </a:pPr>
            <a:r>
              <a:rPr lang="it-IT" kern="0" dirty="0">
                <a:solidFill>
                  <a:srgbClr val="372FD1"/>
                </a:solidFill>
                <a:cs typeface="+mn-cs"/>
              </a:rPr>
              <a:t>Ufficio Prevenzione Incendi e Rischio Industriale</a:t>
            </a:r>
          </a:p>
        </p:txBody>
      </p:sp>
    </p:spTree>
  </p:cSld>
  <p:clrMap bg1="lt1" tx1="dk1" bg2="lt2" tx2="dk2" accent1="accent1" accent2="accent2" accent3="accent3" accent4="accent4" accent5="accent5" accent6="accent6" hlink="hlink" folHlink="folHlink"/>
  <p:sldLayoutIdLst>
    <p:sldLayoutId id="2147483652" r:id="rId1"/>
    <p:sldLayoutId id="2147483651" r:id="rId2"/>
    <p:sldLayoutId id="2147483650" r:id="rId3"/>
    <p:sldLayoutId id="2147483653" r:id="rId4"/>
  </p:sldLayoutIdLst>
  <p:hf sldNum="0" hdr="0" dt="0"/>
  <p:txStyles>
    <p:titleStyle>
      <a:lvl1pPr algn="ctr" rtl="0" eaLnBrk="0" fontAlgn="base" hangingPunct="0">
        <a:spcBef>
          <a:spcPct val="0"/>
        </a:spcBef>
        <a:spcAft>
          <a:spcPct val="0"/>
        </a:spcAft>
        <a:defRPr sz="3600" b="1">
          <a:solidFill>
            <a:srgbClr val="660033"/>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600" b="1">
          <a:solidFill>
            <a:srgbClr val="660033"/>
          </a:solidFill>
          <a:effectLst>
            <a:outerShdw blurRad="38100" dist="38100" dir="2700000" algn="tl">
              <a:srgbClr val="C0C0C0"/>
            </a:outerShdw>
          </a:effectLst>
          <a:latin typeface="Arial" charset="0"/>
          <a:cs typeface="Times New Roman" pitchFamily="18" charset="0"/>
        </a:defRPr>
      </a:lvl2pPr>
      <a:lvl3pPr algn="ctr" rtl="0" eaLnBrk="0" fontAlgn="base" hangingPunct="0">
        <a:spcBef>
          <a:spcPct val="0"/>
        </a:spcBef>
        <a:spcAft>
          <a:spcPct val="0"/>
        </a:spcAft>
        <a:defRPr sz="3600" b="1">
          <a:solidFill>
            <a:srgbClr val="660033"/>
          </a:solidFill>
          <a:effectLst>
            <a:outerShdw blurRad="38100" dist="38100" dir="2700000" algn="tl">
              <a:srgbClr val="C0C0C0"/>
            </a:outerShdw>
          </a:effectLst>
          <a:latin typeface="Arial" charset="0"/>
          <a:cs typeface="Times New Roman" pitchFamily="18" charset="0"/>
        </a:defRPr>
      </a:lvl3pPr>
      <a:lvl4pPr algn="ctr" rtl="0" eaLnBrk="0" fontAlgn="base" hangingPunct="0">
        <a:spcBef>
          <a:spcPct val="0"/>
        </a:spcBef>
        <a:spcAft>
          <a:spcPct val="0"/>
        </a:spcAft>
        <a:defRPr sz="3600" b="1">
          <a:solidFill>
            <a:srgbClr val="660033"/>
          </a:solidFill>
          <a:effectLst>
            <a:outerShdw blurRad="38100" dist="38100" dir="2700000" algn="tl">
              <a:srgbClr val="C0C0C0"/>
            </a:outerShdw>
          </a:effectLst>
          <a:latin typeface="Arial" charset="0"/>
          <a:cs typeface="Times New Roman" pitchFamily="18" charset="0"/>
        </a:defRPr>
      </a:lvl4pPr>
      <a:lvl5pPr algn="ctr" rtl="0" eaLnBrk="0" fontAlgn="base" hangingPunct="0">
        <a:spcBef>
          <a:spcPct val="0"/>
        </a:spcBef>
        <a:spcAft>
          <a:spcPct val="0"/>
        </a:spcAft>
        <a:defRPr sz="3600" b="1">
          <a:solidFill>
            <a:srgbClr val="660033"/>
          </a:solidFill>
          <a:effectLst>
            <a:outerShdw blurRad="38100" dist="38100" dir="2700000" algn="tl">
              <a:srgbClr val="C0C0C0"/>
            </a:outerShdw>
          </a:effectLst>
          <a:latin typeface="Arial" charset="0"/>
          <a:cs typeface="Times New Roman" pitchFamily="18" charset="0"/>
        </a:defRPr>
      </a:lvl5pPr>
      <a:lvl6pPr marL="457200" algn="ctr" rtl="0" fontAlgn="base">
        <a:spcBef>
          <a:spcPct val="0"/>
        </a:spcBef>
        <a:spcAft>
          <a:spcPct val="0"/>
        </a:spcAft>
        <a:defRPr sz="3600" b="1">
          <a:solidFill>
            <a:srgbClr val="660033"/>
          </a:solidFill>
          <a:effectLst>
            <a:outerShdw blurRad="38100" dist="38100" dir="2700000" algn="tl">
              <a:srgbClr val="C0C0C0"/>
            </a:outerShdw>
          </a:effectLst>
          <a:latin typeface="Arial" charset="0"/>
          <a:cs typeface="Times New Roman" pitchFamily="18" charset="0"/>
        </a:defRPr>
      </a:lvl6pPr>
      <a:lvl7pPr marL="914400" algn="ctr" rtl="0" fontAlgn="base">
        <a:spcBef>
          <a:spcPct val="0"/>
        </a:spcBef>
        <a:spcAft>
          <a:spcPct val="0"/>
        </a:spcAft>
        <a:defRPr sz="3600" b="1">
          <a:solidFill>
            <a:srgbClr val="660033"/>
          </a:solidFill>
          <a:effectLst>
            <a:outerShdw blurRad="38100" dist="38100" dir="2700000" algn="tl">
              <a:srgbClr val="C0C0C0"/>
            </a:outerShdw>
          </a:effectLst>
          <a:latin typeface="Arial" charset="0"/>
          <a:cs typeface="Times New Roman" pitchFamily="18" charset="0"/>
        </a:defRPr>
      </a:lvl7pPr>
      <a:lvl8pPr marL="1371600" algn="ctr" rtl="0" fontAlgn="base">
        <a:spcBef>
          <a:spcPct val="0"/>
        </a:spcBef>
        <a:spcAft>
          <a:spcPct val="0"/>
        </a:spcAft>
        <a:defRPr sz="3600" b="1">
          <a:solidFill>
            <a:srgbClr val="660033"/>
          </a:solidFill>
          <a:effectLst>
            <a:outerShdw blurRad="38100" dist="38100" dir="2700000" algn="tl">
              <a:srgbClr val="C0C0C0"/>
            </a:outerShdw>
          </a:effectLst>
          <a:latin typeface="Arial" charset="0"/>
          <a:cs typeface="Times New Roman" pitchFamily="18" charset="0"/>
        </a:defRPr>
      </a:lvl8pPr>
      <a:lvl9pPr marL="1828800" algn="ctr" rtl="0" fontAlgn="base">
        <a:spcBef>
          <a:spcPct val="0"/>
        </a:spcBef>
        <a:spcAft>
          <a:spcPct val="0"/>
        </a:spcAft>
        <a:defRPr sz="3600" b="1">
          <a:solidFill>
            <a:srgbClr val="660033"/>
          </a:solidFill>
          <a:effectLst>
            <a:outerShdw blurRad="38100" dist="38100" dir="2700000" algn="tl">
              <a:srgbClr val="C0C0C0"/>
            </a:outerShdw>
          </a:effectLst>
          <a:latin typeface="Arial" charset="0"/>
          <a:cs typeface="Times New Roman" pitchFamily="18" charset="0"/>
        </a:defRPr>
      </a:lvl9pPr>
    </p:titleStyle>
    <p:bodyStyle>
      <a:lvl1pPr marL="342900" indent="-342900" algn="ctr" rtl="0" eaLnBrk="0" fontAlgn="base" hangingPunct="0">
        <a:spcBef>
          <a:spcPct val="20000"/>
        </a:spcBef>
        <a:spcAft>
          <a:spcPct val="0"/>
        </a:spcAft>
        <a:buChar char="•"/>
        <a:defRPr sz="2400" b="1">
          <a:solidFill>
            <a:schemeClr val="tx1"/>
          </a:solidFill>
          <a:latin typeface="+mn-lt"/>
          <a:ea typeface="+mn-ea"/>
          <a:cs typeface="+mn-cs"/>
        </a:defRPr>
      </a:lvl1pPr>
      <a:lvl2pPr marL="457200" algn="ctr" rtl="0" eaLnBrk="0" fontAlgn="base" hangingPunct="0">
        <a:spcBef>
          <a:spcPct val="20000"/>
        </a:spcBef>
        <a:spcAft>
          <a:spcPct val="0"/>
        </a:spcAft>
        <a:buChar char="–"/>
        <a:defRPr sz="2400" b="1">
          <a:solidFill>
            <a:schemeClr val="tx1"/>
          </a:solidFill>
          <a:latin typeface="+mn-lt"/>
        </a:defRPr>
      </a:lvl2pPr>
      <a:lvl3pPr marL="914400" algn="ctr" rtl="0" eaLnBrk="0" fontAlgn="base" hangingPunct="0">
        <a:spcBef>
          <a:spcPct val="20000"/>
        </a:spcBef>
        <a:spcAft>
          <a:spcPct val="0"/>
        </a:spcAft>
        <a:buChar char="•"/>
        <a:defRPr sz="2400" b="1">
          <a:solidFill>
            <a:schemeClr val="tx1"/>
          </a:solidFill>
          <a:latin typeface="+mn-lt"/>
        </a:defRPr>
      </a:lvl3pPr>
      <a:lvl4pPr marL="1371600" algn="ctr" rtl="0" eaLnBrk="0" fontAlgn="base" hangingPunct="0">
        <a:spcBef>
          <a:spcPct val="20000"/>
        </a:spcBef>
        <a:spcAft>
          <a:spcPct val="0"/>
        </a:spcAft>
        <a:buChar char="–"/>
        <a:defRPr sz="2400" b="1">
          <a:solidFill>
            <a:schemeClr val="tx1"/>
          </a:solidFill>
          <a:latin typeface="+mn-lt"/>
        </a:defRPr>
      </a:lvl4pPr>
      <a:lvl5pPr marL="1828800" algn="ctr" rtl="0" eaLnBrk="0" fontAlgn="base" hangingPunct="0">
        <a:spcBef>
          <a:spcPct val="20000"/>
        </a:spcBef>
        <a:spcAft>
          <a:spcPct val="0"/>
        </a:spcAft>
        <a:buChar char="»"/>
        <a:defRPr sz="2400" b="1">
          <a:solidFill>
            <a:schemeClr val="tx1"/>
          </a:solidFill>
          <a:latin typeface="+mn-lt"/>
        </a:defRPr>
      </a:lvl5pPr>
      <a:lvl6pPr marL="2286000" algn="ctr" rtl="0" fontAlgn="base">
        <a:spcBef>
          <a:spcPct val="20000"/>
        </a:spcBef>
        <a:spcAft>
          <a:spcPct val="0"/>
        </a:spcAft>
        <a:defRPr sz="2400" b="1">
          <a:solidFill>
            <a:schemeClr val="tx1"/>
          </a:solidFill>
          <a:latin typeface="+mn-lt"/>
        </a:defRPr>
      </a:lvl6pPr>
      <a:lvl7pPr marL="2743200" algn="ctr" rtl="0" fontAlgn="base">
        <a:spcBef>
          <a:spcPct val="20000"/>
        </a:spcBef>
        <a:spcAft>
          <a:spcPct val="0"/>
        </a:spcAft>
        <a:defRPr sz="2400" b="1">
          <a:solidFill>
            <a:schemeClr val="tx1"/>
          </a:solidFill>
          <a:latin typeface="+mn-lt"/>
        </a:defRPr>
      </a:lvl7pPr>
      <a:lvl8pPr marL="3200400" algn="ctr" rtl="0" fontAlgn="base">
        <a:spcBef>
          <a:spcPct val="20000"/>
        </a:spcBef>
        <a:spcAft>
          <a:spcPct val="0"/>
        </a:spcAft>
        <a:defRPr sz="2400" b="1">
          <a:solidFill>
            <a:schemeClr val="tx1"/>
          </a:solidFill>
          <a:latin typeface="+mn-lt"/>
        </a:defRPr>
      </a:lvl8pPr>
      <a:lvl9pPr marL="3657600" algn="ctr" rtl="0" fontAlgn="base">
        <a:spcBef>
          <a:spcPct val="20000"/>
        </a:spcBef>
        <a:spcAft>
          <a:spcPct val="0"/>
        </a:spcAft>
        <a:defRPr sz="2400" b="1">
          <a:solidFill>
            <a:schemeClr val="tx1"/>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hyperlink" Target="http://www.interno.it/mininterno/export/sites/default/it/index.html"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emf"/><Relationship Id="rId3" Type="http://schemas.openxmlformats.org/officeDocument/2006/relationships/image" Target="../media/image13.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emf"/><Relationship Id="rId3" Type="http://schemas.openxmlformats.org/officeDocument/2006/relationships/image" Target="../media/image1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6.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8.emf"/><Relationship Id="rId4" Type="http://schemas.openxmlformats.org/officeDocument/2006/relationships/image" Target="../media/image19.png"/><Relationship Id="rId1" Type="http://schemas.openxmlformats.org/officeDocument/2006/relationships/slideLayout" Target="../slideLayouts/slideLayout3.xml"/><Relationship Id="rId2"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0.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2.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7.emf"/><Relationship Id="rId3" Type="http://schemas.openxmlformats.org/officeDocument/2006/relationships/image" Target="../media/image2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9.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2.xml"/><Relationship Id="rId4" Type="http://schemas.openxmlformats.org/officeDocument/2006/relationships/package" Target="../embeddings/Documento_di_Microsoft_Word1.docx"/><Relationship Id="rId5" Type="http://schemas.openxmlformats.org/officeDocument/2006/relationships/image" Target="../media/image7.pn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emf"/><Relationship Id="rId3"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ChangeArrowheads="1"/>
          </p:cNvSpPr>
          <p:nvPr/>
        </p:nvSpPr>
        <p:spPr bwMode="auto">
          <a:xfrm>
            <a:off x="-58738" y="1644650"/>
            <a:ext cx="9072563" cy="1508125"/>
          </a:xfrm>
          <a:prstGeom prst="rect">
            <a:avLst/>
          </a:prstGeom>
          <a:noFill/>
          <a:ln w="9525">
            <a:noFill/>
            <a:miter lim="800000"/>
            <a:headEnd/>
            <a:tailEnd/>
          </a:ln>
        </p:spPr>
        <p:txBody>
          <a:bodyPr anchor="ctr">
            <a:spAutoFit/>
          </a:bodyPr>
          <a:lstStyle/>
          <a:p>
            <a:pPr indent="342900" algn="ctr">
              <a:tabLst>
                <a:tab pos="809625" algn="l"/>
              </a:tabLst>
            </a:pPr>
            <a:r>
              <a:rPr lang="it-IT" sz="3600" b="1">
                <a:solidFill>
                  <a:srgbClr val="FF0000"/>
                </a:solidFill>
                <a:latin typeface="Comic Sans MS" pitchFamily="66" charset="0"/>
              </a:rPr>
              <a:t>Il nuovo Codice di prevenzione incendi</a:t>
            </a:r>
          </a:p>
          <a:p>
            <a:pPr indent="342900" algn="ctr">
              <a:tabLst>
                <a:tab pos="809625" algn="l"/>
              </a:tabLst>
            </a:pPr>
            <a:r>
              <a:rPr lang="it-IT" sz="2800" b="1">
                <a:solidFill>
                  <a:srgbClr val="0066FF"/>
                </a:solidFill>
              </a:rPr>
              <a:t>Il Decreto 12 aprile 2019 e le modifiche al Codice di Prevenzione Incendi </a:t>
            </a:r>
          </a:p>
        </p:txBody>
      </p:sp>
      <p:pic>
        <p:nvPicPr>
          <p:cNvPr id="8194" name="Picture 5" descr="Vai alla home page">
            <a:hlinkClick r:id="rId2"/>
          </p:cNvPr>
          <p:cNvPicPr>
            <a:picLocks noChangeAspect="1" noChangeArrowheads="1"/>
          </p:cNvPicPr>
          <p:nvPr/>
        </p:nvPicPr>
        <p:blipFill>
          <a:blip r:embed="rId3"/>
          <a:srcRect/>
          <a:stretch>
            <a:fillRect/>
          </a:stretch>
        </p:blipFill>
        <p:spPr bwMode="auto">
          <a:xfrm>
            <a:off x="117475" y="142875"/>
            <a:ext cx="2286000" cy="762000"/>
          </a:xfrm>
          <a:prstGeom prst="rect">
            <a:avLst/>
          </a:prstGeom>
          <a:noFill/>
          <a:ln w="9525">
            <a:noFill/>
            <a:miter lim="800000"/>
            <a:headEnd/>
            <a:tailEnd/>
          </a:ln>
        </p:spPr>
      </p:pic>
      <p:pic>
        <p:nvPicPr>
          <p:cNvPr id="8195" name="Picture 4" descr="Fiamma centrale con scritta"/>
          <p:cNvPicPr>
            <a:picLocks noChangeAspect="1" noChangeArrowheads="1"/>
          </p:cNvPicPr>
          <p:nvPr/>
        </p:nvPicPr>
        <p:blipFill>
          <a:blip r:embed="rId4"/>
          <a:srcRect/>
          <a:stretch>
            <a:fillRect/>
          </a:stretch>
        </p:blipFill>
        <p:spPr bwMode="auto">
          <a:xfrm>
            <a:off x="2555875" y="-92075"/>
            <a:ext cx="1111250" cy="1127125"/>
          </a:xfrm>
          <a:prstGeom prst="rect">
            <a:avLst/>
          </a:prstGeom>
          <a:noFill/>
          <a:ln w="9525">
            <a:noFill/>
            <a:miter lim="800000"/>
            <a:headEnd/>
            <a:tailEnd/>
          </a:ln>
        </p:spPr>
      </p:pic>
      <p:sp>
        <p:nvSpPr>
          <p:cNvPr id="8196" name="Rettangolo 3"/>
          <p:cNvSpPr>
            <a:spLocks noChangeArrowheads="1"/>
          </p:cNvSpPr>
          <p:nvPr/>
        </p:nvSpPr>
        <p:spPr bwMode="auto">
          <a:xfrm>
            <a:off x="4572000" y="5516563"/>
            <a:ext cx="4572000" cy="461962"/>
          </a:xfrm>
          <a:prstGeom prst="rect">
            <a:avLst/>
          </a:prstGeom>
          <a:noFill/>
          <a:ln w="9525">
            <a:noFill/>
            <a:miter lim="800000"/>
            <a:headEnd/>
            <a:tailEnd/>
          </a:ln>
        </p:spPr>
        <p:txBody>
          <a:bodyPr>
            <a:spAutoFit/>
          </a:bodyPr>
          <a:lstStyle/>
          <a:p>
            <a:pPr algn="r"/>
            <a:r>
              <a:rPr lang="en-GB" altLang="it-IT" sz="2400" b="1">
                <a:solidFill>
                  <a:srgbClr val="002060"/>
                </a:solidFill>
              </a:rPr>
              <a:t>Ing. Michele Mazzaro</a:t>
            </a:r>
          </a:p>
        </p:txBody>
      </p:sp>
      <p:pic>
        <p:nvPicPr>
          <p:cNvPr id="8197" name="Immagine 7"/>
          <p:cNvPicPr>
            <a:picLocks noChangeAspect="1" noChangeArrowheads="1"/>
          </p:cNvPicPr>
          <p:nvPr/>
        </p:nvPicPr>
        <p:blipFill>
          <a:blip r:embed="rId5"/>
          <a:srcRect b="8534"/>
          <a:stretch>
            <a:fillRect/>
          </a:stretch>
        </p:blipFill>
        <p:spPr bwMode="auto">
          <a:xfrm>
            <a:off x="2784475" y="3773488"/>
            <a:ext cx="3384550" cy="1690687"/>
          </a:xfrm>
          <a:prstGeom prst="rect">
            <a:avLst/>
          </a:prstGeom>
          <a:noFill/>
          <a:ln w="9525">
            <a:noFill/>
            <a:miter lim="800000"/>
            <a:headEnd/>
            <a:tailEnd/>
          </a:ln>
        </p:spPr>
      </p:pic>
      <p:pic>
        <p:nvPicPr>
          <p:cNvPr id="8198" name="Immagine 1"/>
          <p:cNvPicPr>
            <a:picLocks noChangeAspect="1"/>
          </p:cNvPicPr>
          <p:nvPr/>
        </p:nvPicPr>
        <p:blipFill>
          <a:blip r:embed="rId6"/>
          <a:srcRect/>
          <a:stretch>
            <a:fillRect/>
          </a:stretch>
        </p:blipFill>
        <p:spPr bwMode="auto">
          <a:xfrm>
            <a:off x="6516688" y="219075"/>
            <a:ext cx="2184400" cy="698500"/>
          </a:xfrm>
          <a:prstGeom prst="rect">
            <a:avLst/>
          </a:prstGeom>
          <a:noFill/>
          <a:ln w="9525">
            <a:noFill/>
            <a:miter lim="800000"/>
            <a:headEnd/>
            <a:tailEnd/>
          </a:ln>
        </p:spPr>
      </p:pic>
      <p:sp>
        <p:nvSpPr>
          <p:cNvPr id="8199" name="CasellaDiTesto 2"/>
          <p:cNvSpPr txBox="1">
            <a:spLocks noChangeArrowheads="1"/>
          </p:cNvSpPr>
          <p:nvPr/>
        </p:nvSpPr>
        <p:spPr bwMode="auto">
          <a:xfrm>
            <a:off x="133350" y="5529263"/>
            <a:ext cx="3816350" cy="369887"/>
          </a:xfrm>
          <a:prstGeom prst="rect">
            <a:avLst/>
          </a:prstGeom>
          <a:noFill/>
          <a:ln w="9525">
            <a:noFill/>
            <a:miter lim="800000"/>
            <a:headEnd/>
            <a:tailEnd/>
          </a:ln>
        </p:spPr>
        <p:txBody>
          <a:bodyPr>
            <a:spAutoFit/>
          </a:bodyPr>
          <a:lstStyle/>
          <a:p>
            <a:r>
              <a:rPr lang="it-IT"/>
              <a:t>Caserta, 20 giugno 2019</a:t>
            </a:r>
          </a:p>
        </p:txBody>
      </p:sp>
      <p:sp>
        <p:nvSpPr>
          <p:cNvPr id="8200" name="Rectangle 2"/>
          <p:cNvSpPr>
            <a:spLocks noChangeArrowheads="1"/>
          </p:cNvSpPr>
          <p:nvPr/>
        </p:nvSpPr>
        <p:spPr bwMode="auto">
          <a:xfrm>
            <a:off x="3875088" y="1035050"/>
            <a:ext cx="9144000" cy="0"/>
          </a:xfrm>
          <a:prstGeom prst="rect">
            <a:avLst/>
          </a:prstGeom>
          <a:noFill/>
          <a:ln w="9525">
            <a:noFill/>
            <a:miter lim="800000"/>
            <a:headEnd/>
            <a:tailEnd/>
          </a:ln>
        </p:spPr>
        <p:txBody>
          <a:bodyPr wrap="none" anchor="ctr">
            <a:spAutoFit/>
          </a:bodyPr>
          <a:lstStyle/>
          <a:p>
            <a:endParaRPr lang="it-IT"/>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txBox="1">
            <a:spLocks noChangeArrowheads="1"/>
          </p:cNvSpPr>
          <p:nvPr/>
        </p:nvSpPr>
        <p:spPr bwMode="auto">
          <a:xfrm>
            <a:off x="519113" y="44450"/>
            <a:ext cx="8229600" cy="1223963"/>
          </a:xfrm>
          <a:prstGeom prst="rect">
            <a:avLst/>
          </a:prstGeom>
          <a:noFill/>
          <a:ln w="9525" algn="ctr">
            <a:noFill/>
            <a:miter lim="800000"/>
            <a:headEnd/>
            <a:tailEnd/>
          </a:ln>
        </p:spPr>
        <p:txBody>
          <a:bodyPr anchor="ctr"/>
          <a:lstStyle/>
          <a:p>
            <a:pPr algn="ctr" eaLnBrk="0" hangingPunct="0"/>
            <a:r>
              <a:rPr lang="it-IT" sz="4000" b="1" i="1">
                <a:solidFill>
                  <a:srgbClr val="FF0000"/>
                </a:solidFill>
                <a:cs typeface="Times New Roman" pitchFamily="18" charset="0"/>
              </a:rPr>
              <a:t>Risultati monitoraggio</a:t>
            </a:r>
          </a:p>
        </p:txBody>
      </p:sp>
      <p:sp>
        <p:nvSpPr>
          <p:cNvPr id="8" name="Rettangolo 7"/>
          <p:cNvSpPr/>
          <p:nvPr/>
        </p:nvSpPr>
        <p:spPr>
          <a:xfrm>
            <a:off x="6012160" y="1772816"/>
            <a:ext cx="1741132" cy="461665"/>
          </a:xfrm>
          <a:prstGeom prst="rect">
            <a:avLst/>
          </a:prstGeom>
        </p:spPr>
        <p:txBody>
          <a:bodyPr wrap="none">
            <a:spAutoFit/>
          </a:bodyPr>
          <a:lstStyle/>
          <a:p>
            <a:pPr>
              <a:defRPr/>
            </a:pPr>
            <a:r>
              <a:rPr lang="it-IT"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Anno 2018</a:t>
            </a:r>
            <a:endParaRPr lang="it-IT" sz="2400" dirty="0"/>
          </a:p>
        </p:txBody>
      </p:sp>
      <p:pic>
        <p:nvPicPr>
          <p:cNvPr id="19459" name="Immagine 8"/>
          <p:cNvPicPr>
            <a:picLocks noChangeAspect="1" noChangeArrowheads="1"/>
          </p:cNvPicPr>
          <p:nvPr/>
        </p:nvPicPr>
        <p:blipFill>
          <a:blip r:embed="rId2"/>
          <a:srcRect l="17892" t="10611" r="4843" b="9354"/>
          <a:stretch>
            <a:fillRect/>
          </a:stretch>
        </p:blipFill>
        <p:spPr bwMode="auto">
          <a:xfrm>
            <a:off x="323850" y="1412875"/>
            <a:ext cx="4464050" cy="3240088"/>
          </a:xfrm>
          <a:prstGeom prst="rect">
            <a:avLst/>
          </a:prstGeom>
          <a:noFill/>
          <a:ln w="9525">
            <a:noFill/>
            <a:miter lim="800000"/>
            <a:headEnd/>
            <a:tailEnd/>
          </a:ln>
        </p:spPr>
      </p:pic>
      <p:pic>
        <p:nvPicPr>
          <p:cNvPr id="19460" name="Immagine 9"/>
          <p:cNvPicPr>
            <a:picLocks noChangeAspect="1" noChangeArrowheads="1"/>
          </p:cNvPicPr>
          <p:nvPr/>
        </p:nvPicPr>
        <p:blipFill>
          <a:blip r:embed="rId3"/>
          <a:srcRect l="5263" r="11105" b="4495"/>
          <a:stretch>
            <a:fillRect/>
          </a:stretch>
        </p:blipFill>
        <p:spPr bwMode="auto">
          <a:xfrm>
            <a:off x="4859338" y="2492375"/>
            <a:ext cx="4140200" cy="3527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Immagine 1"/>
          <p:cNvPicPr>
            <a:picLocks noChangeAspect="1" noChangeArrowheads="1"/>
          </p:cNvPicPr>
          <p:nvPr/>
        </p:nvPicPr>
        <p:blipFill>
          <a:blip r:embed="rId2"/>
          <a:srcRect/>
          <a:stretch>
            <a:fillRect/>
          </a:stretch>
        </p:blipFill>
        <p:spPr bwMode="auto">
          <a:xfrm>
            <a:off x="1619250" y="1125538"/>
            <a:ext cx="5545138" cy="1727200"/>
          </a:xfrm>
          <a:prstGeom prst="rect">
            <a:avLst/>
          </a:prstGeom>
          <a:noFill/>
          <a:ln w="9525">
            <a:noFill/>
            <a:miter lim="800000"/>
            <a:headEnd/>
            <a:tailEnd/>
          </a:ln>
        </p:spPr>
      </p:pic>
      <p:sp>
        <p:nvSpPr>
          <p:cNvPr id="20482" name="Rectangle 2"/>
          <p:cNvSpPr txBox="1">
            <a:spLocks noChangeArrowheads="1"/>
          </p:cNvSpPr>
          <p:nvPr/>
        </p:nvSpPr>
        <p:spPr bwMode="auto">
          <a:xfrm>
            <a:off x="519113" y="44450"/>
            <a:ext cx="8229600" cy="1223963"/>
          </a:xfrm>
          <a:prstGeom prst="rect">
            <a:avLst/>
          </a:prstGeom>
          <a:noFill/>
          <a:ln w="9525" algn="ctr">
            <a:noFill/>
            <a:miter lim="800000"/>
            <a:headEnd/>
            <a:tailEnd/>
          </a:ln>
        </p:spPr>
        <p:txBody>
          <a:bodyPr anchor="ctr"/>
          <a:lstStyle/>
          <a:p>
            <a:pPr algn="ctr" eaLnBrk="0" hangingPunct="0"/>
            <a:r>
              <a:rPr lang="it-IT" sz="4000" b="1" i="1">
                <a:solidFill>
                  <a:srgbClr val="FF0000"/>
                </a:solidFill>
                <a:cs typeface="Times New Roman" pitchFamily="18" charset="0"/>
              </a:rPr>
              <a:t>Risultati monitoraggio</a:t>
            </a:r>
          </a:p>
        </p:txBody>
      </p:sp>
      <p:pic>
        <p:nvPicPr>
          <p:cNvPr id="20483" name="Immagine 5"/>
          <p:cNvPicPr>
            <a:picLocks noChangeAspect="1"/>
          </p:cNvPicPr>
          <p:nvPr/>
        </p:nvPicPr>
        <p:blipFill>
          <a:blip r:embed="rId3"/>
          <a:srcRect/>
          <a:stretch>
            <a:fillRect/>
          </a:stretch>
        </p:blipFill>
        <p:spPr bwMode="auto">
          <a:xfrm>
            <a:off x="4284663" y="2924175"/>
            <a:ext cx="4638675" cy="3305175"/>
          </a:xfrm>
          <a:prstGeom prst="rect">
            <a:avLst/>
          </a:prstGeom>
          <a:noFill/>
          <a:ln w="9525">
            <a:noFill/>
            <a:miter lim="800000"/>
            <a:headEnd/>
            <a:tailEnd/>
          </a:ln>
        </p:spPr>
      </p:pic>
      <p:sp>
        <p:nvSpPr>
          <p:cNvPr id="7" name="Rettangolo 6"/>
          <p:cNvSpPr/>
          <p:nvPr/>
        </p:nvSpPr>
        <p:spPr>
          <a:xfrm>
            <a:off x="250825" y="3213100"/>
            <a:ext cx="3960813" cy="2308225"/>
          </a:xfrm>
          <a:prstGeom prst="rect">
            <a:avLst/>
          </a:prstGeom>
          <a:ln w="38100" cmpd="dbl">
            <a:solidFill>
              <a:schemeClr val="accent2">
                <a:lumMod val="75000"/>
              </a:schemeClr>
            </a:solidFill>
          </a:ln>
        </p:spPr>
        <p:txBody>
          <a:bodyPr>
            <a:spAutoFit/>
          </a:bodyPr>
          <a:lstStyle/>
          <a:p>
            <a:pPr algn="just">
              <a:spcAft>
                <a:spcPts val="1200"/>
              </a:spcAft>
              <a:defRPr/>
            </a:pPr>
            <a:r>
              <a:rPr lang="it-IT" sz="2400" b="1" dirty="0">
                <a:solidFill>
                  <a:schemeClr val="accent2">
                    <a:lumMod val="75000"/>
                  </a:schemeClr>
                </a:solidFill>
              </a:rPr>
              <a:t>11 tipologie di attività dell’allegato I al DPR 151/2011 contano il 70% circa del totale delle attività “RTO/RTV” presentate nell’anno 2018</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txBox="1">
            <a:spLocks noChangeArrowheads="1"/>
          </p:cNvSpPr>
          <p:nvPr/>
        </p:nvSpPr>
        <p:spPr bwMode="auto">
          <a:xfrm>
            <a:off x="519113" y="44450"/>
            <a:ext cx="8229600" cy="1223963"/>
          </a:xfrm>
          <a:prstGeom prst="rect">
            <a:avLst/>
          </a:prstGeom>
          <a:noFill/>
          <a:ln w="9525" algn="ctr">
            <a:noFill/>
            <a:miter lim="800000"/>
            <a:headEnd/>
            <a:tailEnd/>
          </a:ln>
        </p:spPr>
        <p:txBody>
          <a:bodyPr anchor="ctr"/>
          <a:lstStyle/>
          <a:p>
            <a:pPr algn="ctr" eaLnBrk="0" hangingPunct="0"/>
            <a:r>
              <a:rPr lang="it-IT" sz="4000" b="1" i="1">
                <a:solidFill>
                  <a:srgbClr val="FF0000"/>
                </a:solidFill>
                <a:cs typeface="Times New Roman" pitchFamily="18" charset="0"/>
              </a:rPr>
              <a:t>Risultati monitoraggio</a:t>
            </a:r>
          </a:p>
        </p:txBody>
      </p:sp>
      <p:pic>
        <p:nvPicPr>
          <p:cNvPr id="21506" name="Immagine 3"/>
          <p:cNvPicPr>
            <a:picLocks noChangeAspect="1"/>
          </p:cNvPicPr>
          <p:nvPr/>
        </p:nvPicPr>
        <p:blipFill>
          <a:blip r:embed="rId2"/>
          <a:srcRect/>
          <a:stretch>
            <a:fillRect/>
          </a:stretch>
        </p:blipFill>
        <p:spPr bwMode="auto">
          <a:xfrm>
            <a:off x="11113" y="1341438"/>
            <a:ext cx="6073775" cy="2006600"/>
          </a:xfrm>
          <a:prstGeom prst="rect">
            <a:avLst/>
          </a:prstGeom>
          <a:noFill/>
          <a:ln w="9525">
            <a:noFill/>
            <a:miter lim="800000"/>
            <a:headEnd/>
            <a:tailEnd/>
          </a:ln>
        </p:spPr>
      </p:pic>
      <p:pic>
        <p:nvPicPr>
          <p:cNvPr id="21507" name="Immagine 4"/>
          <p:cNvPicPr>
            <a:picLocks noChangeAspect="1" noChangeArrowheads="1"/>
          </p:cNvPicPr>
          <p:nvPr/>
        </p:nvPicPr>
        <p:blipFill>
          <a:blip r:embed="rId3"/>
          <a:srcRect l="655" t="11963" r="632" b="12117"/>
          <a:stretch>
            <a:fillRect/>
          </a:stretch>
        </p:blipFill>
        <p:spPr bwMode="auto">
          <a:xfrm>
            <a:off x="3419475" y="3363913"/>
            <a:ext cx="5578475" cy="28019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68313" y="1196975"/>
            <a:ext cx="8207375" cy="3478213"/>
          </a:xfrm>
          <a:prstGeom prst="rect">
            <a:avLst/>
          </a:prstGeom>
          <a:ln w="38100" cmpd="dbl">
            <a:solidFill>
              <a:schemeClr val="accent2">
                <a:lumMod val="75000"/>
              </a:schemeClr>
            </a:solidFill>
          </a:ln>
        </p:spPr>
        <p:txBody>
          <a:bodyPr>
            <a:spAutoFit/>
          </a:bodyPr>
          <a:lstStyle/>
          <a:p>
            <a:pPr algn="just">
              <a:defRPr/>
            </a:pPr>
            <a:r>
              <a:rPr lang="it-IT" sz="2800" b="1" u="sng" dirty="0">
                <a:solidFill>
                  <a:srgbClr val="FF0000"/>
                </a:solidFill>
              </a:rPr>
              <a:t>Conclusioni</a:t>
            </a:r>
            <a:endParaRPr lang="it-IT" sz="2800" b="1" dirty="0"/>
          </a:p>
          <a:p>
            <a:pPr algn="just">
              <a:defRPr/>
            </a:pPr>
            <a:r>
              <a:rPr lang="it-IT" sz="2400" dirty="0"/>
              <a:t>L’applicazione del Codice di P.I. (R.T.O. e relative R.T.V.) è in fase di aumento sul territorio nazionale; tale andamento potrà essere ulteriormente incentivato attraverso </a:t>
            </a:r>
            <a:r>
              <a:rPr lang="it-IT" sz="2400" b="1" dirty="0">
                <a:solidFill>
                  <a:srgbClr val="0066FF"/>
                </a:solidFill>
              </a:rPr>
              <a:t>l’ampliamento del numero delle attività progettabili con approccio “RTO/RTV”, l’emanazione di altre RTV </a:t>
            </a:r>
            <a:r>
              <a:rPr lang="it-IT" sz="2400" dirty="0"/>
              <a:t>per attività specifiche e </a:t>
            </a:r>
            <a:r>
              <a:rPr lang="it-IT" sz="2400" b="1" dirty="0">
                <a:solidFill>
                  <a:srgbClr val="0066FF"/>
                </a:solidFill>
              </a:rPr>
              <a:t>la revisione di alcuni punti del Codice </a:t>
            </a:r>
            <a:r>
              <a:rPr lang="it-IT" sz="2400" dirty="0"/>
              <a:t>sulla base delle osservazioni pervenute dai vari </a:t>
            </a:r>
            <a:r>
              <a:rPr lang="it-IT" sz="2400" dirty="0" err="1"/>
              <a:t>stakeholders</a:t>
            </a:r>
            <a:endParaRPr lang="it-IT" sz="2400" dirty="0"/>
          </a:p>
        </p:txBody>
      </p:sp>
      <p:sp>
        <p:nvSpPr>
          <p:cNvPr id="22530" name="Rectangle 2"/>
          <p:cNvSpPr txBox="1">
            <a:spLocks noChangeArrowheads="1"/>
          </p:cNvSpPr>
          <p:nvPr/>
        </p:nvSpPr>
        <p:spPr bwMode="auto">
          <a:xfrm>
            <a:off x="519113" y="44450"/>
            <a:ext cx="8229600" cy="1223963"/>
          </a:xfrm>
          <a:prstGeom prst="rect">
            <a:avLst/>
          </a:prstGeom>
          <a:noFill/>
          <a:ln w="9525" algn="ctr">
            <a:noFill/>
            <a:miter lim="800000"/>
            <a:headEnd/>
            <a:tailEnd/>
          </a:ln>
        </p:spPr>
        <p:txBody>
          <a:bodyPr anchor="ctr"/>
          <a:lstStyle/>
          <a:p>
            <a:pPr algn="ctr" eaLnBrk="0" hangingPunct="0"/>
            <a:r>
              <a:rPr lang="it-IT" sz="4000" b="1" i="1">
                <a:solidFill>
                  <a:srgbClr val="FF0000"/>
                </a:solidFill>
                <a:cs typeface="Times New Roman" pitchFamily="18" charset="0"/>
              </a:rPr>
              <a:t>Risultati monitoraggio</a:t>
            </a:r>
          </a:p>
        </p:txBody>
      </p:sp>
      <p:sp>
        <p:nvSpPr>
          <p:cNvPr id="2" name="Freccia curva 1"/>
          <p:cNvSpPr/>
          <p:nvPr/>
        </p:nvSpPr>
        <p:spPr>
          <a:xfrm flipV="1">
            <a:off x="1258888" y="4797425"/>
            <a:ext cx="1873250" cy="935038"/>
          </a:xfrm>
          <a:prstGeom prst="bentArrow">
            <a:avLst/>
          </a:prstGeom>
          <a:solidFill>
            <a:srgbClr val="FEB5B5"/>
          </a:solidFill>
          <a:ln>
            <a:solidFill>
              <a:srgbClr val="DEA3B5"/>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solidFill>
                <a:schemeClr val="tx1"/>
              </a:solidFill>
            </a:endParaRPr>
          </a:p>
        </p:txBody>
      </p:sp>
      <p:sp>
        <p:nvSpPr>
          <p:cNvPr id="5" name="Rettangolo 4"/>
          <p:cNvSpPr/>
          <p:nvPr/>
        </p:nvSpPr>
        <p:spPr>
          <a:xfrm>
            <a:off x="3680406" y="4724262"/>
            <a:ext cx="5040560" cy="1446550"/>
          </a:xfrm>
          <a:prstGeom prst="rect">
            <a:avLst/>
          </a:prstGeom>
        </p:spPr>
        <p:txBody>
          <a:bodyPr>
            <a:spAutoFit/>
          </a:bodyPr>
          <a:lstStyle/>
          <a:p>
            <a:pPr>
              <a:defRPr/>
            </a:pPr>
            <a:r>
              <a:rPr lang="it-IT" sz="2400" b="1" dirty="0">
                <a:ln w="1905"/>
                <a:solidFill>
                  <a:srgbClr val="FF0000"/>
                </a:solidFill>
                <a:effectLst>
                  <a:innerShdw blurRad="69850" dist="43180" dir="5400000">
                    <a:srgbClr val="000000">
                      <a:alpha val="65000"/>
                    </a:srgbClr>
                  </a:innerShdw>
                </a:effectLst>
              </a:rPr>
              <a:t>Emanazione </a:t>
            </a:r>
            <a:r>
              <a:rPr lang="it-IT" sz="3200" b="1" dirty="0">
                <a:ln w="1905"/>
                <a:solidFill>
                  <a:srgbClr val="FF0000"/>
                </a:solidFill>
                <a:effectLst>
                  <a:innerShdw blurRad="69850" dist="43180" dir="5400000">
                    <a:srgbClr val="000000">
                      <a:alpha val="65000"/>
                    </a:srgbClr>
                  </a:innerShdw>
                </a:effectLst>
              </a:rPr>
              <a:t>DM 12/4/2019</a:t>
            </a:r>
          </a:p>
          <a:p>
            <a:pPr>
              <a:defRPr/>
            </a:pPr>
            <a:r>
              <a:rPr lang="it-IT" sz="2400" b="1" dirty="0">
                <a:ln w="1905"/>
                <a:solidFill>
                  <a:srgbClr val="FF0000"/>
                </a:solidFill>
                <a:effectLst>
                  <a:innerShdw blurRad="69850" dist="43180" dir="5400000">
                    <a:srgbClr val="000000">
                      <a:alpha val="65000"/>
                    </a:srgbClr>
                  </a:innerShdw>
                </a:effectLst>
              </a:rPr>
              <a:t>Revisione del </a:t>
            </a:r>
            <a:r>
              <a:rPr lang="it-IT" sz="3200" b="1" dirty="0" smtClean="0">
                <a:ln w="1905"/>
                <a:solidFill>
                  <a:srgbClr val="FF0000"/>
                </a:solidFill>
                <a:effectLst>
                  <a:innerShdw blurRad="69850" dist="43180" dir="5400000">
                    <a:srgbClr val="000000">
                      <a:alpha val="65000"/>
                    </a:srgbClr>
                  </a:innerShdw>
                </a:effectLst>
              </a:rPr>
              <a:t>Codice</a:t>
            </a:r>
          </a:p>
          <a:p>
            <a:pPr>
              <a:defRPr/>
            </a:pPr>
            <a:r>
              <a:rPr lang="it-IT" sz="2400" b="1" dirty="0">
                <a:ln w="1905"/>
                <a:solidFill>
                  <a:srgbClr val="FF0000"/>
                </a:solidFill>
                <a:effectLst>
                  <a:innerShdw blurRad="69850" dist="43180" dir="5400000">
                    <a:srgbClr val="000000">
                      <a:alpha val="65000"/>
                    </a:srgbClr>
                  </a:innerShdw>
                </a:effectLst>
              </a:rPr>
              <a:t>Emanazione nuove RTV</a:t>
            </a:r>
            <a:endParaRPr lang="it-IT" sz="2400" b="1" dirty="0">
              <a:ln w="1905"/>
              <a:solidFill>
                <a:srgbClr val="FF0000"/>
              </a:solidFill>
              <a:effectLst>
                <a:innerShdw blurRad="69850" dist="43180" dir="5400000">
                  <a:srgbClr val="000000">
                    <a:alpha val="65000"/>
                  </a:srgbClr>
                </a:innerShdw>
              </a:effectLst>
            </a:endParaRPr>
          </a:p>
        </p:txBody>
      </p:sp>
      <p:sp>
        <p:nvSpPr>
          <p:cNvPr id="7" name="Parentesi graffa aperta 6"/>
          <p:cNvSpPr/>
          <p:nvPr/>
        </p:nvSpPr>
        <p:spPr>
          <a:xfrm>
            <a:off x="3203575" y="4868863"/>
            <a:ext cx="631825" cy="1233487"/>
          </a:xfrm>
          <a:prstGeom prst="leftBrace">
            <a:avLst/>
          </a:prstGeom>
          <a:noFill/>
          <a:ln>
            <a:solidFill>
              <a:srgbClr val="DEA3B5"/>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Immagine 1"/>
          <p:cNvPicPr>
            <a:picLocks noChangeAspect="1"/>
          </p:cNvPicPr>
          <p:nvPr/>
        </p:nvPicPr>
        <p:blipFill>
          <a:blip r:embed="rId2"/>
          <a:srcRect/>
          <a:stretch>
            <a:fillRect/>
          </a:stretch>
        </p:blipFill>
        <p:spPr bwMode="auto">
          <a:xfrm>
            <a:off x="252413" y="765175"/>
            <a:ext cx="8640762" cy="5389563"/>
          </a:xfrm>
          <a:prstGeom prst="rect">
            <a:avLst/>
          </a:prstGeom>
          <a:noFill/>
          <a:ln w="9525">
            <a:noFill/>
            <a:miter lim="800000"/>
            <a:headEnd/>
            <a:tailEnd/>
          </a:ln>
        </p:spPr>
      </p:pic>
      <p:sp>
        <p:nvSpPr>
          <p:cNvPr id="3" name="Rettangolo 2"/>
          <p:cNvSpPr/>
          <p:nvPr/>
        </p:nvSpPr>
        <p:spPr>
          <a:xfrm>
            <a:off x="2376403" y="44624"/>
            <a:ext cx="4643869" cy="584776"/>
          </a:xfrm>
          <a:prstGeom prst="rect">
            <a:avLst/>
          </a:prstGeom>
        </p:spPr>
        <p:txBody>
          <a:bodyPr wrap="none">
            <a:spAutoFit/>
          </a:bodyPr>
          <a:lstStyle/>
          <a:p>
            <a:pPr>
              <a:defRPr/>
            </a:pPr>
            <a:r>
              <a:rPr lang="it-IT" sz="2400" b="1" dirty="0">
                <a:ln w="1905"/>
                <a:solidFill>
                  <a:srgbClr val="FF0000"/>
                </a:solidFill>
                <a:effectLst>
                  <a:innerShdw blurRad="69850" dist="43180" dir="5400000">
                    <a:srgbClr val="000000">
                      <a:alpha val="65000"/>
                    </a:srgbClr>
                  </a:innerShdw>
                </a:effectLst>
              </a:rPr>
              <a:t>Emanazione </a:t>
            </a:r>
            <a:r>
              <a:rPr lang="it-IT" sz="3200" b="1" dirty="0">
                <a:ln w="1905"/>
                <a:solidFill>
                  <a:srgbClr val="FF0000"/>
                </a:solidFill>
                <a:effectLst>
                  <a:innerShdw blurRad="69850" dist="43180" dir="5400000">
                    <a:srgbClr val="000000">
                      <a:alpha val="65000"/>
                    </a:srgbClr>
                  </a:innerShdw>
                </a:effectLst>
              </a:rPr>
              <a:t>DM 12/4/2019</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 name="TextShape 1"/>
          <p:cNvSpPr txBox="1"/>
          <p:nvPr/>
        </p:nvSpPr>
        <p:spPr>
          <a:xfrm>
            <a:off x="373063" y="1038225"/>
            <a:ext cx="8435975" cy="1449388"/>
          </a:xfrm>
          <a:prstGeom prst="rect">
            <a:avLst/>
          </a:prstGeom>
          <a:noFill/>
          <a:ln>
            <a:noFill/>
          </a:ln>
        </p:spPr>
        <p:txBody>
          <a:bodyPr lIns="63281" tIns="31641" rIns="63281" bIns="31641">
            <a:spAutoFit/>
          </a:bodyPr>
          <a:lstStyle/>
          <a:p>
            <a:pPr algn="ctr">
              <a:defRPr/>
            </a:pPr>
            <a:r>
              <a:rPr lang="it-IT" sz="2250" b="1" spc="-1" dirty="0">
                <a:solidFill>
                  <a:srgbClr val="FF0000"/>
                </a:solidFill>
                <a:latin typeface="Arial"/>
              </a:rPr>
              <a:t>News </a:t>
            </a:r>
            <a:r>
              <a:rPr lang="it-IT" sz="2250" b="1" spc="-1" dirty="0" smtClean="0">
                <a:solidFill>
                  <a:srgbClr val="FF0000"/>
                </a:solidFill>
                <a:latin typeface="Arial"/>
              </a:rPr>
              <a:t>dello </a:t>
            </a:r>
            <a:r>
              <a:rPr lang="it-IT" sz="2250" b="1" spc="-1" dirty="0">
                <a:solidFill>
                  <a:srgbClr val="FF0000"/>
                </a:solidFill>
                <a:latin typeface="Arial"/>
              </a:rPr>
              <a:t>scorso 22 febbraio…. </a:t>
            </a:r>
            <a:endParaRPr lang="it-IT" sz="2250" spc="-1" dirty="0">
              <a:solidFill>
                <a:srgbClr val="FF0000"/>
              </a:solidFill>
              <a:latin typeface="Arial"/>
            </a:endParaRPr>
          </a:p>
          <a:p>
            <a:pPr algn="ctr">
              <a:defRPr/>
            </a:pPr>
            <a:r>
              <a:rPr lang="it-IT" sz="2250" b="1" spc="-1" dirty="0">
                <a:solidFill>
                  <a:srgbClr val="FF0000"/>
                </a:solidFill>
                <a:latin typeface="Arial"/>
              </a:rPr>
              <a:t>tratta da riviste del settore</a:t>
            </a:r>
            <a:endParaRPr lang="it-IT" sz="2250" spc="-1" dirty="0">
              <a:solidFill>
                <a:srgbClr val="FF0000"/>
              </a:solidFill>
              <a:latin typeface="Arial"/>
            </a:endParaRPr>
          </a:p>
          <a:p>
            <a:pPr>
              <a:defRPr/>
            </a:pPr>
            <a:r>
              <a:rPr lang="it-IT" sz="2250" spc="-1" dirty="0">
                <a:latin typeface="Arial"/>
              </a:rPr>
              <a:t>Prevenzione incendi, rivoluzione al via! Approvato il DM che </a:t>
            </a:r>
            <a:r>
              <a:rPr lang="it-IT" sz="2250" b="1" spc="-1" dirty="0">
                <a:latin typeface="Arial"/>
              </a:rPr>
              <a:t>obbliga alle norme prestazionali</a:t>
            </a:r>
            <a:r>
              <a:rPr lang="it-IT" sz="2250" spc="-1" dirty="0">
                <a:latin typeface="Arial"/>
              </a:rPr>
              <a:t> per 42 attività</a:t>
            </a:r>
          </a:p>
        </p:txBody>
      </p:sp>
      <p:sp>
        <p:nvSpPr>
          <p:cNvPr id="258" name="TextShape 2"/>
          <p:cNvSpPr txBox="1"/>
          <p:nvPr/>
        </p:nvSpPr>
        <p:spPr>
          <a:xfrm>
            <a:off x="255588" y="2581275"/>
            <a:ext cx="8350250" cy="3700463"/>
          </a:xfrm>
          <a:prstGeom prst="rect">
            <a:avLst/>
          </a:prstGeom>
          <a:noFill/>
          <a:ln>
            <a:noFill/>
          </a:ln>
        </p:spPr>
        <p:txBody>
          <a:bodyPr lIns="63281" tIns="31641" rIns="63281" bIns="31641">
            <a:spAutoFit/>
          </a:bodyPr>
          <a:lstStyle/>
          <a:p>
            <a:pPr algn="just">
              <a:defRPr/>
            </a:pPr>
            <a:r>
              <a:rPr lang="it-IT" sz="1969" i="1" spc="-1" dirty="0">
                <a:latin typeface="Arial"/>
              </a:rPr>
              <a:t>Rivoluzione completata (anche se bisognerà aspettare 180 giorni dalla pubblicazione in Gazzetta Ufficiale...), per il settore fuoco/incendio: il Comitato Scientifico per la Prevenzione Incendi del Ministero dell'Interno (</a:t>
            </a:r>
            <a:r>
              <a:rPr lang="it-IT" sz="1969" i="1" spc="-1" dirty="0" err="1">
                <a:latin typeface="Arial"/>
              </a:rPr>
              <a:t>Dip</a:t>
            </a:r>
            <a:r>
              <a:rPr lang="it-IT" sz="1969" i="1" spc="-1" dirty="0">
                <a:latin typeface="Arial"/>
              </a:rPr>
              <a:t>. Vigili del Fuoco) ha infatti approvato, in data 21 febbraio 2019, la bozza di decreto del ministero dell'Interno che va a modificare il campo di applicazione del cosiddetto Codice di prevenzione incendi (Dm 3 agosto 2015), </a:t>
            </a:r>
            <a:r>
              <a:rPr lang="it-IT" sz="1969" b="1" i="1" spc="-1" dirty="0">
                <a:solidFill>
                  <a:srgbClr val="0070C0"/>
                </a:solidFill>
                <a:latin typeface="Arial"/>
              </a:rPr>
              <a:t>ossia il regolamento che ha scardinato la rigidità delle tradizionali normative prescrittive per introdurre un approccio più flessibile che lascia spazio alle valutazioni del professionista, valorizzandone le competenze</a:t>
            </a:r>
            <a:r>
              <a:rPr lang="it-IT" sz="1969" i="1" spc="-1" dirty="0">
                <a:latin typeface="Arial"/>
              </a:rPr>
              <a:t>.</a:t>
            </a:r>
            <a:endParaRPr lang="it-IT" sz="1969" spc="-1" dirty="0">
              <a:latin typeface="Arial"/>
            </a:endParaRPr>
          </a:p>
          <a:p>
            <a:pPr algn="just">
              <a:defRPr/>
            </a:pPr>
            <a:endParaRPr lang="it-IT" sz="1969" spc="-1" dirty="0">
              <a:latin typeface="Arial"/>
            </a:endParaRPr>
          </a:p>
          <a:p>
            <a:pPr>
              <a:defRPr/>
            </a:pPr>
            <a:endParaRPr lang="it-IT" sz="1969" spc="-1" dirty="0">
              <a:latin typeface="Arial"/>
            </a:endParaRPr>
          </a:p>
        </p:txBody>
      </p:sp>
      <p:sp>
        <p:nvSpPr>
          <p:cNvPr id="5" name="Rettangolo 4"/>
          <p:cNvSpPr/>
          <p:nvPr/>
        </p:nvSpPr>
        <p:spPr>
          <a:xfrm>
            <a:off x="2376403" y="44624"/>
            <a:ext cx="4643869" cy="584776"/>
          </a:xfrm>
          <a:prstGeom prst="rect">
            <a:avLst/>
          </a:prstGeom>
        </p:spPr>
        <p:txBody>
          <a:bodyPr wrap="none">
            <a:spAutoFit/>
          </a:bodyPr>
          <a:lstStyle/>
          <a:p>
            <a:pPr>
              <a:defRPr/>
            </a:pPr>
            <a:r>
              <a:rPr lang="it-IT" sz="2400" b="1" dirty="0">
                <a:ln w="1905"/>
                <a:solidFill>
                  <a:srgbClr val="FF0000"/>
                </a:solidFill>
                <a:effectLst>
                  <a:innerShdw blurRad="69850" dist="43180" dir="5400000">
                    <a:srgbClr val="000000">
                      <a:alpha val="65000"/>
                    </a:srgbClr>
                  </a:innerShdw>
                </a:effectLst>
              </a:rPr>
              <a:t>Emanazione </a:t>
            </a:r>
            <a:r>
              <a:rPr lang="it-IT" sz="3200" b="1" dirty="0">
                <a:ln w="1905"/>
                <a:solidFill>
                  <a:srgbClr val="FF0000"/>
                </a:solidFill>
                <a:effectLst>
                  <a:innerShdw blurRad="69850" dist="43180" dir="5400000">
                    <a:srgbClr val="000000">
                      <a:alpha val="65000"/>
                    </a:srgbClr>
                  </a:innerShdw>
                </a:effectLst>
              </a:rPr>
              <a:t>DM 12/4/2019</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TextShape 1"/>
          <p:cNvSpPr txBox="1"/>
          <p:nvPr/>
        </p:nvSpPr>
        <p:spPr>
          <a:xfrm>
            <a:off x="50800" y="2054225"/>
            <a:ext cx="8859838" cy="2078038"/>
          </a:xfrm>
          <a:prstGeom prst="rect">
            <a:avLst/>
          </a:prstGeom>
          <a:noFill/>
          <a:ln>
            <a:noFill/>
          </a:ln>
        </p:spPr>
        <p:txBody>
          <a:bodyPr lIns="63281" tIns="31641" rIns="63281" bIns="31641">
            <a:spAutoFit/>
          </a:bodyPr>
          <a:lstStyle/>
          <a:p>
            <a:pPr>
              <a:defRPr/>
            </a:pPr>
            <a:endParaRPr lang="it-IT" sz="1266" spc="-1">
              <a:latin typeface="Arial"/>
            </a:endParaRPr>
          </a:p>
          <a:p>
            <a:pPr algn="just">
              <a:defRPr/>
            </a:pPr>
            <a:r>
              <a:rPr lang="it-IT" sz="1969" spc="-1">
                <a:latin typeface="Arial"/>
              </a:rPr>
              <a:t>… La modifica è di grande portata poiché </a:t>
            </a:r>
            <a:r>
              <a:rPr lang="it-IT" sz="1969" b="1" spc="-1">
                <a:latin typeface="Arial"/>
              </a:rPr>
              <a:t>diventa obbligatorio</a:t>
            </a:r>
            <a:r>
              <a:rPr lang="it-IT" sz="1969" spc="-1">
                <a:latin typeface="Arial"/>
              </a:rPr>
              <a:t> </a:t>
            </a:r>
            <a:r>
              <a:rPr lang="it-IT" sz="1969" b="1" spc="-1">
                <a:latin typeface="Arial"/>
              </a:rPr>
              <a:t>applicare la normativa prestazionale</a:t>
            </a:r>
            <a:r>
              <a:rPr lang="it-IT" sz="1969" spc="-1">
                <a:latin typeface="Arial"/>
              </a:rPr>
              <a:t> del Codice a ben 42 delle 80 attività soggette a controllo dei Vigili del Fuoco. Più nel dettaglio, la normativa prestazionale diventerà l'unica via percorribile per tutte le attività elencate nel Dpr 151/2011 prive di una regola tecnica verticale, ossia per le attività che attualmente sono dette "soggette e non normate".</a:t>
            </a:r>
          </a:p>
        </p:txBody>
      </p:sp>
      <p:pic>
        <p:nvPicPr>
          <p:cNvPr id="25602" name="Immagine 260"/>
          <p:cNvPicPr>
            <a:picLocks noChangeAspect="1" noChangeArrowheads="1"/>
          </p:cNvPicPr>
          <p:nvPr/>
        </p:nvPicPr>
        <p:blipFill>
          <a:blip r:embed="rId2"/>
          <a:srcRect t="39778"/>
          <a:stretch>
            <a:fillRect/>
          </a:stretch>
        </p:blipFill>
        <p:spPr bwMode="auto">
          <a:xfrm>
            <a:off x="203200" y="4910138"/>
            <a:ext cx="4605338" cy="557212"/>
          </a:xfrm>
          <a:prstGeom prst="rect">
            <a:avLst/>
          </a:prstGeom>
          <a:noFill/>
          <a:ln w="9525">
            <a:noFill/>
            <a:miter lim="800000"/>
            <a:headEnd/>
            <a:tailEnd/>
          </a:ln>
        </p:spPr>
      </p:pic>
      <p:pic>
        <p:nvPicPr>
          <p:cNvPr id="25603" name="Immagine 261"/>
          <p:cNvPicPr>
            <a:picLocks noChangeAspect="1" noChangeArrowheads="1"/>
          </p:cNvPicPr>
          <p:nvPr/>
        </p:nvPicPr>
        <p:blipFill>
          <a:blip r:embed="rId3"/>
          <a:srcRect/>
          <a:stretch>
            <a:fillRect/>
          </a:stretch>
        </p:blipFill>
        <p:spPr bwMode="auto">
          <a:xfrm>
            <a:off x="203200" y="4202113"/>
            <a:ext cx="2030413" cy="763587"/>
          </a:xfrm>
          <a:prstGeom prst="rect">
            <a:avLst/>
          </a:prstGeom>
          <a:noFill/>
          <a:ln w="9525">
            <a:noFill/>
            <a:miter lim="800000"/>
            <a:headEnd/>
            <a:tailEnd/>
          </a:ln>
        </p:spPr>
      </p:pic>
      <p:pic>
        <p:nvPicPr>
          <p:cNvPr id="25604" name="Immagine 262"/>
          <p:cNvPicPr>
            <a:picLocks noChangeAspect="1" noChangeArrowheads="1"/>
          </p:cNvPicPr>
          <p:nvPr/>
        </p:nvPicPr>
        <p:blipFill>
          <a:blip r:embed="rId4"/>
          <a:srcRect b="12839"/>
          <a:stretch>
            <a:fillRect/>
          </a:stretch>
        </p:blipFill>
        <p:spPr bwMode="auto">
          <a:xfrm>
            <a:off x="5029200" y="3898900"/>
            <a:ext cx="2716213" cy="1922463"/>
          </a:xfrm>
          <a:prstGeom prst="rect">
            <a:avLst/>
          </a:prstGeom>
          <a:noFill/>
          <a:ln w="9525">
            <a:noFill/>
            <a:miter lim="800000"/>
            <a:headEnd/>
            <a:tailEnd/>
          </a:ln>
        </p:spPr>
      </p:pic>
      <p:sp>
        <p:nvSpPr>
          <p:cNvPr id="264" name="TextShape 2"/>
          <p:cNvSpPr txBox="1"/>
          <p:nvPr/>
        </p:nvSpPr>
        <p:spPr>
          <a:xfrm>
            <a:off x="373063" y="936625"/>
            <a:ext cx="8435975" cy="1103313"/>
          </a:xfrm>
          <a:prstGeom prst="rect">
            <a:avLst/>
          </a:prstGeom>
          <a:noFill/>
          <a:ln>
            <a:noFill/>
          </a:ln>
        </p:spPr>
        <p:txBody>
          <a:bodyPr lIns="63281" tIns="31641" rIns="63281" bIns="31641">
            <a:spAutoFit/>
          </a:bodyPr>
          <a:lstStyle/>
          <a:p>
            <a:pPr algn="ctr">
              <a:defRPr/>
            </a:pPr>
            <a:r>
              <a:rPr lang="it-IT" sz="2250" b="1" spc="-1" dirty="0">
                <a:solidFill>
                  <a:srgbClr val="FF0000"/>
                </a:solidFill>
                <a:latin typeface="Arial"/>
              </a:rPr>
              <a:t>News </a:t>
            </a:r>
            <a:r>
              <a:rPr lang="it-IT" sz="2250" b="1" spc="-1" dirty="0" smtClean="0">
                <a:solidFill>
                  <a:srgbClr val="FF0000"/>
                </a:solidFill>
                <a:latin typeface="Arial"/>
              </a:rPr>
              <a:t>dello </a:t>
            </a:r>
            <a:r>
              <a:rPr lang="it-IT" sz="2250" b="1" spc="-1" dirty="0">
                <a:solidFill>
                  <a:srgbClr val="FF0000"/>
                </a:solidFill>
                <a:latin typeface="Arial"/>
              </a:rPr>
              <a:t>scorso 22 febbraio…. </a:t>
            </a:r>
            <a:endParaRPr lang="it-IT" sz="2250" spc="-1" dirty="0">
              <a:solidFill>
                <a:srgbClr val="FF0000"/>
              </a:solidFill>
              <a:latin typeface="Arial"/>
            </a:endParaRPr>
          </a:p>
          <a:p>
            <a:pPr algn="ctr">
              <a:defRPr/>
            </a:pPr>
            <a:r>
              <a:rPr lang="it-IT" sz="2250" b="1" spc="-1" dirty="0">
                <a:solidFill>
                  <a:srgbClr val="FF0000"/>
                </a:solidFill>
                <a:latin typeface="Arial"/>
              </a:rPr>
              <a:t>tratta da riviste del settore</a:t>
            </a:r>
            <a:endParaRPr lang="it-IT" sz="2250" spc="-1" dirty="0">
              <a:solidFill>
                <a:srgbClr val="FF0000"/>
              </a:solidFill>
              <a:latin typeface="Arial"/>
            </a:endParaRPr>
          </a:p>
          <a:p>
            <a:pPr>
              <a:defRPr/>
            </a:pPr>
            <a:endParaRPr lang="it-IT" sz="2250" spc="-1" dirty="0">
              <a:latin typeface="Arial"/>
            </a:endParaRPr>
          </a:p>
        </p:txBody>
      </p:sp>
      <p:sp>
        <p:nvSpPr>
          <p:cNvPr id="7" name="Rettangolo 6"/>
          <p:cNvSpPr/>
          <p:nvPr/>
        </p:nvSpPr>
        <p:spPr>
          <a:xfrm>
            <a:off x="2376403" y="44624"/>
            <a:ext cx="4643869" cy="584776"/>
          </a:xfrm>
          <a:prstGeom prst="rect">
            <a:avLst/>
          </a:prstGeom>
        </p:spPr>
        <p:txBody>
          <a:bodyPr wrap="none">
            <a:spAutoFit/>
          </a:bodyPr>
          <a:lstStyle/>
          <a:p>
            <a:pPr>
              <a:defRPr/>
            </a:pPr>
            <a:r>
              <a:rPr lang="it-IT" sz="2400" b="1" dirty="0">
                <a:ln w="1905"/>
                <a:solidFill>
                  <a:srgbClr val="FF0000"/>
                </a:solidFill>
                <a:effectLst>
                  <a:innerShdw blurRad="69850" dist="43180" dir="5400000">
                    <a:srgbClr val="000000">
                      <a:alpha val="65000"/>
                    </a:srgbClr>
                  </a:innerShdw>
                </a:effectLst>
              </a:rPr>
              <a:t>Emanazione </a:t>
            </a:r>
            <a:r>
              <a:rPr lang="it-IT" sz="3200" b="1" dirty="0">
                <a:ln w="1905"/>
                <a:solidFill>
                  <a:srgbClr val="FF0000"/>
                </a:solidFill>
                <a:effectLst>
                  <a:innerShdw blurRad="69850" dist="43180" dir="5400000">
                    <a:srgbClr val="000000">
                      <a:alpha val="65000"/>
                    </a:srgbClr>
                  </a:innerShdw>
                </a:effectLst>
              </a:rPr>
              <a:t>DM 12/4/2019</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TextShape 1"/>
          <p:cNvSpPr txBox="1"/>
          <p:nvPr/>
        </p:nvSpPr>
        <p:spPr>
          <a:xfrm>
            <a:off x="457200" y="274638"/>
            <a:ext cx="8229600" cy="1143000"/>
          </a:xfrm>
          <a:prstGeom prst="rect">
            <a:avLst/>
          </a:prstGeom>
          <a:noFill/>
          <a:ln>
            <a:noFill/>
          </a:ln>
        </p:spPr>
        <p:txBody>
          <a:bodyPr lIns="90000" tIns="46800" rIns="90000" bIns="46800" anchor="ctr"/>
          <a:lstStyle/>
          <a:p>
            <a:pPr algn="ctr" eaLnBrk="0" hangingPunct="0">
              <a:defRPr/>
            </a:pPr>
            <a:endParaRPr lang="it-IT" sz="2500" b="1" i="1" dirty="0">
              <a:solidFill>
                <a:srgbClr val="FF0000"/>
              </a:solidFill>
              <a:latin typeface="+mj-lt"/>
              <a:ea typeface="+mj-ea"/>
              <a:cs typeface="+mj-cs"/>
            </a:endParaRPr>
          </a:p>
          <a:p>
            <a:pPr algn="ctr" eaLnBrk="0" hangingPunct="0">
              <a:defRPr/>
            </a:pPr>
            <a:r>
              <a:rPr lang="it-IT" sz="2500" b="1" i="1" dirty="0">
                <a:solidFill>
                  <a:srgbClr val="FF0000"/>
                </a:solidFill>
                <a:latin typeface="+mj-lt"/>
                <a:ea typeface="+mj-ea"/>
                <a:cs typeface="+mj-cs"/>
              </a:rPr>
              <a:t>Le modifiche al DM 3/8/2015</a:t>
            </a:r>
          </a:p>
        </p:txBody>
      </p:sp>
      <p:sp>
        <p:nvSpPr>
          <p:cNvPr id="89" name="TextShape 2"/>
          <p:cNvSpPr txBox="1"/>
          <p:nvPr/>
        </p:nvSpPr>
        <p:spPr>
          <a:xfrm>
            <a:off x="457200" y="1600200"/>
            <a:ext cx="8229600" cy="4525963"/>
          </a:xfrm>
          <a:prstGeom prst="rect">
            <a:avLst/>
          </a:prstGeom>
          <a:noFill/>
          <a:ln>
            <a:noFill/>
          </a:ln>
        </p:spPr>
        <p:txBody>
          <a:bodyPr lIns="0" tIns="0" rIns="0" bIns="0">
            <a:normAutofit/>
          </a:bodyPr>
          <a:lstStyle/>
          <a:p>
            <a:pPr>
              <a:defRPr/>
            </a:pPr>
            <a:endParaRPr lang="it-IT" sz="3200" spc="-1">
              <a:solidFill>
                <a:srgbClr val="000000"/>
              </a:solidFill>
              <a:latin typeface="Arial"/>
            </a:endParaRPr>
          </a:p>
        </p:txBody>
      </p:sp>
      <p:sp>
        <p:nvSpPr>
          <p:cNvPr id="90" name="CustomShape 3"/>
          <p:cNvSpPr/>
          <p:nvPr/>
        </p:nvSpPr>
        <p:spPr>
          <a:xfrm>
            <a:off x="468313" y="1628775"/>
            <a:ext cx="8280400" cy="2590800"/>
          </a:xfrm>
          <a:prstGeom prst="rect">
            <a:avLst/>
          </a:prstGeom>
          <a:solidFill>
            <a:srgbClr val="0066CC"/>
          </a:solidFill>
          <a:ln w="9360">
            <a:solidFill>
              <a:srgbClr val="7D60A0"/>
            </a:solidFill>
            <a:miter/>
          </a:ln>
          <a:effectLst>
            <a:outerShdw dist="23040" dir="5400000">
              <a:srgbClr val="000000">
                <a:alpha val="35000"/>
              </a:srgbClr>
            </a:outerShdw>
          </a:effectLst>
        </p:spPr>
        <p:style>
          <a:lnRef idx="0">
            <a:scrgbClr r="0" g="0" b="0"/>
          </a:lnRef>
          <a:fillRef idx="0">
            <a:scrgbClr r="0" g="0" b="0"/>
          </a:fillRef>
          <a:effectRef idx="0">
            <a:scrgbClr r="0" g="0" b="0"/>
          </a:effectRef>
          <a:fontRef idx="minor"/>
        </p:style>
        <p:txBody>
          <a:bodyPr>
            <a:normAutofit/>
          </a:bodyPr>
          <a:lstStyle/>
          <a:p>
            <a:pPr algn="just">
              <a:spcBef>
                <a:spcPts val="799"/>
              </a:spcBef>
              <a:defRPr/>
            </a:pPr>
            <a:r>
              <a:rPr lang="it-IT" sz="3200" spc="-1" dirty="0">
                <a:solidFill>
                  <a:srgbClr val="FFFFFF"/>
                </a:solidFill>
              </a:rPr>
              <a:t>Il decreto di modifica del DM 3 agosto 2015 è stato elaborato come primo passaggio di un processo volto a </a:t>
            </a:r>
            <a:r>
              <a:rPr lang="it-IT" sz="3200" spc="-1" dirty="0" smtClean="0">
                <a:solidFill>
                  <a:srgbClr val="FFFFFF"/>
                </a:solidFill>
              </a:rPr>
              <a:t>confermare il Codice quale unico strumento </a:t>
            </a:r>
            <a:r>
              <a:rPr lang="it-IT" sz="3200" spc="-1" dirty="0">
                <a:solidFill>
                  <a:srgbClr val="FFFFFF"/>
                </a:solidFill>
              </a:rPr>
              <a:t>di riferimento per la </a:t>
            </a:r>
            <a:r>
              <a:rPr lang="it-IT" sz="3200" spc="-1" dirty="0" smtClean="0">
                <a:solidFill>
                  <a:srgbClr val="FFFFFF"/>
                </a:solidFill>
              </a:rPr>
              <a:t>progettazione di prevenzione </a:t>
            </a:r>
            <a:r>
              <a:rPr lang="it-IT" sz="3200" spc="-1" dirty="0">
                <a:solidFill>
                  <a:srgbClr val="FFFFFF"/>
                </a:solidFill>
              </a:rPr>
              <a:t>incendi. </a:t>
            </a:r>
            <a:endParaRPr lang="it-IT" sz="3200" spc="-1" dirty="0">
              <a:solidFill>
                <a:srgbClr val="000000"/>
              </a:solidFill>
            </a:endParaRPr>
          </a:p>
        </p:txBody>
      </p:sp>
      <p:sp>
        <p:nvSpPr>
          <p:cNvPr id="5" name="Rettangolo 4"/>
          <p:cNvSpPr/>
          <p:nvPr/>
        </p:nvSpPr>
        <p:spPr>
          <a:xfrm>
            <a:off x="2376403" y="44624"/>
            <a:ext cx="4643869" cy="584776"/>
          </a:xfrm>
          <a:prstGeom prst="rect">
            <a:avLst/>
          </a:prstGeom>
        </p:spPr>
        <p:txBody>
          <a:bodyPr wrap="none">
            <a:spAutoFit/>
          </a:bodyPr>
          <a:lstStyle/>
          <a:p>
            <a:pPr>
              <a:defRPr/>
            </a:pPr>
            <a:r>
              <a:rPr lang="it-IT" sz="2400" b="1" dirty="0">
                <a:ln w="1905"/>
                <a:solidFill>
                  <a:srgbClr val="FF0000"/>
                </a:solidFill>
                <a:effectLst>
                  <a:innerShdw blurRad="69850" dist="43180" dir="5400000">
                    <a:srgbClr val="000000">
                      <a:alpha val="65000"/>
                    </a:srgbClr>
                  </a:innerShdw>
                </a:effectLst>
              </a:rPr>
              <a:t>Emanazione </a:t>
            </a:r>
            <a:r>
              <a:rPr lang="it-IT" sz="3200" b="1" dirty="0">
                <a:ln w="1905"/>
                <a:solidFill>
                  <a:srgbClr val="FF0000"/>
                </a:solidFill>
                <a:effectLst>
                  <a:innerShdw blurRad="69850" dist="43180" dir="5400000">
                    <a:srgbClr val="000000">
                      <a:alpha val="65000"/>
                    </a:srgbClr>
                  </a:innerShdw>
                </a:effectLst>
              </a:rPr>
              <a:t>DM 12/4/2019</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TextShape 1"/>
          <p:cNvSpPr txBox="1"/>
          <p:nvPr/>
        </p:nvSpPr>
        <p:spPr>
          <a:xfrm>
            <a:off x="457200" y="274638"/>
            <a:ext cx="8229600" cy="1143000"/>
          </a:xfrm>
          <a:prstGeom prst="rect">
            <a:avLst/>
          </a:prstGeom>
          <a:noFill/>
          <a:ln>
            <a:noFill/>
          </a:ln>
        </p:spPr>
        <p:txBody>
          <a:bodyPr lIns="90000" tIns="46800" rIns="90000" bIns="46800" anchor="ctr">
            <a:spAutoFit/>
          </a:bodyPr>
          <a:lstStyle/>
          <a:p>
            <a:pPr algn="ctr">
              <a:defRPr/>
            </a:pPr>
            <a:endParaRPr lang="it-IT" sz="4400" spc="-1">
              <a:solidFill>
                <a:srgbClr val="000000"/>
              </a:solidFill>
              <a:latin typeface="Arial"/>
            </a:endParaRPr>
          </a:p>
        </p:txBody>
      </p:sp>
      <p:sp>
        <p:nvSpPr>
          <p:cNvPr id="92" name="TextShape 2"/>
          <p:cNvSpPr txBox="1"/>
          <p:nvPr/>
        </p:nvSpPr>
        <p:spPr>
          <a:xfrm>
            <a:off x="457200" y="1639888"/>
            <a:ext cx="8229600" cy="4525962"/>
          </a:xfrm>
          <a:prstGeom prst="rect">
            <a:avLst/>
          </a:prstGeom>
          <a:noFill/>
          <a:ln>
            <a:noFill/>
          </a:ln>
        </p:spPr>
        <p:txBody>
          <a:bodyPr lIns="0" tIns="0" rIns="0" bIns="0">
            <a:normAutofit/>
          </a:bodyPr>
          <a:lstStyle/>
          <a:p>
            <a:pPr>
              <a:defRPr/>
            </a:pPr>
            <a:endParaRPr lang="it-IT" sz="3200" spc="-1">
              <a:solidFill>
                <a:srgbClr val="000000"/>
              </a:solidFill>
              <a:latin typeface="Arial"/>
            </a:endParaRPr>
          </a:p>
        </p:txBody>
      </p:sp>
      <p:sp>
        <p:nvSpPr>
          <p:cNvPr id="93" name="CustomShape 3"/>
          <p:cNvSpPr/>
          <p:nvPr/>
        </p:nvSpPr>
        <p:spPr>
          <a:xfrm>
            <a:off x="417513" y="1222375"/>
            <a:ext cx="8280400" cy="936625"/>
          </a:xfrm>
          <a:prstGeom prst="rect">
            <a:avLst/>
          </a:prstGeom>
          <a:solidFill>
            <a:srgbClr val="0066CC"/>
          </a:solidFill>
          <a:ln w="9360">
            <a:solidFill>
              <a:srgbClr val="7D60A0"/>
            </a:solidFill>
            <a:miter/>
          </a:ln>
          <a:effectLst>
            <a:outerShdw dist="23040" dir="5400000">
              <a:srgbClr val="000000">
                <a:alpha val="35000"/>
              </a:srgbClr>
            </a:outerShdw>
          </a:effectLst>
        </p:spPr>
        <p:style>
          <a:lnRef idx="0">
            <a:scrgbClr r="0" g="0" b="0"/>
          </a:lnRef>
          <a:fillRef idx="0">
            <a:scrgbClr r="0" g="0" b="0"/>
          </a:fillRef>
          <a:effectRef idx="0">
            <a:scrgbClr r="0" g="0" b="0"/>
          </a:effectRef>
          <a:fontRef idx="minor"/>
        </p:style>
        <p:txBody>
          <a:bodyPr>
            <a:normAutofit fontScale="92500"/>
          </a:bodyPr>
          <a:lstStyle/>
          <a:p>
            <a:pPr algn="just">
              <a:spcBef>
                <a:spcPts val="598"/>
              </a:spcBef>
              <a:defRPr/>
            </a:pPr>
            <a:r>
              <a:rPr lang="it-IT" sz="2400" spc="-1" dirty="0">
                <a:solidFill>
                  <a:srgbClr val="FFFFFF"/>
                </a:solidFill>
              </a:rPr>
              <a:t>Il processo, avviato negli ultimi mesi, vede attualmente lo svolgimento di numerose </a:t>
            </a:r>
            <a:r>
              <a:rPr lang="it-IT" sz="2400" spc="-1" dirty="0" smtClean="0">
                <a:solidFill>
                  <a:srgbClr val="FFFFFF"/>
                </a:solidFill>
              </a:rPr>
              <a:t>ulteriori attività</a:t>
            </a:r>
            <a:r>
              <a:rPr lang="it-IT" sz="2400" spc="-1" dirty="0">
                <a:solidFill>
                  <a:srgbClr val="FFFFFF"/>
                </a:solidFill>
              </a:rPr>
              <a:t> </a:t>
            </a:r>
            <a:r>
              <a:rPr lang="it-IT" sz="2400" spc="-1" dirty="0" smtClean="0">
                <a:solidFill>
                  <a:srgbClr val="FFFFFF"/>
                </a:solidFill>
              </a:rPr>
              <a:t>aventi la stessa finalità</a:t>
            </a:r>
            <a:endParaRPr lang="it-IT" sz="2400" spc="-1" dirty="0">
              <a:solidFill>
                <a:srgbClr val="000000"/>
              </a:solidFill>
            </a:endParaRPr>
          </a:p>
        </p:txBody>
      </p:sp>
      <p:sp>
        <p:nvSpPr>
          <p:cNvPr id="94" name="CustomShape 4"/>
          <p:cNvSpPr/>
          <p:nvPr/>
        </p:nvSpPr>
        <p:spPr>
          <a:xfrm>
            <a:off x="0" y="0"/>
            <a:ext cx="9144000" cy="0"/>
          </a:xfrm>
          <a:prstGeom prst="rect">
            <a:avLst/>
          </a:prstGeom>
          <a:noFill/>
          <a:ln>
            <a:noFill/>
          </a:ln>
        </p:spPr>
        <p:style>
          <a:lnRef idx="0">
            <a:scrgbClr r="0" g="0" b="0"/>
          </a:lnRef>
          <a:fillRef idx="0">
            <a:scrgbClr r="0" g="0" b="0"/>
          </a:fillRef>
          <a:effectRef idx="0">
            <a:scrgbClr r="0" g="0" b="0"/>
          </a:effectRef>
          <a:fontRef idx="minor"/>
        </p:style>
      </p:sp>
      <p:sp>
        <p:nvSpPr>
          <p:cNvPr id="96" name="CustomShape 5"/>
          <p:cNvSpPr/>
          <p:nvPr/>
        </p:nvSpPr>
        <p:spPr>
          <a:xfrm>
            <a:off x="468313" y="260350"/>
            <a:ext cx="8229600" cy="1143000"/>
          </a:xfrm>
          <a:prstGeom prst="rect">
            <a:avLst/>
          </a:prstGeom>
          <a:noFill/>
          <a:ln>
            <a:noFill/>
          </a:ln>
        </p:spPr>
        <p:style>
          <a:lnRef idx="0">
            <a:scrgbClr r="0" g="0" b="0"/>
          </a:lnRef>
          <a:fillRef idx="0">
            <a:scrgbClr r="0" g="0" b="0"/>
          </a:fillRef>
          <a:effectRef idx="0">
            <a:scrgbClr r="0" g="0" b="0"/>
          </a:effectRef>
          <a:fontRef idx="minor"/>
        </p:style>
        <p:txBody>
          <a:bodyPr lIns="90000" tIns="46800" rIns="90000" bIns="46800" anchor="ctr"/>
          <a:lstStyle/>
          <a:p>
            <a:pPr algn="ctr" eaLnBrk="0" hangingPunct="0">
              <a:defRPr/>
            </a:pPr>
            <a:r>
              <a:rPr lang="it-IT" sz="2500" b="1" i="1" dirty="0">
                <a:solidFill>
                  <a:srgbClr val="FF0000"/>
                </a:solidFill>
                <a:latin typeface="+mj-lt"/>
                <a:ea typeface="+mj-ea"/>
                <a:cs typeface="+mj-cs"/>
              </a:rPr>
              <a:t>Le modifiche al DM 3/8/2015</a:t>
            </a:r>
          </a:p>
        </p:txBody>
      </p:sp>
      <p:pic>
        <p:nvPicPr>
          <p:cNvPr id="27654" name="Immagine 1"/>
          <p:cNvPicPr>
            <a:picLocks noChangeAspect="1"/>
          </p:cNvPicPr>
          <p:nvPr/>
        </p:nvPicPr>
        <p:blipFill>
          <a:blip r:embed="rId2"/>
          <a:srcRect/>
          <a:stretch>
            <a:fillRect/>
          </a:stretch>
        </p:blipFill>
        <p:spPr bwMode="auto">
          <a:xfrm>
            <a:off x="561975" y="2205038"/>
            <a:ext cx="7826375" cy="3829050"/>
          </a:xfrm>
          <a:prstGeom prst="rect">
            <a:avLst/>
          </a:prstGeom>
          <a:noFill/>
          <a:ln w="9525">
            <a:noFill/>
            <a:miter lim="800000"/>
            <a:headEnd/>
            <a:tailEnd/>
          </a:ln>
        </p:spPr>
      </p:pic>
      <p:sp>
        <p:nvSpPr>
          <p:cNvPr id="8" name="Rettangolo 7"/>
          <p:cNvSpPr/>
          <p:nvPr/>
        </p:nvSpPr>
        <p:spPr>
          <a:xfrm>
            <a:off x="2376403" y="44624"/>
            <a:ext cx="4643869" cy="584776"/>
          </a:xfrm>
          <a:prstGeom prst="rect">
            <a:avLst/>
          </a:prstGeom>
        </p:spPr>
        <p:txBody>
          <a:bodyPr wrap="none">
            <a:spAutoFit/>
          </a:bodyPr>
          <a:lstStyle/>
          <a:p>
            <a:pPr>
              <a:defRPr/>
            </a:pPr>
            <a:r>
              <a:rPr lang="it-IT" sz="2400" b="1" dirty="0">
                <a:ln w="1905"/>
                <a:solidFill>
                  <a:srgbClr val="FF0000"/>
                </a:solidFill>
                <a:effectLst>
                  <a:innerShdw blurRad="69850" dist="43180" dir="5400000">
                    <a:srgbClr val="000000">
                      <a:alpha val="65000"/>
                    </a:srgbClr>
                  </a:innerShdw>
                </a:effectLst>
              </a:rPr>
              <a:t>Emanazione </a:t>
            </a:r>
            <a:r>
              <a:rPr lang="it-IT" sz="3200" b="1" dirty="0">
                <a:ln w="1905"/>
                <a:solidFill>
                  <a:srgbClr val="FF0000"/>
                </a:solidFill>
                <a:effectLst>
                  <a:innerShdw blurRad="69850" dist="43180" dir="5400000">
                    <a:srgbClr val="000000">
                      <a:alpha val="65000"/>
                    </a:srgbClr>
                  </a:innerShdw>
                </a:effectLst>
              </a:rPr>
              <a:t>DM 12/4/2019</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5"/>
          <p:cNvSpPr>
            <a:spLocks noChangeArrowheads="1"/>
          </p:cNvSpPr>
          <p:nvPr/>
        </p:nvSpPr>
        <p:spPr bwMode="auto">
          <a:xfrm>
            <a:off x="250825" y="1312863"/>
            <a:ext cx="8713788" cy="4708525"/>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nchor="ctr">
            <a:spAutoFit/>
          </a:bodyPr>
          <a:lstStyle/>
          <a:p>
            <a:pPr algn="just" eaLnBrk="0" hangingPunct="0">
              <a:tabLst>
                <a:tab pos="409575" algn="l"/>
              </a:tabLst>
              <a:defRPr/>
            </a:pPr>
            <a:r>
              <a:rPr lang="it-IT" sz="2000" dirty="0">
                <a:solidFill>
                  <a:srgbClr val="372FD1"/>
                </a:solidFill>
                <a:latin typeface="Comic Sans MS" pitchFamily="66" charset="0"/>
              </a:rPr>
              <a:t>1) Ampliamento del campo di applicazione</a:t>
            </a:r>
            <a:endParaRPr lang="it-IT" sz="2000" dirty="0">
              <a:solidFill>
                <a:srgbClr val="372FD1"/>
              </a:solidFill>
              <a:latin typeface="Comic Sans MS" pitchFamily="66" charset="0"/>
              <a:sym typeface="Wingdings" pitchFamily="2" charset="2"/>
            </a:endParaRPr>
          </a:p>
          <a:p>
            <a:pPr algn="just" eaLnBrk="0" hangingPunct="0">
              <a:tabLst>
                <a:tab pos="409575" algn="l"/>
              </a:tabLst>
              <a:defRPr/>
            </a:pPr>
            <a:endParaRPr lang="it-IT" sz="2000" dirty="0">
              <a:solidFill>
                <a:srgbClr val="372FD1"/>
              </a:solidFill>
              <a:latin typeface="Comic Sans MS" pitchFamily="66" charset="0"/>
              <a:sym typeface="Wingdings" pitchFamily="2" charset="2"/>
            </a:endParaRPr>
          </a:p>
          <a:p>
            <a:pPr algn="just" eaLnBrk="0" hangingPunct="0">
              <a:tabLst>
                <a:tab pos="409575" algn="l"/>
              </a:tabLst>
              <a:defRPr/>
            </a:pPr>
            <a:endParaRPr lang="it-IT" sz="2000" dirty="0">
              <a:solidFill>
                <a:srgbClr val="372FD1"/>
              </a:solidFill>
              <a:latin typeface="Comic Sans MS" pitchFamily="66" charset="0"/>
              <a:sym typeface="Wingdings" pitchFamily="2" charset="2"/>
            </a:endParaRPr>
          </a:p>
          <a:p>
            <a:pPr algn="just" eaLnBrk="0" hangingPunct="0">
              <a:tabLst>
                <a:tab pos="409575" algn="l"/>
              </a:tabLst>
              <a:defRPr/>
            </a:pPr>
            <a:r>
              <a:rPr lang="it-IT" sz="2000" dirty="0">
                <a:solidFill>
                  <a:srgbClr val="372FD1"/>
                </a:solidFill>
                <a:latin typeface="Comic Sans MS" pitchFamily="66" charset="0"/>
                <a:sym typeface="Wingdings" pitchFamily="2" charset="2"/>
              </a:rPr>
              <a:t>2) Per Attività “non </a:t>
            </a:r>
            <a:r>
              <a:rPr lang="it-IT" sz="2000" dirty="0" err="1">
                <a:solidFill>
                  <a:srgbClr val="372FD1"/>
                </a:solidFill>
                <a:latin typeface="Comic Sans MS" pitchFamily="66" charset="0"/>
                <a:sym typeface="Wingdings" pitchFamily="2" charset="2"/>
              </a:rPr>
              <a:t>normate</a:t>
            </a:r>
            <a:r>
              <a:rPr lang="it-IT" sz="2000" dirty="0">
                <a:solidFill>
                  <a:srgbClr val="372FD1"/>
                </a:solidFill>
                <a:latin typeface="Comic Sans MS" pitchFamily="66" charset="0"/>
                <a:sym typeface="Wingdings" pitchFamily="2" charset="2"/>
              </a:rPr>
              <a:t>”   cogente D.M. 3/8/2015 (RTO) </a:t>
            </a:r>
          </a:p>
          <a:p>
            <a:pPr algn="just" eaLnBrk="0" hangingPunct="0">
              <a:tabLst>
                <a:tab pos="409575" algn="l"/>
              </a:tabLst>
              <a:defRPr/>
            </a:pPr>
            <a:endParaRPr lang="it-IT" sz="2000" dirty="0">
              <a:solidFill>
                <a:srgbClr val="372FD1"/>
              </a:solidFill>
              <a:latin typeface="Comic Sans MS" pitchFamily="66" charset="0"/>
              <a:sym typeface="Wingdings" pitchFamily="2" charset="2"/>
            </a:endParaRPr>
          </a:p>
          <a:p>
            <a:pPr algn="just" eaLnBrk="0" hangingPunct="0">
              <a:tabLst>
                <a:tab pos="409575" algn="l"/>
              </a:tabLst>
              <a:defRPr/>
            </a:pPr>
            <a:endParaRPr lang="it-IT" sz="2000" dirty="0">
              <a:solidFill>
                <a:srgbClr val="372FD1"/>
              </a:solidFill>
              <a:latin typeface="Comic Sans MS" pitchFamily="66" charset="0"/>
              <a:sym typeface="Wingdings" pitchFamily="2" charset="2"/>
            </a:endParaRPr>
          </a:p>
          <a:p>
            <a:pPr algn="just" eaLnBrk="0" hangingPunct="0">
              <a:tabLst>
                <a:tab pos="409575" algn="l"/>
              </a:tabLst>
              <a:defRPr/>
            </a:pPr>
            <a:r>
              <a:rPr lang="it-IT" sz="2000" dirty="0">
                <a:solidFill>
                  <a:srgbClr val="372FD1"/>
                </a:solidFill>
                <a:latin typeface="Comic Sans MS" pitchFamily="66" charset="0"/>
                <a:sym typeface="Wingdings" pitchFamily="2" charset="2"/>
              </a:rPr>
              <a:t>3) Per Attività “normate”  (scuole, autorimesse, </a:t>
            </a:r>
            <a:r>
              <a:rPr lang="it-IT" sz="2000" dirty="0" err="1">
                <a:solidFill>
                  <a:srgbClr val="372FD1"/>
                </a:solidFill>
                <a:latin typeface="Comic Sans MS" pitchFamily="66" charset="0"/>
                <a:sym typeface="Wingdings" pitchFamily="2" charset="2"/>
              </a:rPr>
              <a:t>ecc</a:t>
            </a:r>
            <a:r>
              <a:rPr lang="it-IT" sz="2000" dirty="0">
                <a:solidFill>
                  <a:srgbClr val="372FD1"/>
                </a:solidFill>
                <a:latin typeface="Comic Sans MS" pitchFamily="66" charset="0"/>
                <a:sym typeface="Wingdings" pitchFamily="2" charset="2"/>
              </a:rPr>
              <a:t>… + future)  RTV alternative a specifiche  disposizioni di p.i.</a:t>
            </a:r>
          </a:p>
          <a:p>
            <a:pPr algn="just" eaLnBrk="0" hangingPunct="0">
              <a:tabLst>
                <a:tab pos="409575" algn="l"/>
              </a:tabLst>
              <a:defRPr/>
            </a:pPr>
            <a:endParaRPr lang="it-IT" sz="2000" dirty="0">
              <a:solidFill>
                <a:srgbClr val="372FD1"/>
              </a:solidFill>
              <a:latin typeface="Comic Sans MS" pitchFamily="66" charset="0"/>
              <a:sym typeface="Wingdings" pitchFamily="2" charset="2"/>
            </a:endParaRPr>
          </a:p>
          <a:p>
            <a:pPr algn="just" eaLnBrk="0" hangingPunct="0">
              <a:tabLst>
                <a:tab pos="409575" algn="l"/>
              </a:tabLst>
              <a:defRPr/>
            </a:pPr>
            <a:endParaRPr lang="it-IT" sz="2000" dirty="0">
              <a:solidFill>
                <a:srgbClr val="372FD1"/>
              </a:solidFill>
              <a:latin typeface="Comic Sans MS" pitchFamily="66" charset="0"/>
              <a:sym typeface="Wingdings" pitchFamily="2" charset="2"/>
            </a:endParaRPr>
          </a:p>
          <a:p>
            <a:pPr algn="just" eaLnBrk="0" hangingPunct="0">
              <a:tabLst>
                <a:tab pos="409575" algn="l"/>
              </a:tabLst>
              <a:defRPr/>
            </a:pPr>
            <a:r>
              <a:rPr lang="it-IT" sz="2000" dirty="0">
                <a:solidFill>
                  <a:srgbClr val="372FD1"/>
                </a:solidFill>
                <a:latin typeface="Comic Sans MS" pitchFamily="66" charset="0"/>
              </a:rPr>
              <a:t>4) Di riferimento non solo per sottosoglia DPR 151 ma anche per attività non elencate in allegato I DPR 151/2011</a:t>
            </a:r>
          </a:p>
          <a:p>
            <a:pPr algn="just" eaLnBrk="0" hangingPunct="0">
              <a:tabLst>
                <a:tab pos="409575" algn="l"/>
              </a:tabLst>
              <a:defRPr/>
            </a:pPr>
            <a:endParaRPr lang="it-IT" sz="2000" dirty="0">
              <a:solidFill>
                <a:srgbClr val="372FD1"/>
              </a:solidFill>
              <a:latin typeface="Comic Sans MS" pitchFamily="66" charset="0"/>
            </a:endParaRPr>
          </a:p>
          <a:p>
            <a:pPr algn="just" eaLnBrk="0" hangingPunct="0">
              <a:tabLst>
                <a:tab pos="409575" algn="l"/>
              </a:tabLst>
              <a:defRPr/>
            </a:pPr>
            <a:endParaRPr lang="it-IT" sz="2000" dirty="0">
              <a:solidFill>
                <a:srgbClr val="372FD1"/>
              </a:solidFill>
              <a:latin typeface="Comic Sans MS" pitchFamily="66" charset="0"/>
            </a:endParaRPr>
          </a:p>
          <a:p>
            <a:pPr algn="just" eaLnBrk="0" hangingPunct="0">
              <a:tabLst>
                <a:tab pos="409575" algn="l"/>
              </a:tabLst>
              <a:defRPr/>
            </a:pPr>
            <a:r>
              <a:rPr lang="it-IT" sz="2000" dirty="0">
                <a:solidFill>
                  <a:srgbClr val="372FD1"/>
                </a:solidFill>
                <a:latin typeface="Comic Sans MS" pitchFamily="66" charset="0"/>
              </a:rPr>
              <a:t>5) Entrata in vigore decreto: 180 giorni da pubblicazione in G.U.</a:t>
            </a:r>
          </a:p>
        </p:txBody>
      </p:sp>
      <p:sp>
        <p:nvSpPr>
          <p:cNvPr id="7" name="Rectangle 2"/>
          <p:cNvSpPr txBox="1">
            <a:spLocks noChangeArrowheads="1"/>
          </p:cNvSpPr>
          <p:nvPr/>
        </p:nvSpPr>
        <p:spPr bwMode="auto">
          <a:xfrm>
            <a:off x="468313" y="765175"/>
            <a:ext cx="8229600" cy="431800"/>
          </a:xfrm>
          <a:prstGeom prst="rect">
            <a:avLst/>
          </a:prstGeom>
          <a:noFill/>
          <a:ln w="9525" algn="ctr">
            <a:noFill/>
            <a:miter lim="800000"/>
            <a:headEnd/>
            <a:tailEnd/>
          </a:ln>
          <a:effectLst/>
        </p:spPr>
        <p:txBody>
          <a:bodyPr anchor="ctr"/>
          <a:lstStyle/>
          <a:p>
            <a:pPr marL="179388" lvl="1" indent="6350" algn="ctr" eaLnBrk="0" hangingPunct="0">
              <a:defRPr/>
            </a:pPr>
            <a:r>
              <a:rPr lang="it-IT" sz="2400" b="1" kern="0" dirty="0">
                <a:solidFill>
                  <a:srgbClr val="FF0000"/>
                </a:solidFill>
                <a:effectLst>
                  <a:outerShdw blurRad="38100" dist="38100" dir="2700000" algn="tl">
                    <a:srgbClr val="C0C0C0"/>
                  </a:outerShdw>
                </a:effectLst>
                <a:latin typeface="Comic Sans MS" pitchFamily="66" charset="0"/>
                <a:ea typeface="+mj-ea"/>
                <a:cs typeface="+mj-cs"/>
              </a:rPr>
              <a:t>Sintesi delle modifiche </a:t>
            </a:r>
          </a:p>
        </p:txBody>
      </p:sp>
      <p:sp>
        <p:nvSpPr>
          <p:cNvPr id="4" name="Rettangolo 3"/>
          <p:cNvSpPr/>
          <p:nvPr/>
        </p:nvSpPr>
        <p:spPr>
          <a:xfrm>
            <a:off x="2376403" y="44624"/>
            <a:ext cx="4643869" cy="584776"/>
          </a:xfrm>
          <a:prstGeom prst="rect">
            <a:avLst/>
          </a:prstGeom>
        </p:spPr>
        <p:txBody>
          <a:bodyPr wrap="none">
            <a:spAutoFit/>
          </a:bodyPr>
          <a:lstStyle/>
          <a:p>
            <a:pPr>
              <a:defRPr/>
            </a:pPr>
            <a:r>
              <a:rPr lang="it-IT" sz="2400" b="1" dirty="0">
                <a:ln w="1905"/>
                <a:solidFill>
                  <a:srgbClr val="FF0000"/>
                </a:solidFill>
                <a:effectLst>
                  <a:innerShdw blurRad="69850" dist="43180" dir="5400000">
                    <a:srgbClr val="000000">
                      <a:alpha val="65000"/>
                    </a:srgbClr>
                  </a:innerShdw>
                </a:effectLst>
              </a:rPr>
              <a:t>Emanazione </a:t>
            </a:r>
            <a:r>
              <a:rPr lang="it-IT" sz="3200" b="1" dirty="0">
                <a:ln w="1905"/>
                <a:solidFill>
                  <a:srgbClr val="FF0000"/>
                </a:solidFill>
                <a:effectLst>
                  <a:innerShdw blurRad="69850" dist="43180" dir="5400000">
                    <a:srgbClr val="000000">
                      <a:alpha val="65000"/>
                    </a:srgbClr>
                  </a:innerShdw>
                </a:effectLst>
              </a:rPr>
              <a:t>DM 12/4/2019</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object 5"/>
          <p:cNvSpPr>
            <a:spLocks noChangeArrowheads="1"/>
          </p:cNvSpPr>
          <p:nvPr/>
        </p:nvSpPr>
        <p:spPr bwMode="auto">
          <a:xfrm>
            <a:off x="266700" y="2093913"/>
            <a:ext cx="7102475" cy="2873375"/>
          </a:xfrm>
          <a:prstGeom prst="rect">
            <a:avLst/>
          </a:prstGeom>
          <a:blipFill dpi="0" rotWithShape="1">
            <a:blip r:embed="rId2"/>
            <a:srcRect/>
            <a:stretch>
              <a:fillRect/>
            </a:stretch>
          </a:blipFill>
          <a:ln w="9525">
            <a:noFill/>
            <a:miter lim="800000"/>
            <a:headEnd/>
            <a:tailEnd/>
          </a:ln>
        </p:spPr>
        <p:txBody>
          <a:bodyPr lIns="0" tIns="0" rIns="0" bIns="0"/>
          <a:lstStyle/>
          <a:p>
            <a:endParaRPr lang="it-IT"/>
          </a:p>
        </p:txBody>
      </p:sp>
      <p:sp>
        <p:nvSpPr>
          <p:cNvPr id="3" name="object 7"/>
          <p:cNvSpPr txBox="1"/>
          <p:nvPr/>
        </p:nvSpPr>
        <p:spPr>
          <a:xfrm>
            <a:off x="395288" y="17463"/>
            <a:ext cx="8137525" cy="1987550"/>
          </a:xfrm>
          <a:prstGeom prst="rect">
            <a:avLst/>
          </a:prstGeom>
        </p:spPr>
        <p:txBody>
          <a:bodyPr lIns="0" tIns="0" rIns="0" bIns="0">
            <a:spAutoFit/>
          </a:bodyPr>
          <a:lstStyle/>
          <a:p>
            <a:pPr algn="ctr"/>
            <a:r>
              <a:rPr lang="it-IT" sz="2500" b="1" i="1">
                <a:solidFill>
                  <a:srgbClr val="FF0000"/>
                </a:solidFill>
                <a:cs typeface="Times New Roman" pitchFamily="18" charset="0"/>
              </a:rPr>
              <a:t>IL</a:t>
            </a:r>
            <a:r>
              <a:rPr lang="it-IT" sz="4100" b="1">
                <a:solidFill>
                  <a:srgbClr val="262673"/>
                </a:solidFill>
                <a:latin typeface="Calibri" pitchFamily="34" charset="0"/>
                <a:cs typeface="Calibri" pitchFamily="34" charset="0"/>
              </a:rPr>
              <a:t> </a:t>
            </a:r>
            <a:r>
              <a:rPr lang="it-IT" sz="2500" b="1" i="1">
                <a:solidFill>
                  <a:srgbClr val="FF0000"/>
                </a:solidFill>
                <a:cs typeface="Times New Roman" pitchFamily="18" charset="0"/>
              </a:rPr>
              <a:t>CODICE</a:t>
            </a:r>
            <a:r>
              <a:rPr lang="it-IT" sz="4100" b="1">
                <a:solidFill>
                  <a:srgbClr val="262673"/>
                </a:solidFill>
                <a:latin typeface="Calibri" pitchFamily="34" charset="0"/>
                <a:cs typeface="Calibri" pitchFamily="34" charset="0"/>
              </a:rPr>
              <a:t> </a:t>
            </a:r>
            <a:r>
              <a:rPr lang="it-IT" sz="2500" b="1" i="1">
                <a:solidFill>
                  <a:srgbClr val="FF0000"/>
                </a:solidFill>
                <a:cs typeface="Times New Roman" pitchFamily="18" charset="0"/>
              </a:rPr>
              <a:t>DI PREVENZIONE INCENDI</a:t>
            </a:r>
          </a:p>
          <a:p>
            <a:pPr algn="just">
              <a:lnSpc>
                <a:spcPct val="102000"/>
              </a:lnSpc>
              <a:spcBef>
                <a:spcPts val="1788"/>
              </a:spcBef>
            </a:pPr>
            <a:r>
              <a:rPr lang="it-IT" sz="2400" b="1" i="1" u="sng">
                <a:solidFill>
                  <a:srgbClr val="FF0000"/>
                </a:solidFill>
                <a:latin typeface="Calibri" pitchFamily="34" charset="0"/>
                <a:cs typeface="Calibri" pitchFamily="34" charset="0"/>
              </a:rPr>
              <a:t>D.M. 3 agosto 2015</a:t>
            </a:r>
            <a:r>
              <a:rPr lang="it-IT" sz="2400" i="1">
                <a:solidFill>
                  <a:srgbClr val="FF0000"/>
                </a:solidFill>
                <a:latin typeface="Calibri" pitchFamily="34" charset="0"/>
                <a:cs typeface="Calibri" pitchFamily="34" charset="0"/>
              </a:rPr>
              <a:t>: </a:t>
            </a:r>
            <a:r>
              <a:rPr lang="it-IT" sz="2400"/>
              <a:t>“Approvazione di norme tecniche di prevenzione incendi, ai sensi dell'art. 15 del decreto legislativo 8 marzo 2006, n. 139” .</a:t>
            </a:r>
            <a:endParaRPr lang="it-IT" sz="2400" baseline="29000">
              <a:latin typeface="Calibri" pitchFamily="34" charset="0"/>
              <a:cs typeface="Calibri" pitchFamily="34" charset="0"/>
            </a:endParaRPr>
          </a:p>
        </p:txBody>
      </p:sp>
      <p:sp>
        <p:nvSpPr>
          <p:cNvPr id="4" name="Esplosione 2 3"/>
          <p:cNvSpPr/>
          <p:nvPr/>
        </p:nvSpPr>
        <p:spPr>
          <a:xfrm>
            <a:off x="3038626" y="4365104"/>
            <a:ext cx="6105374" cy="2057343"/>
          </a:xfrm>
          <a:prstGeom prst="irregularSeal2">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04315" tIns="52157" rIns="104315" bIns="52157" anchor="ctr"/>
          <a:lstStyle/>
          <a:p>
            <a:pPr algn="ctr">
              <a:spcBef>
                <a:spcPts val="342"/>
              </a:spcBef>
              <a:defRPr/>
            </a:pPr>
            <a:r>
              <a:rPr lang="it-IT" sz="2000" b="1" dirty="0">
                <a:ln w="10541" cmpd="sng">
                  <a:solidFill>
                    <a:schemeClr val="accent1">
                      <a:shade val="88000"/>
                      <a:satMod val="110000"/>
                    </a:schemeClr>
                  </a:solidFill>
                  <a:prstDash val="solid"/>
                </a:ln>
                <a:solidFill>
                  <a:schemeClr val="tx2">
                    <a:lumMod val="50000"/>
                  </a:schemeClr>
                </a:solidFill>
              </a:rPr>
              <a:t>Il </a:t>
            </a:r>
            <a:r>
              <a:rPr lang="it-IT" sz="2800" b="1" dirty="0">
                <a:ln w="10541" cmpd="sng">
                  <a:solidFill>
                    <a:schemeClr val="accent1">
                      <a:shade val="88000"/>
                      <a:satMod val="110000"/>
                    </a:schemeClr>
                  </a:solidFill>
                  <a:prstDash val="solid"/>
                </a:ln>
                <a:solidFill>
                  <a:schemeClr val="tx2">
                    <a:lumMod val="50000"/>
                  </a:schemeClr>
                </a:solidFill>
              </a:rPr>
              <a:t>DM 3/8/2015</a:t>
            </a:r>
            <a:r>
              <a:rPr lang="it-IT" sz="2400" b="1" dirty="0">
                <a:ln w="10541" cmpd="sng">
                  <a:solidFill>
                    <a:schemeClr val="accent1">
                      <a:shade val="88000"/>
                      <a:satMod val="110000"/>
                    </a:schemeClr>
                  </a:solidFill>
                  <a:prstDash val="solid"/>
                </a:ln>
                <a:solidFill>
                  <a:schemeClr val="tx2">
                    <a:lumMod val="50000"/>
                  </a:schemeClr>
                </a:solidFill>
              </a:rPr>
              <a:t> </a:t>
            </a:r>
            <a:r>
              <a:rPr lang="it-IT" sz="2000" b="1" dirty="0">
                <a:ln w="10541" cmpd="sng">
                  <a:solidFill>
                    <a:schemeClr val="accent1">
                      <a:shade val="88000"/>
                      <a:satMod val="110000"/>
                    </a:schemeClr>
                  </a:solidFill>
                  <a:prstDash val="solid"/>
                </a:ln>
                <a:solidFill>
                  <a:schemeClr val="tx2">
                    <a:lumMod val="50000"/>
                  </a:schemeClr>
                </a:solidFill>
              </a:rPr>
              <a:t>è entrato in vigore il </a:t>
            </a:r>
            <a:r>
              <a:rPr lang="it-IT" sz="2800" b="1" dirty="0">
                <a:ln w="10541" cmpd="sng">
                  <a:solidFill>
                    <a:schemeClr val="accent1">
                      <a:shade val="88000"/>
                      <a:satMod val="110000"/>
                    </a:schemeClr>
                  </a:solidFill>
                  <a:prstDash val="solid"/>
                </a:ln>
                <a:solidFill>
                  <a:schemeClr val="tx2">
                    <a:lumMod val="50000"/>
                  </a:schemeClr>
                </a:solidFill>
              </a:rPr>
              <a:t>18/11/2015</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179388" y="635000"/>
            <a:ext cx="8713787" cy="706438"/>
          </a:xfrm>
          <a:prstGeom prst="rect">
            <a:avLst/>
          </a:prstGeom>
          <a:noFill/>
          <a:ln w="9525" algn="ctr">
            <a:noFill/>
            <a:miter lim="800000"/>
            <a:headEnd/>
            <a:tailEnd/>
          </a:ln>
          <a:effectLst/>
        </p:spPr>
        <p:txBody>
          <a:bodyPr anchor="ctr"/>
          <a:lstStyle/>
          <a:p>
            <a:pPr algn="ctr" eaLnBrk="0" hangingPunct="0">
              <a:defRPr/>
            </a:pPr>
            <a:r>
              <a:rPr lang="it-IT" sz="2000" kern="0" dirty="0">
                <a:solidFill>
                  <a:srgbClr val="FF0000"/>
                </a:solidFill>
                <a:effectLst>
                  <a:outerShdw blurRad="38100" dist="38100" dir="2700000" algn="tl">
                    <a:srgbClr val="C0C0C0"/>
                  </a:outerShdw>
                </a:effectLst>
                <a:latin typeface="Comic Sans MS" pitchFamily="66" charset="0"/>
                <a:ea typeface="+mj-ea"/>
                <a:cs typeface="+mj-cs"/>
              </a:rPr>
              <a:t>1) Ampliamento campo di applicazione</a:t>
            </a:r>
          </a:p>
        </p:txBody>
      </p:sp>
      <p:sp>
        <p:nvSpPr>
          <p:cNvPr id="26626" name="Text Box 5"/>
          <p:cNvSpPr txBox="1">
            <a:spLocks noChangeArrowheads="1"/>
          </p:cNvSpPr>
          <p:nvPr/>
        </p:nvSpPr>
        <p:spPr bwMode="auto">
          <a:xfrm>
            <a:off x="179388" y="1309688"/>
            <a:ext cx="8640762" cy="1476375"/>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spAutoFit/>
          </a:bodyPr>
          <a:lstStyle/>
          <a:p>
            <a:pPr marL="342900" indent="-342900">
              <a:defRPr/>
            </a:pPr>
            <a:r>
              <a:rPr lang="it-IT" altLang="it-IT" b="1" dirty="0">
                <a:solidFill>
                  <a:srgbClr val="372FD1"/>
                </a:solidFill>
                <a:latin typeface="+mj-lt"/>
              </a:rPr>
              <a:t>Prima del DM:</a:t>
            </a:r>
          </a:p>
          <a:p>
            <a:pPr algn="just">
              <a:defRPr/>
            </a:pPr>
            <a:r>
              <a:rPr lang="it-IT" altLang="it-IT" b="1" dirty="0">
                <a:solidFill>
                  <a:srgbClr val="372FD1"/>
                </a:solidFill>
                <a:latin typeface="+mj-lt"/>
              </a:rPr>
              <a:t> </a:t>
            </a:r>
            <a:r>
              <a:rPr lang="it-IT" altLang="it-IT" dirty="0">
                <a:solidFill>
                  <a:srgbClr val="372FD1"/>
                </a:solidFill>
                <a:latin typeface="+mj-lt"/>
              </a:rPr>
              <a:t>att. </a:t>
            </a:r>
            <a:r>
              <a:rPr lang="it-IT" altLang="it-IT" b="1" dirty="0">
                <a:solidFill>
                  <a:srgbClr val="372FD1"/>
                </a:solidFill>
                <a:latin typeface="+mj-lt"/>
              </a:rPr>
              <a:t>9</a:t>
            </a:r>
            <a:r>
              <a:rPr lang="it-IT" altLang="it-IT" dirty="0">
                <a:solidFill>
                  <a:srgbClr val="372FD1"/>
                </a:solidFill>
                <a:latin typeface="+mj-lt"/>
              </a:rPr>
              <a:t>, </a:t>
            </a:r>
            <a:r>
              <a:rPr lang="it-IT" altLang="it-IT" b="1" dirty="0">
                <a:solidFill>
                  <a:srgbClr val="372FD1"/>
                </a:solidFill>
                <a:latin typeface="+mj-lt"/>
              </a:rPr>
              <a:t>14</a:t>
            </a:r>
            <a:r>
              <a:rPr lang="it-IT" altLang="it-IT" dirty="0">
                <a:solidFill>
                  <a:srgbClr val="372FD1"/>
                </a:solidFill>
                <a:latin typeface="+mj-lt"/>
              </a:rPr>
              <a:t>, da </a:t>
            </a:r>
            <a:r>
              <a:rPr lang="it-IT" altLang="it-IT" b="1" dirty="0">
                <a:solidFill>
                  <a:srgbClr val="372FD1"/>
                </a:solidFill>
                <a:latin typeface="+mj-lt"/>
              </a:rPr>
              <a:t>27 a 40</a:t>
            </a:r>
            <a:r>
              <a:rPr lang="it-IT" altLang="it-IT" dirty="0">
                <a:solidFill>
                  <a:srgbClr val="372FD1"/>
                </a:solidFill>
                <a:latin typeface="+mj-lt"/>
              </a:rPr>
              <a:t>, </a:t>
            </a:r>
            <a:r>
              <a:rPr lang="it-IT" altLang="it-IT" b="1" dirty="0">
                <a:solidFill>
                  <a:srgbClr val="372FD1"/>
                </a:solidFill>
                <a:latin typeface="+mj-lt"/>
              </a:rPr>
              <a:t>da 42 a 47</a:t>
            </a:r>
            <a:r>
              <a:rPr lang="it-IT" altLang="it-IT" dirty="0">
                <a:solidFill>
                  <a:srgbClr val="372FD1"/>
                </a:solidFill>
                <a:latin typeface="+mj-lt"/>
              </a:rPr>
              <a:t>, </a:t>
            </a:r>
            <a:r>
              <a:rPr lang="it-IT" altLang="it-IT" b="1" dirty="0">
                <a:solidFill>
                  <a:srgbClr val="372FD1"/>
                </a:solidFill>
                <a:latin typeface="+mj-lt"/>
              </a:rPr>
              <a:t>da 50 a 54</a:t>
            </a:r>
            <a:r>
              <a:rPr lang="it-IT" altLang="it-IT" dirty="0">
                <a:solidFill>
                  <a:srgbClr val="372FD1"/>
                </a:solidFill>
                <a:latin typeface="+mj-lt"/>
              </a:rPr>
              <a:t>, </a:t>
            </a:r>
            <a:r>
              <a:rPr lang="it-IT" altLang="it-IT" b="1" dirty="0">
                <a:solidFill>
                  <a:srgbClr val="372FD1"/>
                </a:solidFill>
                <a:latin typeface="+mj-lt"/>
              </a:rPr>
              <a:t>56, 57</a:t>
            </a:r>
            <a:r>
              <a:rPr lang="it-IT" altLang="it-IT" dirty="0">
                <a:solidFill>
                  <a:srgbClr val="372FD1"/>
                </a:solidFill>
                <a:latin typeface="+mj-lt"/>
              </a:rPr>
              <a:t>, </a:t>
            </a:r>
            <a:r>
              <a:rPr lang="it-IT" altLang="it-IT" b="1" dirty="0">
                <a:solidFill>
                  <a:srgbClr val="372FD1"/>
                </a:solidFill>
                <a:latin typeface="+mj-lt"/>
              </a:rPr>
              <a:t>63, 64</a:t>
            </a:r>
            <a:r>
              <a:rPr lang="it-IT" altLang="it-IT" dirty="0">
                <a:solidFill>
                  <a:srgbClr val="372FD1"/>
                </a:solidFill>
                <a:latin typeface="+mj-lt"/>
              </a:rPr>
              <a:t>, </a:t>
            </a:r>
            <a:r>
              <a:rPr lang="it-IT" altLang="it-IT" b="1" dirty="0">
                <a:solidFill>
                  <a:srgbClr val="372FD1"/>
                </a:solidFill>
                <a:latin typeface="+mj-lt"/>
              </a:rPr>
              <a:t>70</a:t>
            </a:r>
            <a:r>
              <a:rPr lang="it-IT" altLang="it-IT" dirty="0">
                <a:solidFill>
                  <a:srgbClr val="372FD1"/>
                </a:solidFill>
                <a:latin typeface="+mj-lt"/>
              </a:rPr>
              <a:t>, </a:t>
            </a:r>
            <a:r>
              <a:rPr lang="it-IT" altLang="it-IT" b="1" dirty="0">
                <a:solidFill>
                  <a:srgbClr val="372FD1"/>
                </a:solidFill>
                <a:latin typeface="+mj-lt"/>
              </a:rPr>
              <a:t>75</a:t>
            </a:r>
            <a:r>
              <a:rPr lang="it-IT" altLang="it-IT" dirty="0">
                <a:solidFill>
                  <a:srgbClr val="372FD1"/>
                </a:solidFill>
              </a:rPr>
              <a:t> limitatamente ai depositi di mezzi rotabili e ai locali adibiti al ricovero di natanti e aeromobili</a:t>
            </a:r>
            <a:r>
              <a:rPr lang="it-IT" altLang="it-IT" dirty="0">
                <a:solidFill>
                  <a:srgbClr val="372FD1"/>
                </a:solidFill>
                <a:latin typeface="+mj-lt"/>
              </a:rPr>
              <a:t>, </a:t>
            </a:r>
            <a:r>
              <a:rPr lang="it-IT" altLang="it-IT" b="1" dirty="0">
                <a:solidFill>
                  <a:srgbClr val="372FD1"/>
                </a:solidFill>
                <a:latin typeface="+mj-lt"/>
              </a:rPr>
              <a:t>76</a:t>
            </a:r>
          </a:p>
          <a:p>
            <a:pPr marL="342900" indent="-342900">
              <a:defRPr/>
            </a:pPr>
            <a:endParaRPr lang="it-IT" dirty="0">
              <a:solidFill>
                <a:srgbClr val="372FD1"/>
              </a:solidFill>
              <a:latin typeface="+mj-lt"/>
            </a:endParaRPr>
          </a:p>
          <a:p>
            <a:pPr marL="342900" indent="-342900">
              <a:defRPr/>
            </a:pPr>
            <a:r>
              <a:rPr lang="it-IT" b="1" dirty="0">
                <a:solidFill>
                  <a:srgbClr val="372FD1"/>
                </a:solidFill>
                <a:latin typeface="+mj-lt"/>
              </a:rPr>
              <a:t>In previsione:</a:t>
            </a:r>
          </a:p>
        </p:txBody>
      </p:sp>
      <p:sp>
        <p:nvSpPr>
          <p:cNvPr id="3073" name="Rectangle 1"/>
          <p:cNvSpPr>
            <a:spLocks noChangeArrowheads="1"/>
          </p:cNvSpPr>
          <p:nvPr/>
        </p:nvSpPr>
        <p:spPr bwMode="auto">
          <a:xfrm>
            <a:off x="0" y="4841875"/>
            <a:ext cx="9144000" cy="1323975"/>
          </a:xfrm>
          <a:prstGeom prst="rect">
            <a:avLst/>
          </a:prstGeom>
          <a:solidFill>
            <a:schemeClr val="bg1">
              <a:lumMod val="85000"/>
            </a:schemeClr>
          </a:solidFill>
          <a:ln w="9525">
            <a:noFill/>
            <a:miter lim="800000"/>
            <a:headEnd/>
            <a:tailEnd/>
          </a:ln>
          <a:effectLst/>
        </p:spPr>
        <p:txBody>
          <a:bodyPr anchor="ctr">
            <a:spAutoFit/>
          </a:bodyPr>
          <a:lstStyle/>
          <a:p>
            <a:pPr algn="just">
              <a:defRPr/>
            </a:pPr>
            <a:r>
              <a:rPr lang="it-IT" altLang="zh-CN" sz="1600" dirty="0">
                <a:latin typeface="Times New Roman" pitchFamily="18" charset="0"/>
                <a:ea typeface="WenQuanYi Zen Hei Sharp"/>
                <a:cs typeface="Times New Roman" pitchFamily="18" charset="0"/>
              </a:rPr>
              <a:t>1. Le norme  di cui all’articolo, 1, comma 1, si applicano alla progettazione, alla realizzazione e all’esercizio delle attività di cui all'allegato I del decreto del Presidente della Repubblica 1° agosto 2011, n. 151, individuate come segue: 9, 14, da </a:t>
            </a:r>
            <a:r>
              <a:rPr lang="it-IT" altLang="zh-CN" sz="1600" dirty="0">
                <a:solidFill>
                  <a:srgbClr val="FF0000"/>
                </a:solidFill>
                <a:latin typeface="Times New Roman" pitchFamily="18" charset="0"/>
                <a:ea typeface="WenQuanYi Zen Hei Sharp"/>
                <a:cs typeface="Times New Roman" pitchFamily="18" charset="0"/>
              </a:rPr>
              <a:t>19</a:t>
            </a:r>
            <a:r>
              <a:rPr lang="it-IT" altLang="zh-CN" sz="1600" dirty="0">
                <a:latin typeface="Times New Roman" pitchFamily="18" charset="0"/>
                <a:ea typeface="WenQuanYi Zen Hei Sharp"/>
                <a:cs typeface="Times New Roman" pitchFamily="18" charset="0"/>
              </a:rPr>
              <a:t> a 40, da 42 a 47, da 50 a 54, 56, 57, 63, 64, 66, ad esclusione delle strutture turistico - ricettive all’aria aperta e dei rifugi alpini, 67, ad esclusione degli asili nido, </a:t>
            </a:r>
            <a:r>
              <a:rPr lang="it-IT" altLang="zh-CN" sz="1600" dirty="0">
                <a:solidFill>
                  <a:srgbClr val="FF0000"/>
                </a:solidFill>
                <a:latin typeface="Times New Roman" pitchFamily="18" charset="0"/>
                <a:ea typeface="WenQuanYi Zen Hei Sharp"/>
                <a:cs typeface="Times New Roman" pitchFamily="18" charset="0"/>
              </a:rPr>
              <a:t>da 69 </a:t>
            </a:r>
            <a:r>
              <a:rPr lang="it-IT" altLang="zh-CN" sz="1600" dirty="0">
                <a:latin typeface="Times New Roman" pitchFamily="18" charset="0"/>
                <a:ea typeface="WenQuanYi Zen Hei Sharp"/>
                <a:cs typeface="Times New Roman" pitchFamily="18" charset="0"/>
              </a:rPr>
              <a:t>a 71,  </a:t>
            </a:r>
            <a:r>
              <a:rPr lang="it-IT" altLang="zh-CN" sz="1600" dirty="0">
                <a:solidFill>
                  <a:srgbClr val="FF0000"/>
                </a:solidFill>
                <a:latin typeface="Times New Roman" pitchFamily="18" charset="0"/>
                <a:ea typeface="WenQuanYi Zen Hei Sharp"/>
                <a:cs typeface="Times New Roman" pitchFamily="18" charset="0"/>
              </a:rPr>
              <a:t>73</a:t>
            </a:r>
            <a:r>
              <a:rPr lang="it-IT" altLang="zh-CN" sz="1600" dirty="0">
                <a:latin typeface="Times New Roman" pitchFamily="18" charset="0"/>
                <a:ea typeface="WenQuanYi Zen Hei Sharp"/>
                <a:cs typeface="Times New Roman" pitchFamily="18" charset="0"/>
              </a:rPr>
              <a:t>, 75,76.</a:t>
            </a:r>
          </a:p>
        </p:txBody>
      </p:sp>
      <p:grpSp>
        <p:nvGrpSpPr>
          <p:cNvPr id="5" name="Gruppo 4"/>
          <p:cNvGrpSpPr/>
          <p:nvPr/>
        </p:nvGrpSpPr>
        <p:grpSpPr>
          <a:xfrm>
            <a:off x="179388" y="2799495"/>
            <a:ext cx="8713787" cy="2069665"/>
            <a:chOff x="254822" y="1603498"/>
            <a:chExt cx="8219352" cy="2069665"/>
          </a:xfrm>
          <a:solidFill>
            <a:schemeClr val="tx2">
              <a:lumMod val="20000"/>
              <a:lumOff val="80000"/>
              <a:alpha val="40000"/>
            </a:schemeClr>
          </a:solidFill>
        </p:grpSpPr>
        <p:sp>
          <p:nvSpPr>
            <p:cNvPr id="6" name="Rettangolo 5"/>
            <p:cNvSpPr/>
            <p:nvPr/>
          </p:nvSpPr>
          <p:spPr>
            <a:xfrm>
              <a:off x="254822" y="1611060"/>
              <a:ext cx="4739950" cy="2062103"/>
            </a:xfrm>
            <a:prstGeom prst="rect">
              <a:avLst/>
            </a:prstGeom>
            <a:grpFill/>
            <a:ln>
              <a:solidFill>
                <a:schemeClr val="tx2">
                  <a:lumMod val="50000"/>
                </a:schemeClr>
              </a:solidFill>
            </a:ln>
          </p:spPr>
          <p:txBody>
            <a:bodyPr>
              <a:spAutoFit/>
            </a:bodyPr>
            <a:lstStyle/>
            <a:p>
              <a:pPr marL="285750" indent="-285750" algn="just">
                <a:buFont typeface="Arial"/>
                <a:buChar char="•"/>
                <a:defRPr/>
              </a:pPr>
              <a:r>
                <a:rPr lang="it-IT" sz="1600" b="1" dirty="0">
                  <a:solidFill>
                    <a:schemeClr val="tx2">
                      <a:lumMod val="75000"/>
                    </a:schemeClr>
                  </a:solidFill>
                </a:rPr>
                <a:t>9</a:t>
              </a:r>
              <a:r>
                <a:rPr lang="it-IT" sz="1600" dirty="0">
                  <a:solidFill>
                    <a:schemeClr val="tx2">
                      <a:lumMod val="75000"/>
                    </a:schemeClr>
                  </a:solidFill>
                </a:rPr>
                <a:t> </a:t>
              </a:r>
              <a:r>
                <a:rPr lang="it-IT" sz="1600" i="1" dirty="0">
                  <a:solidFill>
                    <a:schemeClr val="tx2">
                      <a:lumMod val="75000"/>
                    </a:schemeClr>
                  </a:solidFill>
                </a:rPr>
                <a:t>(saldatura e taglio)</a:t>
              </a:r>
            </a:p>
            <a:p>
              <a:pPr marL="285750" indent="-285750" algn="just">
                <a:buFont typeface="Arial"/>
                <a:buChar char="•"/>
                <a:defRPr/>
              </a:pPr>
              <a:r>
                <a:rPr lang="it-IT" sz="1600" b="1" dirty="0">
                  <a:solidFill>
                    <a:schemeClr val="tx2">
                      <a:lumMod val="75000"/>
                    </a:schemeClr>
                  </a:solidFill>
                </a:rPr>
                <a:t>14</a:t>
              </a:r>
              <a:r>
                <a:rPr lang="it-IT" sz="1600" dirty="0">
                  <a:solidFill>
                    <a:schemeClr val="tx2">
                      <a:lumMod val="75000"/>
                    </a:schemeClr>
                  </a:solidFill>
                </a:rPr>
                <a:t> </a:t>
              </a:r>
              <a:r>
                <a:rPr lang="it-IT" sz="1600" i="1" dirty="0">
                  <a:solidFill>
                    <a:schemeClr val="tx2">
                      <a:lumMod val="75000"/>
                    </a:schemeClr>
                  </a:solidFill>
                </a:rPr>
                <a:t>(officine o laboratori per la verniciatura)</a:t>
              </a:r>
            </a:p>
            <a:p>
              <a:pPr marL="285750" indent="-285750" algn="just">
                <a:buFont typeface="Arial"/>
                <a:buChar char="•"/>
                <a:defRPr/>
              </a:pPr>
              <a:r>
                <a:rPr lang="it-IT" sz="1600" b="1" dirty="0">
                  <a:solidFill>
                    <a:schemeClr val="tx2">
                      <a:lumMod val="75000"/>
                    </a:schemeClr>
                  </a:solidFill>
                </a:rPr>
                <a:t>da 19 a 40, da 42 a 47; da 50 a 54; 56; 57; 63; 64 </a:t>
              </a:r>
              <a:r>
                <a:rPr lang="it-IT" sz="1600" i="1" dirty="0">
                  <a:solidFill>
                    <a:schemeClr val="tx2">
                      <a:lumMod val="75000"/>
                    </a:schemeClr>
                  </a:solidFill>
                </a:rPr>
                <a:t>(attività produttive ed industriali in genere)</a:t>
              </a:r>
            </a:p>
            <a:p>
              <a:pPr marL="285750" indent="-285750" algn="just">
                <a:buFont typeface="Arial"/>
                <a:buChar char="•"/>
                <a:defRPr/>
              </a:pPr>
              <a:r>
                <a:rPr lang="it-IT" sz="1600" b="1" dirty="0">
                  <a:solidFill>
                    <a:schemeClr val="tx2">
                      <a:lumMod val="75000"/>
                    </a:schemeClr>
                  </a:solidFill>
                </a:rPr>
                <a:t>66</a:t>
              </a:r>
              <a:r>
                <a:rPr lang="it-IT" sz="1600" dirty="0">
                  <a:solidFill>
                    <a:schemeClr val="tx2">
                      <a:lumMod val="75000"/>
                    </a:schemeClr>
                  </a:solidFill>
                </a:rPr>
                <a:t> </a:t>
              </a:r>
              <a:r>
                <a:rPr lang="it-IT" sz="1600" i="1" dirty="0">
                  <a:solidFill>
                    <a:schemeClr val="tx2">
                      <a:lumMod val="75000"/>
                    </a:schemeClr>
                  </a:solidFill>
                </a:rPr>
                <a:t>(alberghi, ad esclusione delle strutture turistico-ricettive all’aria aperta e dei rifugi alpini)</a:t>
              </a:r>
            </a:p>
          </p:txBody>
        </p:sp>
        <p:sp>
          <p:nvSpPr>
            <p:cNvPr id="7" name="Rettangolo 6"/>
            <p:cNvSpPr/>
            <p:nvPr/>
          </p:nvSpPr>
          <p:spPr>
            <a:xfrm>
              <a:off x="4994772" y="1603498"/>
              <a:ext cx="3479402" cy="1815882"/>
            </a:xfrm>
            <a:prstGeom prst="rect">
              <a:avLst/>
            </a:prstGeom>
            <a:grpFill/>
            <a:ln>
              <a:solidFill>
                <a:schemeClr val="tx2">
                  <a:lumMod val="50000"/>
                </a:schemeClr>
              </a:solidFill>
            </a:ln>
          </p:spPr>
          <p:txBody>
            <a:bodyPr>
              <a:spAutoFit/>
            </a:bodyPr>
            <a:lstStyle/>
            <a:p>
              <a:pPr marL="285750" indent="-285750" algn="just">
                <a:buFont typeface="Arial"/>
                <a:buChar char="•"/>
                <a:defRPr/>
              </a:pPr>
              <a:r>
                <a:rPr lang="it-IT" sz="1600" b="1" dirty="0">
                  <a:solidFill>
                    <a:schemeClr val="tx2">
                      <a:lumMod val="75000"/>
                    </a:schemeClr>
                  </a:solidFill>
                </a:rPr>
                <a:t>67</a:t>
              </a:r>
              <a:r>
                <a:rPr lang="it-IT" sz="1600" dirty="0">
                  <a:solidFill>
                    <a:schemeClr val="tx2">
                      <a:lumMod val="75000"/>
                    </a:schemeClr>
                  </a:solidFill>
                </a:rPr>
                <a:t> </a:t>
              </a:r>
              <a:r>
                <a:rPr lang="it-IT" sz="1600" i="1" dirty="0">
                  <a:solidFill>
                    <a:schemeClr val="tx2">
                      <a:lumMod val="75000"/>
                    </a:schemeClr>
                  </a:solidFill>
                </a:rPr>
                <a:t>(scuole, ad esclusione degli asili nido)</a:t>
              </a:r>
            </a:p>
            <a:p>
              <a:pPr marL="285750" indent="-285750" algn="just">
                <a:buFont typeface="Arial"/>
                <a:buChar char="•"/>
                <a:defRPr/>
              </a:pPr>
              <a:r>
                <a:rPr lang="it-IT" sz="1600" b="1" dirty="0">
                  <a:solidFill>
                    <a:schemeClr val="tx2">
                      <a:lumMod val="75000"/>
                    </a:schemeClr>
                  </a:solidFill>
                </a:rPr>
                <a:t>da 69 a 71 </a:t>
              </a:r>
              <a:r>
                <a:rPr lang="it-IT" sz="1600" i="1" dirty="0">
                  <a:solidFill>
                    <a:schemeClr val="tx2">
                      <a:lumMod val="75000"/>
                    </a:schemeClr>
                  </a:solidFill>
                </a:rPr>
                <a:t>(vendita, depositi, aziende ed uffici)</a:t>
              </a:r>
            </a:p>
            <a:p>
              <a:pPr marL="285750" indent="-285750" algn="just">
                <a:buFont typeface="Arial"/>
                <a:buChar char="•"/>
                <a:defRPr/>
              </a:pPr>
              <a:r>
                <a:rPr lang="it-IT" sz="1600" b="1" dirty="0">
                  <a:solidFill>
                    <a:schemeClr val="tx2">
                      <a:lumMod val="75000"/>
                    </a:schemeClr>
                  </a:solidFill>
                </a:rPr>
                <a:t>73</a:t>
              </a:r>
              <a:r>
                <a:rPr lang="it-IT" sz="1600" dirty="0">
                  <a:solidFill>
                    <a:schemeClr val="tx2">
                      <a:lumMod val="75000"/>
                    </a:schemeClr>
                  </a:solidFill>
                </a:rPr>
                <a:t> </a:t>
              </a:r>
              <a:r>
                <a:rPr lang="it-IT" sz="1600" i="1" dirty="0">
                  <a:solidFill>
                    <a:schemeClr val="tx2">
                      <a:lumMod val="75000"/>
                    </a:schemeClr>
                  </a:solidFill>
                </a:rPr>
                <a:t>(edifici usi terziari)</a:t>
              </a:r>
            </a:p>
            <a:p>
              <a:pPr marL="285750" indent="-285750" algn="just">
                <a:buFont typeface="Arial"/>
                <a:buChar char="•"/>
                <a:defRPr/>
              </a:pPr>
              <a:r>
                <a:rPr lang="it-IT" sz="1600" b="1" dirty="0">
                  <a:solidFill>
                    <a:schemeClr val="tx2">
                      <a:lumMod val="75000"/>
                    </a:schemeClr>
                  </a:solidFill>
                </a:rPr>
                <a:t>75</a:t>
              </a:r>
              <a:r>
                <a:rPr lang="it-IT" sz="1600" dirty="0">
                  <a:solidFill>
                    <a:schemeClr val="tx2">
                      <a:lumMod val="75000"/>
                    </a:schemeClr>
                  </a:solidFill>
                </a:rPr>
                <a:t> </a:t>
              </a:r>
              <a:r>
                <a:rPr lang="it-IT" sz="1600" i="1" dirty="0">
                  <a:solidFill>
                    <a:schemeClr val="tx2">
                      <a:lumMod val="75000"/>
                    </a:schemeClr>
                  </a:solidFill>
                </a:rPr>
                <a:t>(autorimesse)</a:t>
              </a:r>
            </a:p>
            <a:p>
              <a:pPr marL="285750" indent="-285750" algn="just">
                <a:buFont typeface="Arial"/>
                <a:buChar char="•"/>
                <a:defRPr/>
              </a:pPr>
              <a:r>
                <a:rPr lang="it-IT" sz="1600" b="1" dirty="0">
                  <a:solidFill>
                    <a:schemeClr val="tx2">
                      <a:lumMod val="75000"/>
                    </a:schemeClr>
                  </a:solidFill>
                </a:rPr>
                <a:t>76</a:t>
              </a:r>
              <a:r>
                <a:rPr lang="it-IT" sz="1600" dirty="0">
                  <a:solidFill>
                    <a:schemeClr val="tx2">
                      <a:lumMod val="75000"/>
                    </a:schemeClr>
                  </a:solidFill>
                </a:rPr>
                <a:t> </a:t>
              </a:r>
              <a:r>
                <a:rPr lang="it-IT" sz="1600" i="1" dirty="0">
                  <a:solidFill>
                    <a:schemeClr val="tx2">
                      <a:lumMod val="75000"/>
                    </a:schemeClr>
                  </a:solidFill>
                </a:rPr>
                <a:t>(tipografie, litografie)</a:t>
              </a:r>
            </a:p>
          </p:txBody>
        </p:sp>
      </p:grpSp>
      <p:sp>
        <p:nvSpPr>
          <p:cNvPr id="8" name="Rettangolo 7"/>
          <p:cNvSpPr/>
          <p:nvPr/>
        </p:nvSpPr>
        <p:spPr>
          <a:xfrm>
            <a:off x="2376403" y="44624"/>
            <a:ext cx="4643869" cy="584776"/>
          </a:xfrm>
          <a:prstGeom prst="rect">
            <a:avLst/>
          </a:prstGeom>
        </p:spPr>
        <p:txBody>
          <a:bodyPr wrap="none">
            <a:spAutoFit/>
          </a:bodyPr>
          <a:lstStyle/>
          <a:p>
            <a:pPr>
              <a:defRPr/>
            </a:pPr>
            <a:r>
              <a:rPr lang="it-IT" sz="2400" b="1" dirty="0">
                <a:ln w="1905"/>
                <a:solidFill>
                  <a:srgbClr val="FF0000"/>
                </a:solidFill>
                <a:effectLst>
                  <a:innerShdw blurRad="69850" dist="43180" dir="5400000">
                    <a:srgbClr val="000000">
                      <a:alpha val="65000"/>
                    </a:srgbClr>
                  </a:innerShdw>
                </a:effectLst>
              </a:rPr>
              <a:t>Emanazione </a:t>
            </a:r>
            <a:r>
              <a:rPr lang="it-IT" sz="3200" b="1" dirty="0">
                <a:ln w="1905"/>
                <a:solidFill>
                  <a:srgbClr val="FF0000"/>
                </a:solidFill>
                <a:effectLst>
                  <a:innerShdw blurRad="69850" dist="43180" dir="5400000">
                    <a:srgbClr val="000000">
                      <a:alpha val="65000"/>
                    </a:srgbClr>
                  </a:innerShdw>
                </a:effectLst>
              </a:rPr>
              <a:t>DM 12/4/2019</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179388" y="936625"/>
            <a:ext cx="8713787" cy="476250"/>
          </a:xfrm>
          <a:prstGeom prst="rect">
            <a:avLst/>
          </a:prstGeom>
          <a:noFill/>
          <a:ln w="9525" algn="ctr">
            <a:noFill/>
            <a:miter lim="800000"/>
            <a:headEnd/>
            <a:tailEnd/>
          </a:ln>
          <a:effectLst/>
        </p:spPr>
        <p:txBody>
          <a:bodyPr anchor="ctr"/>
          <a:lstStyle/>
          <a:p>
            <a:pPr algn="ctr" eaLnBrk="0" hangingPunct="0">
              <a:defRPr/>
            </a:pPr>
            <a:r>
              <a:rPr lang="it-IT" sz="2000" kern="0" dirty="0">
                <a:solidFill>
                  <a:srgbClr val="FF0000"/>
                </a:solidFill>
                <a:effectLst>
                  <a:outerShdw blurRad="38100" dist="38100" dir="2700000" algn="tl">
                    <a:srgbClr val="C0C0C0"/>
                  </a:outerShdw>
                </a:effectLst>
                <a:latin typeface="Comic Sans MS" pitchFamily="66" charset="0"/>
                <a:ea typeface="+mj-ea"/>
                <a:cs typeface="+mj-cs"/>
              </a:rPr>
              <a:t>2) Cogenza D.M. 3/8/2015</a:t>
            </a:r>
          </a:p>
        </p:txBody>
      </p:sp>
      <p:sp>
        <p:nvSpPr>
          <p:cNvPr id="26626" name="Text Box 5"/>
          <p:cNvSpPr txBox="1">
            <a:spLocks noChangeArrowheads="1"/>
          </p:cNvSpPr>
          <p:nvPr/>
        </p:nvSpPr>
        <p:spPr bwMode="auto">
          <a:xfrm>
            <a:off x="179388" y="2033588"/>
            <a:ext cx="8713787" cy="147796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spAutoFit/>
          </a:bodyPr>
          <a:lstStyle/>
          <a:p>
            <a:pPr marL="342900" indent="-342900">
              <a:defRPr/>
            </a:pPr>
            <a:r>
              <a:rPr lang="it-IT" altLang="it-IT" b="1" dirty="0">
                <a:solidFill>
                  <a:srgbClr val="372FD1"/>
                </a:solidFill>
                <a:latin typeface="+mj-lt"/>
              </a:rPr>
              <a:t>Prima del DM:</a:t>
            </a:r>
          </a:p>
          <a:p>
            <a:pPr algn="just">
              <a:defRPr/>
            </a:pPr>
            <a:r>
              <a:rPr lang="it-IT" altLang="it-IT" dirty="0">
                <a:solidFill>
                  <a:srgbClr val="372FD1"/>
                </a:solidFill>
                <a:latin typeface="+mj-lt"/>
              </a:rPr>
              <a:t>la RTO si poteva applicare alle attività elencate </a:t>
            </a:r>
            <a:r>
              <a:rPr lang="it-IT" altLang="it-IT" u="sng" dirty="0">
                <a:solidFill>
                  <a:srgbClr val="372FD1"/>
                </a:solidFill>
                <a:latin typeface="+mj-lt"/>
              </a:rPr>
              <a:t>in alternativa </a:t>
            </a:r>
            <a:r>
              <a:rPr lang="it-IT" altLang="it-IT" dirty="0">
                <a:solidFill>
                  <a:srgbClr val="372FD1"/>
                </a:solidFill>
                <a:latin typeface="+mj-lt"/>
              </a:rPr>
              <a:t>ai “criteri generali” di P.I. e Regole tecniche tradizionali</a:t>
            </a:r>
            <a:endParaRPr lang="it-IT" altLang="it-IT" b="1" dirty="0">
              <a:solidFill>
                <a:srgbClr val="372FD1"/>
              </a:solidFill>
              <a:latin typeface="+mj-lt"/>
            </a:endParaRPr>
          </a:p>
          <a:p>
            <a:pPr marL="342900" indent="-342900">
              <a:defRPr/>
            </a:pPr>
            <a:r>
              <a:rPr lang="it-IT" b="1" dirty="0">
                <a:solidFill>
                  <a:srgbClr val="372FD1"/>
                </a:solidFill>
                <a:latin typeface="+mj-lt"/>
              </a:rPr>
              <a:t>In previsione:</a:t>
            </a:r>
          </a:p>
          <a:p>
            <a:pPr algn="just">
              <a:defRPr/>
            </a:pPr>
            <a:r>
              <a:rPr lang="it-IT" altLang="it-IT" dirty="0">
                <a:solidFill>
                  <a:srgbClr val="372FD1"/>
                </a:solidFill>
              </a:rPr>
              <a:t>la RTO si applica </a:t>
            </a:r>
            <a:r>
              <a:rPr lang="it-IT" altLang="it-IT" u="sng" dirty="0">
                <a:solidFill>
                  <a:srgbClr val="372FD1"/>
                </a:solidFill>
              </a:rPr>
              <a:t>obbligatoriamente</a:t>
            </a:r>
            <a:r>
              <a:rPr lang="it-IT" altLang="it-IT" dirty="0">
                <a:solidFill>
                  <a:srgbClr val="372FD1"/>
                </a:solidFill>
              </a:rPr>
              <a:t> alle attività  elencate con alcune </a:t>
            </a:r>
            <a:r>
              <a:rPr lang="it-IT" altLang="it-IT" u="sng" dirty="0">
                <a:solidFill>
                  <a:srgbClr val="372FD1"/>
                </a:solidFill>
              </a:rPr>
              <a:t>esclusioni</a:t>
            </a:r>
            <a:r>
              <a:rPr lang="it-IT" altLang="it-IT" dirty="0">
                <a:solidFill>
                  <a:srgbClr val="372FD1"/>
                </a:solidFill>
              </a:rPr>
              <a:t> </a:t>
            </a:r>
            <a:r>
              <a:rPr lang="it-IT" altLang="it-IT" b="1" dirty="0">
                <a:solidFill>
                  <a:srgbClr val="372FD1"/>
                </a:solidFill>
              </a:rPr>
              <a:t>*</a:t>
            </a:r>
            <a:endParaRPr lang="it-IT" altLang="it-IT" b="1" dirty="0">
              <a:solidFill>
                <a:srgbClr val="372FD1"/>
              </a:solidFill>
              <a:latin typeface="Comic Sans MS" pitchFamily="66" charset="0"/>
              <a:sym typeface="Wingdings" pitchFamily="2" charset="2"/>
            </a:endParaRPr>
          </a:p>
        </p:txBody>
      </p:sp>
      <p:sp>
        <p:nvSpPr>
          <p:cNvPr id="5" name="Rectangle 1"/>
          <p:cNvSpPr>
            <a:spLocks noChangeArrowheads="1"/>
          </p:cNvSpPr>
          <p:nvPr/>
        </p:nvSpPr>
        <p:spPr bwMode="auto">
          <a:xfrm>
            <a:off x="0" y="3905250"/>
            <a:ext cx="9144000" cy="1323975"/>
          </a:xfrm>
          <a:prstGeom prst="rect">
            <a:avLst/>
          </a:prstGeom>
          <a:solidFill>
            <a:schemeClr val="bg1">
              <a:lumMod val="85000"/>
            </a:schemeClr>
          </a:solidFill>
          <a:ln w="9525">
            <a:noFill/>
            <a:miter lim="800000"/>
            <a:headEnd/>
            <a:tailEnd/>
          </a:ln>
          <a:effectLst/>
        </p:spPr>
        <p:txBody>
          <a:bodyPr anchor="ctr">
            <a:spAutoFit/>
          </a:bodyPr>
          <a:lstStyle/>
          <a:p>
            <a:pPr algn="just">
              <a:defRPr/>
            </a:pPr>
            <a:r>
              <a:rPr lang="it-IT" altLang="zh-CN" sz="1600" dirty="0">
                <a:latin typeface="Times New Roman" pitchFamily="18" charset="0"/>
                <a:ea typeface="WenQuanYi Zen Hei Sharp"/>
                <a:cs typeface="Times New Roman" pitchFamily="18" charset="0"/>
              </a:rPr>
              <a:t>1. Le norme di cui all’articolo, 1, comma 1, </a:t>
            </a:r>
            <a:r>
              <a:rPr lang="it-IT" altLang="zh-CN" sz="1600" b="1" dirty="0">
                <a:solidFill>
                  <a:srgbClr val="FF0000"/>
                </a:solidFill>
                <a:latin typeface="Times New Roman" pitchFamily="18" charset="0"/>
                <a:ea typeface="WenQuanYi Zen Hei Sharp"/>
                <a:cs typeface="Times New Roman" pitchFamily="18" charset="0"/>
              </a:rPr>
              <a:t>si</a:t>
            </a:r>
            <a:r>
              <a:rPr lang="it-IT" altLang="zh-CN" sz="1600" dirty="0">
                <a:solidFill>
                  <a:srgbClr val="FF0000"/>
                </a:solidFill>
                <a:latin typeface="Times New Roman" pitchFamily="18" charset="0"/>
                <a:ea typeface="WenQuanYi Zen Hei Sharp"/>
                <a:cs typeface="Times New Roman" pitchFamily="18" charset="0"/>
              </a:rPr>
              <a:t> </a:t>
            </a:r>
            <a:r>
              <a:rPr lang="it-IT" altLang="zh-CN" sz="1600" b="1" dirty="0">
                <a:solidFill>
                  <a:srgbClr val="FF0000"/>
                </a:solidFill>
                <a:latin typeface="Times New Roman" pitchFamily="18" charset="0"/>
                <a:ea typeface="WenQuanYi Zen Hei Sharp"/>
                <a:cs typeface="Times New Roman" pitchFamily="18" charset="0"/>
              </a:rPr>
              <a:t>applicano</a:t>
            </a:r>
            <a:r>
              <a:rPr lang="it-IT" altLang="zh-CN" sz="1600" dirty="0">
                <a:solidFill>
                  <a:srgbClr val="FF0000"/>
                </a:solidFill>
                <a:latin typeface="Times New Roman" pitchFamily="18" charset="0"/>
                <a:ea typeface="WenQuanYi Zen Hei Sharp"/>
                <a:cs typeface="Times New Roman" pitchFamily="18" charset="0"/>
              </a:rPr>
              <a:t> </a:t>
            </a:r>
            <a:r>
              <a:rPr lang="it-IT" altLang="zh-CN" sz="1600" dirty="0">
                <a:latin typeface="Times New Roman" pitchFamily="18" charset="0"/>
                <a:ea typeface="WenQuanYi Zen Hei Sharp"/>
                <a:cs typeface="Times New Roman" pitchFamily="18" charset="0"/>
              </a:rPr>
              <a:t>alla progettazione, alla realizzazione e all’esercizio delle attività di cui all'allegato I del decreto del Presidente della Repubblica 1° agosto 2011, n. 151, individuate come segue: 9, 14, da 19 a 40, da 42 a 47, da 50 a 54, 56, 57, 63, 64, 66, ad esclusione delle strutture turistico - ricettive all’aria aperta e dei rifugi alpini, 67, ad esclusione degli asili nido, da 69 a 71, 73, 75,76.</a:t>
            </a:r>
          </a:p>
        </p:txBody>
      </p:sp>
      <p:sp>
        <p:nvSpPr>
          <p:cNvPr id="6" name="Rettangolo 5"/>
          <p:cNvSpPr/>
          <p:nvPr/>
        </p:nvSpPr>
        <p:spPr>
          <a:xfrm>
            <a:off x="2376403" y="44624"/>
            <a:ext cx="4643869" cy="584776"/>
          </a:xfrm>
          <a:prstGeom prst="rect">
            <a:avLst/>
          </a:prstGeom>
        </p:spPr>
        <p:txBody>
          <a:bodyPr wrap="none">
            <a:spAutoFit/>
          </a:bodyPr>
          <a:lstStyle/>
          <a:p>
            <a:pPr>
              <a:defRPr/>
            </a:pPr>
            <a:r>
              <a:rPr lang="it-IT" sz="2400" b="1" dirty="0">
                <a:ln w="1905"/>
                <a:solidFill>
                  <a:srgbClr val="FF0000"/>
                </a:solidFill>
                <a:effectLst>
                  <a:innerShdw blurRad="69850" dist="43180" dir="5400000">
                    <a:srgbClr val="000000">
                      <a:alpha val="65000"/>
                    </a:srgbClr>
                  </a:innerShdw>
                </a:effectLst>
              </a:rPr>
              <a:t>Emanazione </a:t>
            </a:r>
            <a:r>
              <a:rPr lang="it-IT" sz="3200" b="1" dirty="0">
                <a:ln w="1905"/>
                <a:solidFill>
                  <a:srgbClr val="FF0000"/>
                </a:solidFill>
                <a:effectLst>
                  <a:innerShdw blurRad="69850" dist="43180" dir="5400000">
                    <a:srgbClr val="000000">
                      <a:alpha val="65000"/>
                    </a:srgbClr>
                  </a:innerShdw>
                </a:effectLst>
              </a:rPr>
              <a:t>DM 12/4/2019</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179388" y="649288"/>
            <a:ext cx="8713787" cy="476250"/>
          </a:xfrm>
          <a:prstGeom prst="rect">
            <a:avLst/>
          </a:prstGeom>
          <a:noFill/>
          <a:ln w="9525" algn="ctr">
            <a:noFill/>
            <a:miter lim="800000"/>
            <a:headEnd/>
            <a:tailEnd/>
          </a:ln>
          <a:effectLst/>
        </p:spPr>
        <p:txBody>
          <a:bodyPr anchor="ctr"/>
          <a:lstStyle/>
          <a:p>
            <a:pPr algn="ctr" eaLnBrk="0" hangingPunct="0">
              <a:defRPr/>
            </a:pPr>
            <a:r>
              <a:rPr lang="it-IT" sz="2000" kern="0" dirty="0">
                <a:solidFill>
                  <a:srgbClr val="FF0000"/>
                </a:solidFill>
                <a:effectLst>
                  <a:outerShdw blurRad="38100" dist="38100" dir="2700000" algn="tl">
                    <a:srgbClr val="C0C0C0"/>
                  </a:outerShdw>
                </a:effectLst>
                <a:latin typeface="Comic Sans MS" pitchFamily="66" charset="0"/>
                <a:ea typeface="+mj-ea"/>
                <a:cs typeface="+mj-cs"/>
              </a:rPr>
              <a:t>2) Cogenza D.M. 3/8/2015</a:t>
            </a:r>
          </a:p>
        </p:txBody>
      </p:sp>
      <p:sp>
        <p:nvSpPr>
          <p:cNvPr id="26626" name="Text Box 5"/>
          <p:cNvSpPr txBox="1">
            <a:spLocks noChangeArrowheads="1"/>
          </p:cNvSpPr>
          <p:nvPr/>
        </p:nvSpPr>
        <p:spPr bwMode="auto">
          <a:xfrm>
            <a:off x="250825" y="1125538"/>
            <a:ext cx="8713788" cy="1322387"/>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spAutoFit/>
          </a:bodyPr>
          <a:lstStyle/>
          <a:p>
            <a:pPr marL="342900" indent="-342900">
              <a:defRPr/>
            </a:pPr>
            <a:r>
              <a:rPr lang="it-IT" altLang="it-IT" sz="1600" b="1" dirty="0">
                <a:solidFill>
                  <a:srgbClr val="372FD1"/>
                </a:solidFill>
                <a:latin typeface="+mj-lt"/>
              </a:rPr>
              <a:t>Attuale:</a:t>
            </a:r>
          </a:p>
          <a:p>
            <a:pPr algn="just">
              <a:defRPr/>
            </a:pPr>
            <a:r>
              <a:rPr lang="it-IT" altLang="it-IT" sz="1600" dirty="0">
                <a:solidFill>
                  <a:srgbClr val="372FD1"/>
                </a:solidFill>
                <a:latin typeface="+mj-lt"/>
              </a:rPr>
              <a:t>la RTO si può applicare alle attività elencate </a:t>
            </a:r>
            <a:r>
              <a:rPr lang="it-IT" altLang="it-IT" sz="1600" u="sng" dirty="0">
                <a:solidFill>
                  <a:srgbClr val="372FD1"/>
                </a:solidFill>
                <a:latin typeface="+mj-lt"/>
              </a:rPr>
              <a:t>in alternativa </a:t>
            </a:r>
            <a:r>
              <a:rPr lang="it-IT" altLang="it-IT" sz="1600" dirty="0">
                <a:solidFill>
                  <a:srgbClr val="372FD1"/>
                </a:solidFill>
                <a:latin typeface="+mj-lt"/>
              </a:rPr>
              <a:t>ai “criteri generali” di P.I. e Regole tecniche tradizionali</a:t>
            </a:r>
            <a:endParaRPr lang="it-IT" altLang="it-IT" sz="1600" b="1" dirty="0">
              <a:solidFill>
                <a:srgbClr val="372FD1"/>
              </a:solidFill>
              <a:latin typeface="+mj-lt"/>
            </a:endParaRPr>
          </a:p>
          <a:p>
            <a:pPr marL="342900" indent="-342900">
              <a:defRPr/>
            </a:pPr>
            <a:r>
              <a:rPr lang="it-IT" sz="1600" b="1" dirty="0">
                <a:solidFill>
                  <a:srgbClr val="372FD1"/>
                </a:solidFill>
                <a:latin typeface="+mj-lt"/>
              </a:rPr>
              <a:t>In previsione:</a:t>
            </a:r>
          </a:p>
          <a:p>
            <a:pPr algn="just">
              <a:defRPr/>
            </a:pPr>
            <a:r>
              <a:rPr lang="it-IT" altLang="it-IT" sz="1600" dirty="0">
                <a:solidFill>
                  <a:srgbClr val="372FD1"/>
                </a:solidFill>
              </a:rPr>
              <a:t>la RTO si applica </a:t>
            </a:r>
            <a:r>
              <a:rPr lang="it-IT" altLang="it-IT" sz="1600" u="sng" dirty="0">
                <a:solidFill>
                  <a:srgbClr val="372FD1"/>
                </a:solidFill>
              </a:rPr>
              <a:t>obbligatoriamente</a:t>
            </a:r>
            <a:r>
              <a:rPr lang="it-IT" altLang="it-IT" sz="1600" dirty="0">
                <a:solidFill>
                  <a:srgbClr val="372FD1"/>
                </a:solidFill>
              </a:rPr>
              <a:t> alle attività  elencate con alcune </a:t>
            </a:r>
            <a:r>
              <a:rPr lang="it-IT" altLang="it-IT" sz="1600" u="sng" dirty="0">
                <a:solidFill>
                  <a:srgbClr val="372FD1"/>
                </a:solidFill>
              </a:rPr>
              <a:t>esclusioni</a:t>
            </a:r>
            <a:r>
              <a:rPr lang="it-IT" altLang="it-IT" sz="1600" dirty="0">
                <a:solidFill>
                  <a:srgbClr val="372FD1"/>
                </a:solidFill>
              </a:rPr>
              <a:t> </a:t>
            </a:r>
            <a:r>
              <a:rPr lang="it-IT" altLang="it-IT" sz="1600" b="1" dirty="0">
                <a:solidFill>
                  <a:srgbClr val="372FD1"/>
                </a:solidFill>
              </a:rPr>
              <a:t>*</a:t>
            </a:r>
            <a:endParaRPr lang="it-IT" altLang="it-IT" sz="1600" b="1" dirty="0">
              <a:solidFill>
                <a:srgbClr val="372FD1"/>
              </a:solidFill>
              <a:latin typeface="Comic Sans MS" pitchFamily="66" charset="0"/>
              <a:sym typeface="Wingdings" pitchFamily="2" charset="2"/>
            </a:endParaRPr>
          </a:p>
        </p:txBody>
      </p:sp>
      <p:sp>
        <p:nvSpPr>
          <p:cNvPr id="5" name="Rectangle 1"/>
          <p:cNvSpPr>
            <a:spLocks noChangeArrowheads="1"/>
          </p:cNvSpPr>
          <p:nvPr/>
        </p:nvSpPr>
        <p:spPr bwMode="auto">
          <a:xfrm>
            <a:off x="36513" y="2466975"/>
            <a:ext cx="9144000" cy="1322388"/>
          </a:xfrm>
          <a:prstGeom prst="rect">
            <a:avLst/>
          </a:prstGeom>
          <a:solidFill>
            <a:schemeClr val="bg1">
              <a:lumMod val="85000"/>
            </a:schemeClr>
          </a:solidFill>
          <a:ln w="9525">
            <a:noFill/>
            <a:miter lim="800000"/>
            <a:headEnd/>
            <a:tailEnd/>
          </a:ln>
          <a:effectLst/>
        </p:spPr>
        <p:txBody>
          <a:bodyPr anchor="ctr">
            <a:spAutoFit/>
          </a:bodyPr>
          <a:lstStyle/>
          <a:p>
            <a:pPr algn="just">
              <a:defRPr/>
            </a:pPr>
            <a:r>
              <a:rPr lang="it-IT" altLang="zh-CN" sz="1600" dirty="0">
                <a:latin typeface="Times New Roman" pitchFamily="18" charset="0"/>
                <a:ea typeface="WenQuanYi Zen Hei Sharp"/>
                <a:cs typeface="Times New Roman" pitchFamily="18" charset="0"/>
              </a:rPr>
              <a:t>1. Le disposizioni di cui all’articolo, 1, comma 1, </a:t>
            </a:r>
            <a:r>
              <a:rPr lang="it-IT" altLang="zh-CN" sz="1600" b="1" dirty="0">
                <a:solidFill>
                  <a:srgbClr val="FF0000"/>
                </a:solidFill>
                <a:latin typeface="Times New Roman" pitchFamily="18" charset="0"/>
                <a:ea typeface="WenQuanYi Zen Hei Sharp"/>
                <a:cs typeface="Times New Roman" pitchFamily="18" charset="0"/>
              </a:rPr>
              <a:t>si</a:t>
            </a:r>
            <a:r>
              <a:rPr lang="it-IT" altLang="zh-CN" sz="1600" dirty="0">
                <a:solidFill>
                  <a:srgbClr val="FF0000"/>
                </a:solidFill>
                <a:latin typeface="Times New Roman" pitchFamily="18" charset="0"/>
                <a:ea typeface="WenQuanYi Zen Hei Sharp"/>
                <a:cs typeface="Times New Roman" pitchFamily="18" charset="0"/>
              </a:rPr>
              <a:t> </a:t>
            </a:r>
            <a:r>
              <a:rPr lang="it-IT" altLang="zh-CN" sz="1600" b="1" dirty="0">
                <a:solidFill>
                  <a:srgbClr val="FF0000"/>
                </a:solidFill>
                <a:latin typeface="Times New Roman" pitchFamily="18" charset="0"/>
                <a:ea typeface="WenQuanYi Zen Hei Sharp"/>
                <a:cs typeface="Times New Roman" pitchFamily="18" charset="0"/>
              </a:rPr>
              <a:t>applicano</a:t>
            </a:r>
            <a:r>
              <a:rPr lang="it-IT" altLang="zh-CN" sz="1600" dirty="0">
                <a:solidFill>
                  <a:srgbClr val="FF0000"/>
                </a:solidFill>
                <a:latin typeface="Times New Roman" pitchFamily="18" charset="0"/>
                <a:ea typeface="WenQuanYi Zen Hei Sharp"/>
                <a:cs typeface="Times New Roman" pitchFamily="18" charset="0"/>
              </a:rPr>
              <a:t> </a:t>
            </a:r>
            <a:r>
              <a:rPr lang="it-IT" altLang="zh-CN" sz="1600" dirty="0">
                <a:latin typeface="Times New Roman" pitchFamily="18" charset="0"/>
                <a:ea typeface="WenQuanYi Zen Hei Sharp"/>
                <a:cs typeface="Times New Roman" pitchFamily="18" charset="0"/>
              </a:rPr>
              <a:t>alla progettazione, alla realizzazione e all’esercizio delle attività di cui all'allegato I del decreto del Presidente della Repubblica 1° agosto 2011, n. 151, individuate come segue: 9, 14, da 19 a 40, da 42 a 47, da 50 a 54, 56, 57, 63, 64, 66, ad esclusione delle strutture turistico - ricettive all’aria aperta e dei rifugi alpini, 67, ad esclusione degli asili nido, da 69 a 73, 75,76.</a:t>
            </a:r>
          </a:p>
        </p:txBody>
      </p:sp>
      <p:sp>
        <p:nvSpPr>
          <p:cNvPr id="6" name="Rectangle 1"/>
          <p:cNvSpPr>
            <a:spLocks noChangeArrowheads="1"/>
          </p:cNvSpPr>
          <p:nvPr/>
        </p:nvSpPr>
        <p:spPr bwMode="auto">
          <a:xfrm>
            <a:off x="0" y="4740275"/>
            <a:ext cx="9144000" cy="1568450"/>
          </a:xfrm>
          <a:prstGeom prst="rect">
            <a:avLst/>
          </a:prstGeom>
          <a:solidFill>
            <a:schemeClr val="bg1">
              <a:lumMod val="85000"/>
            </a:schemeClr>
          </a:solidFill>
          <a:ln w="9525">
            <a:noFill/>
            <a:miter lim="800000"/>
            <a:headEnd/>
            <a:tailEnd/>
          </a:ln>
          <a:effectLst/>
        </p:spPr>
        <p:txBody>
          <a:bodyPr anchor="ctr">
            <a:spAutoFit/>
          </a:bodyPr>
          <a:lstStyle/>
          <a:p>
            <a:pPr algn="just"/>
            <a:r>
              <a:rPr lang="it-IT" sz="1600">
                <a:latin typeface="Times New Roman" pitchFamily="18" charset="0"/>
                <a:cs typeface="Times New Roman" pitchFamily="18" charset="0"/>
              </a:rPr>
              <a:t>2-bis </a:t>
            </a:r>
            <a:r>
              <a:rPr lang="it-IT" sz="1600" b="1">
                <a:solidFill>
                  <a:srgbClr val="FF0000"/>
                </a:solidFill>
                <a:latin typeface="Times New Roman" pitchFamily="18" charset="0"/>
                <a:cs typeface="Times New Roman" pitchFamily="18" charset="0"/>
              </a:rPr>
              <a:t>In alternativa alle norme tecniche di cui all'art. 1, comma 1, e' fatta salva la possibilita' di applicare le norme tecniche indicate all'art. 5, comma 1-bis</a:t>
            </a:r>
            <a:r>
              <a:rPr lang="it-IT" sz="1600">
                <a:latin typeface="Times New Roman" pitchFamily="18" charset="0"/>
                <a:cs typeface="Times New Roman" pitchFamily="18" charset="0"/>
              </a:rPr>
              <a:t>, per le seguenti attivita', cosi' come individuate ai punti di cui all'allegato I del decreto del Presidente della Repubblica 1° agosto 2011, n. 151: a) 66, ad esclusione delle strutture turistico-ricettive all'aria aperta e dei rifugi alpini; b) 67, ad esclusione degli asili nido; c) 69, limitatamente alle attivita' commerciali ove sia prevista la vendita e l'esposizione di beni; d) 71; e) 75, con esclusione dei depositi di mezzi rotabili e dei locali adibiti al ricovero di natanti ed aeromobili</a:t>
            </a:r>
            <a:endParaRPr lang="it-IT" altLang="zh-CN" sz="1600" b="1">
              <a:solidFill>
                <a:srgbClr val="FF0000"/>
              </a:solidFill>
              <a:latin typeface="Times New Roman" pitchFamily="18" charset="0"/>
              <a:ea typeface="SimSun" pitchFamily="2" charset="-122"/>
              <a:cs typeface="Times New Roman" pitchFamily="18" charset="0"/>
            </a:endParaRPr>
          </a:p>
        </p:txBody>
      </p:sp>
      <p:sp>
        <p:nvSpPr>
          <p:cNvPr id="7" name="Text Box 5"/>
          <p:cNvSpPr txBox="1">
            <a:spLocks noChangeArrowheads="1"/>
          </p:cNvSpPr>
          <p:nvPr/>
        </p:nvSpPr>
        <p:spPr bwMode="auto">
          <a:xfrm>
            <a:off x="95250" y="3802063"/>
            <a:ext cx="8869363" cy="922337"/>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spAutoFit/>
          </a:bodyPr>
          <a:lstStyle/>
          <a:p>
            <a:pPr marL="342900" indent="-342900" algn="ctr">
              <a:defRPr/>
            </a:pPr>
            <a:r>
              <a:rPr lang="it-IT" altLang="it-IT" b="1" dirty="0">
                <a:solidFill>
                  <a:srgbClr val="372FD1"/>
                </a:solidFill>
                <a:latin typeface="+mj-lt"/>
              </a:rPr>
              <a:t>*</a:t>
            </a:r>
            <a:r>
              <a:rPr lang="it-IT" altLang="it-IT" b="1" u="sng" dirty="0">
                <a:solidFill>
                  <a:srgbClr val="372FD1"/>
                </a:solidFill>
                <a:latin typeface="+mj-lt"/>
              </a:rPr>
              <a:t> Esclusioni obbligatorietà</a:t>
            </a:r>
          </a:p>
          <a:p>
            <a:pPr marL="342900" indent="-342900">
              <a:defRPr/>
            </a:pPr>
            <a:r>
              <a:rPr lang="it-IT" altLang="it-IT" b="1" dirty="0" err="1">
                <a:solidFill>
                  <a:srgbClr val="372FD1"/>
                </a:solidFill>
                <a:latin typeface="+mj-lt"/>
              </a:rPr>
              <a:t>Opzionalità</a:t>
            </a:r>
            <a:r>
              <a:rPr lang="it-IT" altLang="it-IT" b="1" dirty="0">
                <a:solidFill>
                  <a:srgbClr val="372FD1"/>
                </a:solidFill>
                <a:latin typeface="+mj-lt"/>
              </a:rPr>
              <a:t> tra approccio codice (RTV) e norme tradizionali:</a:t>
            </a:r>
          </a:p>
          <a:p>
            <a:pPr algn="just">
              <a:defRPr/>
            </a:pPr>
            <a:r>
              <a:rPr lang="it-IT" altLang="it-IT" dirty="0">
                <a:solidFill>
                  <a:srgbClr val="372FD1"/>
                </a:solidFill>
                <a:latin typeface="+mj-lt"/>
              </a:rPr>
              <a:t>le RTV si applicano in alternativa alle specifiche norme verticali “tradizionali”.</a:t>
            </a:r>
            <a:endParaRPr lang="it-IT" altLang="it-IT" b="1" dirty="0">
              <a:solidFill>
                <a:srgbClr val="372FD1"/>
              </a:solidFill>
              <a:latin typeface="+mj-lt"/>
            </a:endParaRPr>
          </a:p>
        </p:txBody>
      </p:sp>
      <p:sp>
        <p:nvSpPr>
          <p:cNvPr id="8" name="Rettangolo 7"/>
          <p:cNvSpPr/>
          <p:nvPr/>
        </p:nvSpPr>
        <p:spPr>
          <a:xfrm>
            <a:off x="2376403" y="44624"/>
            <a:ext cx="4643869" cy="584776"/>
          </a:xfrm>
          <a:prstGeom prst="rect">
            <a:avLst/>
          </a:prstGeom>
        </p:spPr>
        <p:txBody>
          <a:bodyPr wrap="none">
            <a:spAutoFit/>
          </a:bodyPr>
          <a:lstStyle/>
          <a:p>
            <a:pPr>
              <a:defRPr/>
            </a:pPr>
            <a:r>
              <a:rPr lang="it-IT" sz="2400" b="1" dirty="0">
                <a:ln w="1905"/>
                <a:solidFill>
                  <a:srgbClr val="FF0000"/>
                </a:solidFill>
                <a:effectLst>
                  <a:innerShdw blurRad="69850" dist="43180" dir="5400000">
                    <a:srgbClr val="000000">
                      <a:alpha val="65000"/>
                    </a:srgbClr>
                  </a:innerShdw>
                </a:effectLst>
              </a:rPr>
              <a:t>Emanazione </a:t>
            </a:r>
            <a:r>
              <a:rPr lang="it-IT" sz="3200" b="1" dirty="0">
                <a:ln w="1905"/>
                <a:solidFill>
                  <a:srgbClr val="FF0000"/>
                </a:solidFill>
                <a:effectLst>
                  <a:innerShdw blurRad="69850" dist="43180" dir="5400000">
                    <a:srgbClr val="000000">
                      <a:alpha val="65000"/>
                    </a:srgbClr>
                  </a:innerShdw>
                </a:effectLst>
              </a:rPr>
              <a:t>DM 12/4/2019</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179388" y="561975"/>
            <a:ext cx="8713787" cy="706438"/>
          </a:xfrm>
          <a:prstGeom prst="rect">
            <a:avLst/>
          </a:prstGeom>
          <a:noFill/>
          <a:ln w="9525" algn="ctr">
            <a:noFill/>
            <a:miter lim="800000"/>
            <a:headEnd/>
            <a:tailEnd/>
          </a:ln>
          <a:effectLst/>
        </p:spPr>
        <p:txBody>
          <a:bodyPr anchor="ctr"/>
          <a:lstStyle/>
          <a:p>
            <a:pPr algn="ctr" eaLnBrk="0" hangingPunct="0">
              <a:defRPr/>
            </a:pPr>
            <a:r>
              <a:rPr lang="it-IT" sz="2000" b="1" kern="0" dirty="0">
                <a:solidFill>
                  <a:srgbClr val="FF0000"/>
                </a:solidFill>
                <a:effectLst>
                  <a:outerShdw blurRad="38100" dist="38100" dir="2700000" algn="tl">
                    <a:srgbClr val="C0C0C0"/>
                  </a:outerShdw>
                </a:effectLst>
                <a:latin typeface="Comic Sans MS" pitchFamily="66" charset="0"/>
                <a:ea typeface="+mj-ea"/>
                <a:cs typeface="+mj-cs"/>
              </a:rPr>
              <a:t>3) </a:t>
            </a:r>
            <a:r>
              <a:rPr lang="it-IT" sz="2000" kern="0" dirty="0">
                <a:solidFill>
                  <a:srgbClr val="FF0000"/>
                </a:solidFill>
                <a:effectLst>
                  <a:outerShdw blurRad="38100" dist="38100" dir="2700000" algn="tl">
                    <a:srgbClr val="C0C0C0"/>
                  </a:outerShdw>
                </a:effectLst>
                <a:latin typeface="Comic Sans MS" pitchFamily="66" charset="0"/>
                <a:ea typeface="+mj-ea"/>
                <a:cs typeface="+mj-cs"/>
              </a:rPr>
              <a:t>Attività </a:t>
            </a:r>
            <a:r>
              <a:rPr lang="it-IT" sz="2000" kern="0" dirty="0" err="1">
                <a:solidFill>
                  <a:srgbClr val="FF0000"/>
                </a:solidFill>
                <a:effectLst>
                  <a:outerShdw blurRad="38100" dist="38100" dir="2700000" algn="tl">
                    <a:srgbClr val="C0C0C0"/>
                  </a:outerShdw>
                </a:effectLst>
                <a:latin typeface="Comic Sans MS" pitchFamily="66" charset="0"/>
                <a:ea typeface="+mj-ea"/>
                <a:cs typeface="+mj-cs"/>
              </a:rPr>
              <a:t>normate</a:t>
            </a:r>
            <a:r>
              <a:rPr lang="it-IT" sz="2000" kern="0" dirty="0">
                <a:solidFill>
                  <a:srgbClr val="FF0000"/>
                </a:solidFill>
                <a:effectLst>
                  <a:outerShdw blurRad="38100" dist="38100" dir="2700000" algn="tl">
                    <a:srgbClr val="C0C0C0"/>
                  </a:outerShdw>
                </a:effectLst>
                <a:latin typeface="Comic Sans MS" pitchFamily="66" charset="0"/>
                <a:ea typeface="+mj-ea"/>
                <a:cs typeface="+mj-cs"/>
              </a:rPr>
              <a:t>  (66, 67, 75…. + future) </a:t>
            </a:r>
            <a:r>
              <a:rPr lang="it-IT" sz="2000" kern="0" dirty="0">
                <a:solidFill>
                  <a:srgbClr val="FF0000"/>
                </a:solidFill>
                <a:effectLst>
                  <a:outerShdw blurRad="38100" dist="38100" dir="2700000" algn="tl">
                    <a:srgbClr val="C0C0C0"/>
                  </a:outerShdw>
                </a:effectLst>
                <a:latin typeface="Comic Sans MS" pitchFamily="66" charset="0"/>
                <a:ea typeface="+mj-ea"/>
                <a:cs typeface="+mj-cs"/>
                <a:sym typeface="Wingdings" pitchFamily="2" charset="2"/>
              </a:rPr>
              <a:t></a:t>
            </a:r>
            <a:r>
              <a:rPr lang="it-IT" sz="2000" kern="0" dirty="0">
                <a:solidFill>
                  <a:srgbClr val="FF0000"/>
                </a:solidFill>
                <a:effectLst>
                  <a:outerShdw blurRad="38100" dist="38100" dir="2700000" algn="tl">
                    <a:srgbClr val="C0C0C0"/>
                  </a:outerShdw>
                </a:effectLst>
                <a:latin typeface="Comic Sans MS" pitchFamily="66" charset="0"/>
                <a:ea typeface="+mj-ea"/>
                <a:cs typeface="+mj-cs"/>
              </a:rPr>
              <a:t> RTV alternative </a:t>
            </a:r>
            <a:endParaRPr lang="it-IT" sz="2000" b="1" kern="0" dirty="0">
              <a:solidFill>
                <a:srgbClr val="FF0000"/>
              </a:solidFill>
              <a:effectLst>
                <a:outerShdw blurRad="38100" dist="38100" dir="2700000" algn="tl">
                  <a:srgbClr val="C0C0C0"/>
                </a:outerShdw>
              </a:effectLst>
              <a:latin typeface="Comic Sans MS" pitchFamily="66" charset="0"/>
              <a:ea typeface="+mj-ea"/>
              <a:cs typeface="+mj-cs"/>
            </a:endParaRPr>
          </a:p>
        </p:txBody>
      </p:sp>
      <p:sp>
        <p:nvSpPr>
          <p:cNvPr id="26626" name="Text Box 5"/>
          <p:cNvSpPr txBox="1">
            <a:spLocks noChangeArrowheads="1"/>
          </p:cNvSpPr>
          <p:nvPr/>
        </p:nvSpPr>
        <p:spPr bwMode="auto">
          <a:xfrm>
            <a:off x="250825" y="1919288"/>
            <a:ext cx="8713788" cy="64611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spAutoFit/>
          </a:bodyPr>
          <a:lstStyle/>
          <a:p>
            <a:pPr marL="342900" indent="-342900">
              <a:defRPr/>
            </a:pPr>
            <a:r>
              <a:rPr lang="it-IT" altLang="it-IT" b="1" dirty="0" err="1">
                <a:solidFill>
                  <a:srgbClr val="372FD1"/>
                </a:solidFill>
                <a:latin typeface="+mj-lt"/>
              </a:rPr>
              <a:t>Opzionalità</a:t>
            </a:r>
            <a:r>
              <a:rPr lang="it-IT" altLang="it-IT" b="1" dirty="0">
                <a:solidFill>
                  <a:srgbClr val="372FD1"/>
                </a:solidFill>
                <a:latin typeface="+mj-lt"/>
              </a:rPr>
              <a:t> tra approccio codice (RTV) e norme tradizionali:</a:t>
            </a:r>
          </a:p>
          <a:p>
            <a:pPr algn="just">
              <a:defRPr/>
            </a:pPr>
            <a:r>
              <a:rPr lang="it-IT" altLang="it-IT" dirty="0">
                <a:solidFill>
                  <a:srgbClr val="372FD1"/>
                </a:solidFill>
                <a:latin typeface="+mj-lt"/>
              </a:rPr>
              <a:t>le RTV si applicano in alternativa alle specifiche disposizioni verticali “tradizionali”.</a:t>
            </a:r>
            <a:endParaRPr lang="it-IT" altLang="it-IT" b="1" dirty="0">
              <a:solidFill>
                <a:srgbClr val="372FD1"/>
              </a:solidFill>
              <a:latin typeface="+mj-lt"/>
            </a:endParaRPr>
          </a:p>
        </p:txBody>
      </p:sp>
      <p:sp>
        <p:nvSpPr>
          <p:cNvPr id="4" name="Rectangle 1"/>
          <p:cNvSpPr>
            <a:spLocks noChangeArrowheads="1"/>
          </p:cNvSpPr>
          <p:nvPr/>
        </p:nvSpPr>
        <p:spPr bwMode="auto">
          <a:xfrm>
            <a:off x="0" y="2616200"/>
            <a:ext cx="9144000" cy="1570038"/>
          </a:xfrm>
          <a:prstGeom prst="rect">
            <a:avLst/>
          </a:prstGeom>
          <a:solidFill>
            <a:schemeClr val="bg1">
              <a:lumMod val="85000"/>
            </a:schemeClr>
          </a:solidFill>
          <a:ln w="9525">
            <a:noFill/>
            <a:miter lim="800000"/>
            <a:headEnd/>
            <a:tailEnd/>
          </a:ln>
          <a:effectLst/>
        </p:spPr>
        <p:txBody>
          <a:bodyPr anchor="ctr">
            <a:spAutoFit/>
          </a:bodyPr>
          <a:lstStyle/>
          <a:p>
            <a:pPr algn="just"/>
            <a:r>
              <a:rPr lang="it-IT" sz="1600">
                <a:latin typeface="Times New Roman" pitchFamily="18" charset="0"/>
                <a:cs typeface="Times New Roman" pitchFamily="18" charset="0"/>
              </a:rPr>
              <a:t>2-bis </a:t>
            </a:r>
            <a:r>
              <a:rPr lang="it-IT" sz="1600" b="1">
                <a:solidFill>
                  <a:srgbClr val="FF0000"/>
                </a:solidFill>
                <a:latin typeface="Times New Roman" pitchFamily="18" charset="0"/>
                <a:cs typeface="Times New Roman" pitchFamily="18" charset="0"/>
              </a:rPr>
              <a:t>In alternativa alle norme tecniche di cui all'art. 1, comma 1, e' fatta salva la possibilita' di applicare le norme tecniche indicate all'art. 5, comma 1-bis</a:t>
            </a:r>
            <a:r>
              <a:rPr lang="it-IT" sz="1600">
                <a:latin typeface="Times New Roman" pitchFamily="18" charset="0"/>
                <a:cs typeface="Times New Roman" pitchFamily="18" charset="0"/>
              </a:rPr>
              <a:t>, per le seguenti attivita', cosi' come individuate ai punti di cui all'allegato I del decreto del Presidente della Repubblica 1° agosto 2011, n. 151: a) 66, ad esclusione delle strutture turistico-ricettive all'aria aperta e dei rifugi alpini; b) 67, ad esclusione degli asili nido; c) 69, limitatamente alle attivita' commerciali ove sia prevista la vendita e l'esposizione di beni; d) 71; e) 75, con esclusione dei depositi di mezzi rotabili e dei locali adibiti al ricovero di natanti ed aeromobili</a:t>
            </a:r>
            <a:endParaRPr lang="it-IT" altLang="zh-CN" sz="1600" b="1">
              <a:solidFill>
                <a:srgbClr val="FF0000"/>
              </a:solidFill>
              <a:latin typeface="Times New Roman" pitchFamily="18" charset="0"/>
              <a:ea typeface="SimSun" pitchFamily="2" charset="-122"/>
              <a:cs typeface="Times New Roman" pitchFamily="18" charset="0"/>
            </a:endParaRPr>
          </a:p>
        </p:txBody>
      </p:sp>
      <p:sp>
        <p:nvSpPr>
          <p:cNvPr id="32772" name="CasellaDiTesto 4"/>
          <p:cNvSpPr>
            <a:spLocks noChangeArrowheads="1"/>
          </p:cNvSpPr>
          <p:nvPr/>
        </p:nvSpPr>
        <p:spPr bwMode="auto">
          <a:xfrm>
            <a:off x="1116013" y="1138238"/>
            <a:ext cx="3095625" cy="561975"/>
          </a:xfrm>
          <a:prstGeom prst="cloudCallout">
            <a:avLst>
              <a:gd name="adj1" fmla="val -41204"/>
              <a:gd name="adj2" fmla="val 99398"/>
            </a:avLst>
          </a:prstGeom>
          <a:solidFill>
            <a:srgbClr val="FFCC00"/>
          </a:solidFill>
          <a:ln w="9525">
            <a:solidFill>
              <a:srgbClr val="FF0000"/>
            </a:solidFill>
            <a:round/>
            <a:headEnd/>
            <a:tailEnd/>
          </a:ln>
        </p:spPr>
        <p:txBody>
          <a:bodyPr>
            <a:spAutoFit/>
          </a:bodyPr>
          <a:lstStyle/>
          <a:p>
            <a:r>
              <a:rPr lang="it-IT"/>
              <a:t>No </a:t>
            </a:r>
            <a:r>
              <a:rPr lang="it-IT" i="1"/>
              <a:t>“discontinuità”</a:t>
            </a:r>
            <a:endParaRPr lang="it-IT"/>
          </a:p>
        </p:txBody>
      </p:sp>
      <p:sp>
        <p:nvSpPr>
          <p:cNvPr id="32773" name="CasellaDiTesto 6"/>
          <p:cNvSpPr>
            <a:spLocks noChangeArrowheads="1"/>
          </p:cNvSpPr>
          <p:nvPr/>
        </p:nvSpPr>
        <p:spPr bwMode="auto">
          <a:xfrm>
            <a:off x="2051050" y="4724400"/>
            <a:ext cx="6192838" cy="1406525"/>
          </a:xfrm>
          <a:prstGeom prst="cloudCallout">
            <a:avLst>
              <a:gd name="adj1" fmla="val -76468"/>
              <a:gd name="adj2" fmla="val -73440"/>
            </a:avLst>
          </a:prstGeom>
          <a:solidFill>
            <a:srgbClr val="FFCC00"/>
          </a:solidFill>
          <a:ln w="9525">
            <a:solidFill>
              <a:srgbClr val="FF0000"/>
            </a:solidFill>
            <a:round/>
            <a:headEnd/>
            <a:tailEnd/>
          </a:ln>
        </p:spPr>
        <p:txBody>
          <a:bodyPr>
            <a:spAutoFit/>
          </a:bodyPr>
          <a:lstStyle/>
          <a:p>
            <a:r>
              <a:rPr lang="it-IT"/>
              <a:t>Il comma verrà aggiornato ed integrato ogni volta che si emanerà una nuova RTV</a:t>
            </a:r>
          </a:p>
        </p:txBody>
      </p:sp>
      <p:sp>
        <p:nvSpPr>
          <p:cNvPr id="8" name="Freccia curva 7"/>
          <p:cNvSpPr/>
          <p:nvPr/>
        </p:nvSpPr>
        <p:spPr>
          <a:xfrm flipV="1">
            <a:off x="2411413" y="4221163"/>
            <a:ext cx="6408737" cy="360362"/>
          </a:xfrm>
          <a:prstGeom prst="bentArrow">
            <a:avLst>
              <a:gd name="adj1" fmla="val 25000"/>
              <a:gd name="adj2" fmla="val 19314"/>
              <a:gd name="adj3" fmla="val 25000"/>
              <a:gd name="adj4" fmla="val 4375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9" name="Rettangolo 8"/>
          <p:cNvSpPr/>
          <p:nvPr/>
        </p:nvSpPr>
        <p:spPr>
          <a:xfrm>
            <a:off x="2376403" y="44624"/>
            <a:ext cx="4643869" cy="584776"/>
          </a:xfrm>
          <a:prstGeom prst="rect">
            <a:avLst/>
          </a:prstGeom>
        </p:spPr>
        <p:txBody>
          <a:bodyPr wrap="none">
            <a:spAutoFit/>
          </a:bodyPr>
          <a:lstStyle/>
          <a:p>
            <a:pPr>
              <a:defRPr/>
            </a:pPr>
            <a:r>
              <a:rPr lang="it-IT" sz="2400" b="1" dirty="0">
                <a:ln w="1905"/>
                <a:solidFill>
                  <a:srgbClr val="FF0000"/>
                </a:solidFill>
                <a:effectLst>
                  <a:innerShdw blurRad="69850" dist="43180" dir="5400000">
                    <a:srgbClr val="000000">
                      <a:alpha val="65000"/>
                    </a:srgbClr>
                  </a:innerShdw>
                </a:effectLst>
              </a:rPr>
              <a:t>Emanazione </a:t>
            </a:r>
            <a:r>
              <a:rPr lang="it-IT" sz="3200" b="1" dirty="0">
                <a:ln w="1905"/>
                <a:solidFill>
                  <a:srgbClr val="FF0000"/>
                </a:solidFill>
                <a:effectLst>
                  <a:innerShdw blurRad="69850" dist="43180" dir="5400000">
                    <a:srgbClr val="000000">
                      <a:alpha val="65000"/>
                    </a:srgbClr>
                  </a:innerShdw>
                </a:effectLst>
              </a:rPr>
              <a:t>DM 12/4/2019</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0" y="719138"/>
            <a:ext cx="9144000" cy="6094412"/>
          </a:xfrm>
          <a:prstGeom prst="rect">
            <a:avLst/>
          </a:prstGeom>
          <a:solidFill>
            <a:schemeClr val="bg1">
              <a:lumMod val="85000"/>
            </a:schemeClr>
          </a:solidFill>
          <a:ln w="9525">
            <a:noFill/>
            <a:miter lim="800000"/>
            <a:headEnd/>
            <a:tailEnd/>
          </a:ln>
          <a:effectLst/>
        </p:spPr>
        <p:txBody>
          <a:bodyPr anchor="ctr">
            <a:spAutoFit/>
          </a:bodyPr>
          <a:lstStyle/>
          <a:p>
            <a:pPr algn="just">
              <a:defRPr/>
            </a:pPr>
            <a:r>
              <a:rPr lang="it-IT" altLang="zh-CN" sz="1400" b="1" dirty="0">
                <a:latin typeface="Times New Roman" pitchFamily="18" charset="0"/>
                <a:ea typeface="WenQuanYi Zen Hei Sharp"/>
                <a:cs typeface="Times New Roman" pitchFamily="18" charset="0"/>
              </a:rPr>
              <a:t>Art . 5 comma 1-bis </a:t>
            </a:r>
          </a:p>
          <a:p>
            <a:pPr algn="just">
              <a:defRPr/>
            </a:pPr>
            <a:r>
              <a:rPr lang="it-IT" altLang="zh-CN" sz="1600" b="1" dirty="0">
                <a:solidFill>
                  <a:srgbClr val="FF0000"/>
                </a:solidFill>
                <a:latin typeface="Times New Roman" pitchFamily="18" charset="0"/>
                <a:ea typeface="WenQuanYi Zen Hei Sharp"/>
                <a:cs typeface="Times New Roman" pitchFamily="18" charset="0"/>
              </a:rPr>
              <a:t>Alle attività che adottano le disposizioni di cui all’articolo 1 comma 1 non si applicano le seguenti:</a:t>
            </a:r>
          </a:p>
          <a:p>
            <a:pPr algn="just">
              <a:defRPr/>
            </a:pPr>
            <a:r>
              <a:rPr lang="it-IT" altLang="zh-CN" sz="1200" dirty="0">
                <a:latin typeface="Times New Roman" pitchFamily="18" charset="0"/>
                <a:ea typeface="WenQuanYi Zen Hei Sharp"/>
                <a:cs typeface="Times New Roman" pitchFamily="18" charset="0"/>
              </a:rPr>
              <a:t>a) decreto del 30 novembre 1983 recante “Termini, definizioni generali e simboli grafici di prevenzione incendi e successive modificazioni”;</a:t>
            </a:r>
          </a:p>
          <a:p>
            <a:pPr algn="just">
              <a:defRPr/>
            </a:pPr>
            <a:r>
              <a:rPr lang="it-IT" altLang="zh-CN" sz="1200" dirty="0">
                <a:latin typeface="Times New Roman" pitchFamily="18" charset="0"/>
                <a:ea typeface="WenQuanYi Zen Hei Sharp"/>
                <a:cs typeface="Times New Roman" pitchFamily="18" charset="0"/>
              </a:rPr>
              <a:t>b) decreto del 31 marzo 2003 recante “Requisiti di reazione al fuoco dei materiali costituenti le condotte di distribuzione e ripresa dell'aria degli impianti di condizionamento e ventilazione”;</a:t>
            </a:r>
          </a:p>
          <a:p>
            <a:pPr algn="just">
              <a:defRPr/>
            </a:pPr>
            <a:r>
              <a:rPr lang="it-IT" altLang="zh-CN" sz="1200" dirty="0">
                <a:latin typeface="Times New Roman" pitchFamily="18" charset="0"/>
                <a:ea typeface="WenQuanYi Zen Hei Sharp"/>
                <a:cs typeface="Times New Roman" pitchFamily="18" charset="0"/>
              </a:rPr>
              <a:t>c) decreto del 3 novembre 2004 recante “disposizioni relative all’installazione ed alla manutenzione dei dispositivi per l’apertura delle porte installate lungo le vie di esodo, relativamente alla sicurezza in caso di incendio”;	</a:t>
            </a:r>
          </a:p>
          <a:p>
            <a:pPr algn="just">
              <a:defRPr/>
            </a:pPr>
            <a:r>
              <a:rPr lang="it-IT" altLang="zh-CN" sz="1200" dirty="0">
                <a:latin typeface="Times New Roman" pitchFamily="18" charset="0"/>
                <a:ea typeface="WenQuanYi Zen Hei Sharp"/>
                <a:cs typeface="Times New Roman" pitchFamily="18" charset="0"/>
              </a:rPr>
              <a:t>d) decreto del 15 marzo 2005 recante “Requisiti di reazione al fuoco dei prodotti da costruzione installati in attività disciplinate da specifiche disposizioni tecniche di prevenzione incendi in base al sistema di classificazione europeo”;</a:t>
            </a:r>
          </a:p>
          <a:p>
            <a:pPr algn="just">
              <a:defRPr/>
            </a:pPr>
            <a:r>
              <a:rPr lang="it-IT" altLang="zh-CN" sz="1200" dirty="0">
                <a:latin typeface="Times New Roman" pitchFamily="18" charset="0"/>
                <a:ea typeface="WenQuanYi Zen Hei Sharp"/>
                <a:cs typeface="Times New Roman" pitchFamily="18" charset="0"/>
              </a:rPr>
              <a:t>e) decreto del 15 settembre 2005  recante “Approvazione della regola tecnica di prevenzione incendi per i vani degli impianti di sollevamento ubicati nelle attività soggette ai controlli di prevenzione incendi;	</a:t>
            </a:r>
          </a:p>
          <a:p>
            <a:pPr algn="just">
              <a:defRPr/>
            </a:pPr>
            <a:r>
              <a:rPr lang="it-IT" altLang="zh-CN" sz="1200" dirty="0">
                <a:latin typeface="Times New Roman" pitchFamily="18" charset="0"/>
                <a:ea typeface="WenQuanYi Zen Hei Sharp"/>
                <a:cs typeface="Times New Roman" pitchFamily="18" charset="0"/>
              </a:rPr>
              <a:t>f) decreto del 16 febbraio 2007, recante “Classificazione di resistenza al fuoco di prodotti ed elementi costruttivi di opere da costruzione”;</a:t>
            </a:r>
          </a:p>
          <a:p>
            <a:pPr algn="just">
              <a:defRPr/>
            </a:pPr>
            <a:r>
              <a:rPr lang="it-IT" altLang="zh-CN" sz="1200" dirty="0">
                <a:latin typeface="Times New Roman" pitchFamily="18" charset="0"/>
                <a:ea typeface="WenQuanYi Zen Hei Sharp"/>
                <a:cs typeface="Times New Roman" pitchFamily="18" charset="0"/>
              </a:rPr>
              <a:t>g) decreto del 9 marzo 2007, recante “Prestazioni di resistenza al fuoco delle costruzioni nelle attività soggette al controllo del Corpo nazionale dei vigili del fuoco”;</a:t>
            </a:r>
          </a:p>
          <a:p>
            <a:pPr algn="just">
              <a:defRPr/>
            </a:pPr>
            <a:r>
              <a:rPr lang="it-IT" altLang="zh-CN" sz="1200" dirty="0">
                <a:latin typeface="Times New Roman" pitchFamily="18" charset="0"/>
                <a:ea typeface="WenQuanYi Zen Hei Sharp"/>
                <a:cs typeface="Times New Roman" pitchFamily="18" charset="0"/>
              </a:rPr>
              <a:t>h) decreto del 20 dicembre 2012 recante “Regola tecnica di prevenzione incendi per gli impianti di protezione attiva contro l’incendio installati nelle attività soggette ai controlli di prevenzione incendi”;	</a:t>
            </a:r>
          </a:p>
          <a:p>
            <a:pPr algn="just">
              <a:defRPr/>
            </a:pPr>
            <a:r>
              <a:rPr lang="it-IT" altLang="zh-CN" sz="1200" dirty="0">
                <a:latin typeface="Times New Roman" pitchFamily="18" charset="0"/>
                <a:ea typeface="WenQuanYi Zen Hei Sharp"/>
                <a:cs typeface="Times New Roman" pitchFamily="18" charset="0"/>
              </a:rPr>
              <a:t>i) decreto del Ministro dell'interno 22 febbraio 2006 recante "Approvazione della regola tecnica di prevenzione incendi per la progettazione, la costruzione e 'esercizio di edifici e/o locali destinati ad uffici”.</a:t>
            </a:r>
          </a:p>
          <a:p>
            <a:pPr algn="just">
              <a:defRPr/>
            </a:pPr>
            <a:r>
              <a:rPr lang="it-IT" altLang="zh-CN" sz="1200" dirty="0">
                <a:latin typeface="Times New Roman" pitchFamily="18" charset="0"/>
                <a:ea typeface="WenQuanYi Zen Hei Sharp"/>
                <a:cs typeface="Times New Roman" pitchFamily="18" charset="0"/>
              </a:rPr>
              <a:t>l) decreto del Ministro dell'interno 9 aprile 1994 recante "Approvazione della regola tecnica di prevenzione incendi per la costruzione e l'esercizio delle attività ricettive turistico - alberghiere";	</a:t>
            </a:r>
          </a:p>
          <a:p>
            <a:pPr algn="just">
              <a:defRPr/>
            </a:pPr>
            <a:r>
              <a:rPr lang="it-IT" altLang="zh-CN" sz="1200" dirty="0">
                <a:latin typeface="Times New Roman" pitchFamily="18" charset="0"/>
                <a:ea typeface="WenQuanYi Zen Hei Sharp"/>
                <a:cs typeface="Times New Roman" pitchFamily="18" charset="0"/>
              </a:rPr>
              <a:t>m) decreto del Ministro dell'interno 6 ottobre 2003 recante "Approvazione della regola tecnica recante l'aggiornamento delle disposizioni di prevenzione incendi per le attività ricettive turistico - alberghiere esistenti di cui al decreto 9 aprile 1994“;</a:t>
            </a:r>
          </a:p>
          <a:p>
            <a:pPr algn="just">
              <a:defRPr/>
            </a:pPr>
            <a:r>
              <a:rPr lang="it-IT" altLang="zh-CN" sz="1200" dirty="0">
                <a:latin typeface="Times New Roman" pitchFamily="18" charset="0"/>
                <a:ea typeface="WenQuanYi Zen Hei Sharp"/>
                <a:cs typeface="Times New Roman" pitchFamily="18" charset="0"/>
              </a:rPr>
              <a:t>n) decreto del Ministro dell'interno 14 luglio 2015 recante "Disposizioni di prevenzione incendi per le attività ricettive turistico - alberghiere con numero di posti letto superiore a 25 e fino a 50";	</a:t>
            </a:r>
          </a:p>
          <a:p>
            <a:pPr algn="just">
              <a:defRPr/>
            </a:pPr>
            <a:r>
              <a:rPr lang="it-IT" altLang="zh-CN" sz="1200" dirty="0">
                <a:latin typeface="Times New Roman" pitchFamily="18" charset="0"/>
                <a:ea typeface="WenQuanYi Zen Hei Sharp"/>
                <a:cs typeface="Times New Roman" pitchFamily="18" charset="0"/>
              </a:rPr>
              <a:t>o) decreto del Ministro dell’interno 1° febbraio 1986 recante “Norme di sicurezza antincendi per la costruzione e l’esercizio delle autorimesse e simili”;	</a:t>
            </a:r>
          </a:p>
          <a:p>
            <a:pPr algn="just">
              <a:defRPr/>
            </a:pPr>
            <a:r>
              <a:rPr lang="it-IT" altLang="zh-CN" sz="1200" dirty="0">
                <a:latin typeface="Times New Roman" pitchFamily="18" charset="0"/>
                <a:ea typeface="WenQuanYi Zen Hei Sharp"/>
                <a:cs typeface="Times New Roman" pitchFamily="18" charset="0"/>
              </a:rPr>
              <a:t>p) decreto del Ministro dell'interno 22 novembre 2002 recante:" Disposizioni in materia di </a:t>
            </a:r>
            <a:r>
              <a:rPr lang="it-IT" altLang="zh-CN" sz="1200" dirty="0" err="1">
                <a:latin typeface="Times New Roman" pitchFamily="18" charset="0"/>
                <a:ea typeface="WenQuanYi Zen Hei Sharp"/>
                <a:cs typeface="Times New Roman" pitchFamily="18" charset="0"/>
              </a:rPr>
              <a:t>parcamento</a:t>
            </a:r>
            <a:r>
              <a:rPr lang="it-IT" altLang="zh-CN" sz="1200" dirty="0">
                <a:latin typeface="Times New Roman" pitchFamily="18" charset="0"/>
                <a:ea typeface="WenQuanYi Zen Hei Sharp"/>
                <a:cs typeface="Times New Roman" pitchFamily="18" charset="0"/>
              </a:rPr>
              <a:t> di autoveicoli alimentati a gas di petrolio liquefatto all'interno di autorimesse in relazione al sistema di sicurezza dell'impianto</a:t>
            </a:r>
          </a:p>
          <a:p>
            <a:pPr algn="just">
              <a:defRPr/>
            </a:pPr>
            <a:r>
              <a:rPr lang="it-IT" altLang="zh-CN" sz="1200" dirty="0">
                <a:latin typeface="Times New Roman" pitchFamily="18" charset="0"/>
                <a:ea typeface="WenQuanYi Zen Hei Sharp"/>
                <a:cs typeface="Times New Roman" pitchFamily="18" charset="0"/>
              </a:rPr>
              <a:t>q) decreto del Ministro dell'interno 26 agosto 1992 recante "norme di prevenzione incendi nell'edilizia scolastica e successive integrazioni".</a:t>
            </a:r>
          </a:p>
          <a:p>
            <a:pPr algn="just">
              <a:defRPr/>
            </a:pPr>
            <a:r>
              <a:rPr lang="it-IT" altLang="zh-CN" sz="1200" dirty="0">
                <a:latin typeface="Times New Roman" pitchFamily="18" charset="0"/>
                <a:ea typeface="WenQuanYi Zen Hei Sharp"/>
                <a:cs typeface="Times New Roman" pitchFamily="18" charset="0"/>
              </a:rPr>
              <a:t>r) decreto del Ministro dell’interno 27 luglio 2010 recante “Approvazione della regola tecnica di prevenzione incendi per la progettazione, costruzione ed esercizio delle attività commerciali con superficie superiore a 400 mq”;</a:t>
            </a:r>
          </a:p>
          <a:p>
            <a:pPr algn="just">
              <a:defRPr/>
            </a:pPr>
            <a:r>
              <a:rPr lang="it-IT" altLang="zh-CN" sz="1200" b="1" dirty="0" err="1">
                <a:solidFill>
                  <a:srgbClr val="FF0000"/>
                </a:solidFill>
                <a:latin typeface="Times New Roman" pitchFamily="18" charset="0"/>
                <a:ea typeface="WenQuanYi Zen Hei Sharp"/>
                <a:cs typeface="Times New Roman" pitchFamily="18" charset="0"/>
              </a:rPr>
              <a:t>……</a:t>
            </a:r>
            <a:r>
              <a:rPr lang="it-IT" altLang="zh-CN" sz="1200" b="1" dirty="0">
                <a:solidFill>
                  <a:srgbClr val="FF0000"/>
                </a:solidFill>
                <a:latin typeface="Times New Roman" pitchFamily="18" charset="0"/>
                <a:ea typeface="WenQuanYi Zen Hei Sharp"/>
                <a:cs typeface="Times New Roman" pitchFamily="18" charset="0"/>
              </a:rPr>
              <a:t>..</a:t>
            </a:r>
            <a:r>
              <a:rPr lang="it-IT" altLang="zh-CN" sz="1200" b="1" dirty="0" err="1">
                <a:solidFill>
                  <a:srgbClr val="FF0000"/>
                </a:solidFill>
                <a:latin typeface="Times New Roman" pitchFamily="18" charset="0"/>
                <a:ea typeface="WenQuanYi Zen Hei Sharp"/>
                <a:cs typeface="Times New Roman" pitchFamily="18" charset="0"/>
              </a:rPr>
              <a:t>continua……</a:t>
            </a:r>
            <a:r>
              <a:rPr lang="it-IT" altLang="zh-CN" sz="1200" b="1" dirty="0">
                <a:solidFill>
                  <a:srgbClr val="FF0000"/>
                </a:solidFill>
                <a:latin typeface="Times New Roman" pitchFamily="18" charset="0"/>
                <a:ea typeface="WenQuanYi Zen Hei Sharp"/>
                <a:cs typeface="Times New Roman" pitchFamily="18" charset="0"/>
              </a:rPr>
              <a:t>.</a:t>
            </a:r>
          </a:p>
        </p:txBody>
      </p:sp>
      <p:sp>
        <p:nvSpPr>
          <p:cNvPr id="3" name="Rettangolo 2"/>
          <p:cNvSpPr/>
          <p:nvPr/>
        </p:nvSpPr>
        <p:spPr>
          <a:xfrm>
            <a:off x="2376403" y="35912"/>
            <a:ext cx="4643869" cy="584776"/>
          </a:xfrm>
          <a:prstGeom prst="rect">
            <a:avLst/>
          </a:prstGeom>
        </p:spPr>
        <p:txBody>
          <a:bodyPr wrap="none">
            <a:spAutoFit/>
          </a:bodyPr>
          <a:lstStyle/>
          <a:p>
            <a:pPr>
              <a:defRPr/>
            </a:pPr>
            <a:r>
              <a:rPr lang="it-IT" sz="2400" b="1" dirty="0">
                <a:ln w="1905"/>
                <a:solidFill>
                  <a:srgbClr val="FF0000"/>
                </a:solidFill>
                <a:effectLst>
                  <a:innerShdw blurRad="69850" dist="43180" dir="5400000">
                    <a:srgbClr val="000000">
                      <a:alpha val="65000"/>
                    </a:srgbClr>
                  </a:innerShdw>
                </a:effectLst>
              </a:rPr>
              <a:t>Emanazione </a:t>
            </a:r>
            <a:r>
              <a:rPr lang="it-IT" sz="3200" b="1" dirty="0">
                <a:ln w="1905"/>
                <a:solidFill>
                  <a:srgbClr val="FF0000"/>
                </a:solidFill>
                <a:effectLst>
                  <a:innerShdw blurRad="69850" dist="43180" dir="5400000">
                    <a:srgbClr val="000000">
                      <a:alpha val="65000"/>
                    </a:srgbClr>
                  </a:innerShdw>
                </a:effectLst>
              </a:rPr>
              <a:t>DM 12/4/2019</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179388" y="620713"/>
            <a:ext cx="8713787" cy="549275"/>
          </a:xfrm>
          <a:prstGeom prst="rect">
            <a:avLst/>
          </a:prstGeom>
          <a:noFill/>
          <a:ln w="9525" algn="ctr">
            <a:noFill/>
            <a:miter lim="800000"/>
            <a:headEnd/>
            <a:tailEnd/>
          </a:ln>
          <a:effectLst/>
        </p:spPr>
        <p:txBody>
          <a:bodyPr anchor="ctr"/>
          <a:lstStyle/>
          <a:p>
            <a:pPr algn="ctr" eaLnBrk="0" hangingPunct="0">
              <a:defRPr/>
            </a:pPr>
            <a:r>
              <a:rPr lang="it-IT" sz="2000" kern="0" dirty="0">
                <a:solidFill>
                  <a:srgbClr val="FF0000"/>
                </a:solidFill>
                <a:effectLst>
                  <a:outerShdw blurRad="38100" dist="38100" dir="2700000" algn="tl">
                    <a:srgbClr val="C0C0C0"/>
                  </a:outerShdw>
                </a:effectLst>
                <a:latin typeface="Comic Sans MS" pitchFamily="66" charset="0"/>
                <a:ea typeface="+mj-ea"/>
                <a:cs typeface="+mj-cs"/>
              </a:rPr>
              <a:t>Campo di applicazione</a:t>
            </a:r>
          </a:p>
        </p:txBody>
      </p:sp>
      <p:sp>
        <p:nvSpPr>
          <p:cNvPr id="26626" name="Text Box 5"/>
          <p:cNvSpPr txBox="1">
            <a:spLocks noChangeArrowheads="1"/>
          </p:cNvSpPr>
          <p:nvPr/>
        </p:nvSpPr>
        <p:spPr bwMode="auto">
          <a:xfrm>
            <a:off x="250825" y="1243013"/>
            <a:ext cx="8713788" cy="1754187"/>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spAutoFit/>
          </a:bodyPr>
          <a:lstStyle/>
          <a:p>
            <a:pPr marL="342900" indent="-342900">
              <a:defRPr/>
            </a:pPr>
            <a:r>
              <a:rPr lang="it-IT" altLang="it-IT" b="1" dirty="0">
                <a:solidFill>
                  <a:srgbClr val="372FD1"/>
                </a:solidFill>
                <a:latin typeface="+mj-lt"/>
              </a:rPr>
              <a:t>Applicabilità:</a:t>
            </a:r>
          </a:p>
          <a:p>
            <a:pPr algn="just">
              <a:buFontTx/>
              <a:buChar char="-"/>
              <a:defRPr/>
            </a:pPr>
            <a:r>
              <a:rPr lang="it-IT" altLang="it-IT" dirty="0">
                <a:solidFill>
                  <a:srgbClr val="372FD1"/>
                </a:solidFill>
                <a:latin typeface="+mj-lt"/>
              </a:rPr>
              <a:t> Attività di nuova realizzazione;</a:t>
            </a:r>
          </a:p>
          <a:p>
            <a:pPr algn="just">
              <a:buFontTx/>
              <a:buChar char="-"/>
              <a:defRPr/>
            </a:pPr>
            <a:r>
              <a:rPr lang="it-IT" altLang="it-IT" dirty="0">
                <a:solidFill>
                  <a:srgbClr val="372FD1"/>
                </a:solidFill>
                <a:latin typeface="+mj-lt"/>
              </a:rPr>
              <a:t> Attività esistenti in caso di modifica completa</a:t>
            </a:r>
          </a:p>
          <a:p>
            <a:pPr algn="just">
              <a:buFontTx/>
              <a:buChar char="-"/>
              <a:defRPr/>
            </a:pPr>
            <a:r>
              <a:rPr lang="it-IT" altLang="it-IT" dirty="0">
                <a:solidFill>
                  <a:srgbClr val="372FD1"/>
                </a:solidFill>
                <a:latin typeface="+mj-lt"/>
              </a:rPr>
              <a:t> Ampliamenti e modifiche parziali </a:t>
            </a:r>
            <a:r>
              <a:rPr lang="it-IT" altLang="it-IT" dirty="0">
                <a:solidFill>
                  <a:srgbClr val="372FD1"/>
                </a:solidFill>
                <a:latin typeface="+mj-lt"/>
                <a:sym typeface="Wingdings" pitchFamily="2" charset="2"/>
              </a:rPr>
              <a:t> solo se </a:t>
            </a:r>
            <a:r>
              <a:rPr lang="it-IT" altLang="it-IT" u="sng" dirty="0">
                <a:solidFill>
                  <a:srgbClr val="372FD1"/>
                </a:solidFill>
                <a:latin typeface="+mj-lt"/>
                <a:sym typeface="Wingdings" pitchFamily="2" charset="2"/>
              </a:rPr>
              <a:t>compatibile</a:t>
            </a:r>
            <a:r>
              <a:rPr lang="it-IT" altLang="it-IT" dirty="0">
                <a:solidFill>
                  <a:srgbClr val="372FD1"/>
                </a:solidFill>
                <a:latin typeface="+mj-lt"/>
                <a:sym typeface="Wingdings" pitchFamily="2" charset="2"/>
              </a:rPr>
              <a:t> con restante attività</a:t>
            </a:r>
          </a:p>
          <a:p>
            <a:pPr algn="just">
              <a:buFontTx/>
              <a:buChar char="-"/>
              <a:defRPr/>
            </a:pPr>
            <a:r>
              <a:rPr lang="it-IT" altLang="it-IT" dirty="0">
                <a:solidFill>
                  <a:srgbClr val="372FD1"/>
                </a:solidFill>
              </a:rPr>
              <a:t> Ampliamenti e modifiche parziali </a:t>
            </a:r>
            <a:r>
              <a:rPr lang="it-IT" altLang="it-IT" u="sng" dirty="0">
                <a:solidFill>
                  <a:srgbClr val="372FD1"/>
                </a:solidFill>
                <a:sym typeface="Wingdings" pitchFamily="2" charset="2"/>
              </a:rPr>
              <a:t>incompatibile</a:t>
            </a:r>
            <a:r>
              <a:rPr lang="it-IT" altLang="it-IT" dirty="0">
                <a:solidFill>
                  <a:srgbClr val="372FD1"/>
                </a:solidFill>
                <a:sym typeface="Wingdings" pitchFamily="2" charset="2"/>
              </a:rPr>
              <a:t> con restante attività  opzione tra approccio Codice per l’intera attività o disposizioni tradizionali di p.i.</a:t>
            </a:r>
            <a:endParaRPr lang="it-IT" dirty="0">
              <a:solidFill>
                <a:srgbClr val="372FD1"/>
              </a:solidFill>
              <a:latin typeface="+mj-lt"/>
            </a:endParaRPr>
          </a:p>
        </p:txBody>
      </p:sp>
      <p:sp>
        <p:nvSpPr>
          <p:cNvPr id="4" name="Rectangle 1"/>
          <p:cNvSpPr>
            <a:spLocks noChangeArrowheads="1"/>
          </p:cNvSpPr>
          <p:nvPr/>
        </p:nvSpPr>
        <p:spPr bwMode="auto">
          <a:xfrm>
            <a:off x="0" y="2989263"/>
            <a:ext cx="9144000" cy="584200"/>
          </a:xfrm>
          <a:prstGeom prst="rect">
            <a:avLst/>
          </a:prstGeom>
          <a:solidFill>
            <a:schemeClr val="bg1">
              <a:lumMod val="85000"/>
            </a:schemeClr>
          </a:solidFill>
          <a:ln w="9525">
            <a:noFill/>
            <a:miter lim="800000"/>
            <a:headEnd/>
            <a:tailEnd/>
          </a:ln>
          <a:effectLst/>
        </p:spPr>
        <p:txBody>
          <a:bodyPr anchor="ctr">
            <a:spAutoFit/>
          </a:bodyPr>
          <a:lstStyle/>
          <a:p>
            <a:pPr algn="just">
              <a:defRPr/>
            </a:pPr>
            <a:r>
              <a:rPr lang="it-IT" altLang="zh-CN" sz="1600" dirty="0">
                <a:latin typeface="Times New Roman" pitchFamily="18" charset="0"/>
                <a:ea typeface="WenQuanYi Zen Hei Sharp"/>
                <a:cs typeface="Times New Roman" pitchFamily="18" charset="0"/>
              </a:rPr>
              <a:t>2. Le disposizioni di cui all’articolo 1, comma 1, si applicano alle attività di cui al precedente comma 1, di </a:t>
            </a:r>
            <a:r>
              <a:rPr lang="it-IT" altLang="zh-CN" sz="1600" dirty="0">
                <a:solidFill>
                  <a:srgbClr val="FF0000"/>
                </a:solidFill>
                <a:latin typeface="Times New Roman" pitchFamily="18" charset="0"/>
                <a:ea typeface="WenQuanYi Zen Hei Sharp"/>
                <a:cs typeface="Times New Roman" pitchFamily="18" charset="0"/>
              </a:rPr>
              <a:t>nuova realizzazione.</a:t>
            </a:r>
          </a:p>
        </p:txBody>
      </p:sp>
      <p:sp>
        <p:nvSpPr>
          <p:cNvPr id="6" name="Rectangle 1"/>
          <p:cNvSpPr>
            <a:spLocks noChangeArrowheads="1"/>
          </p:cNvSpPr>
          <p:nvPr/>
        </p:nvSpPr>
        <p:spPr bwMode="auto">
          <a:xfrm>
            <a:off x="0" y="3576638"/>
            <a:ext cx="9144000" cy="1076325"/>
          </a:xfrm>
          <a:prstGeom prst="rect">
            <a:avLst/>
          </a:prstGeom>
          <a:solidFill>
            <a:schemeClr val="bg1">
              <a:lumMod val="85000"/>
            </a:schemeClr>
          </a:solidFill>
          <a:ln w="9525">
            <a:noFill/>
            <a:miter lim="800000"/>
            <a:headEnd/>
            <a:tailEnd/>
          </a:ln>
          <a:effectLst/>
        </p:spPr>
        <p:txBody>
          <a:bodyPr anchor="ctr">
            <a:spAutoFit/>
          </a:bodyPr>
          <a:lstStyle/>
          <a:p>
            <a:pPr algn="just">
              <a:defRPr/>
            </a:pPr>
            <a:r>
              <a:rPr lang="it-IT" altLang="zh-CN" sz="1600" dirty="0">
                <a:latin typeface="Times New Roman" pitchFamily="18" charset="0"/>
                <a:ea typeface="WenQuanYi Zen Hei Sharp"/>
                <a:cs typeface="Times New Roman" pitchFamily="18" charset="0"/>
              </a:rPr>
              <a:t>3 </a:t>
            </a:r>
            <a:r>
              <a:rPr lang="it-IT" sz="1600" dirty="0">
                <a:latin typeface="Times New Roman" charset="0"/>
                <a:ea typeface="Times New Roman" charset="0"/>
                <a:cs typeface="Times New Roman" charset="0"/>
              </a:rPr>
              <a:t>Per gli interventi di modifica ovvero di ampliamento alle </a:t>
            </a:r>
            <a:r>
              <a:rPr lang="it-IT" sz="1600" dirty="0" err="1">
                <a:latin typeface="Times New Roman" charset="0"/>
                <a:ea typeface="Times New Roman" charset="0"/>
                <a:cs typeface="Times New Roman" charset="0"/>
              </a:rPr>
              <a:t>attivita'</a:t>
            </a:r>
            <a:r>
              <a:rPr lang="it-IT" sz="1600" dirty="0">
                <a:latin typeface="Times New Roman" charset="0"/>
                <a:ea typeface="Times New Roman" charset="0"/>
                <a:cs typeface="Times New Roman" charset="0"/>
              </a:rPr>
              <a:t> di cui al comma 1, </a:t>
            </a:r>
            <a:r>
              <a:rPr lang="it-IT" sz="1600" dirty="0">
                <a:solidFill>
                  <a:srgbClr val="FF0000"/>
                </a:solidFill>
                <a:latin typeface="Times New Roman" charset="0"/>
                <a:ea typeface="Times New Roman" charset="0"/>
                <a:cs typeface="Times New Roman" charset="0"/>
              </a:rPr>
              <a:t>esistenti alla data di entrata in vigore del presente decreto</a:t>
            </a:r>
            <a:r>
              <a:rPr lang="it-IT" sz="1600" dirty="0">
                <a:latin typeface="Times New Roman" charset="0"/>
                <a:ea typeface="Times New Roman" charset="0"/>
                <a:cs typeface="Times New Roman" charset="0"/>
              </a:rPr>
              <a:t>, le norme tecniche di cui all'art. 1, comma 1, </a:t>
            </a:r>
            <a:r>
              <a:rPr lang="it-IT" sz="1600" b="1" dirty="0">
                <a:solidFill>
                  <a:srgbClr val="FF0000"/>
                </a:solidFill>
                <a:latin typeface="Times New Roman" charset="0"/>
                <a:ea typeface="Times New Roman" charset="0"/>
                <a:cs typeface="Times New Roman" charset="0"/>
              </a:rPr>
              <a:t>si applicano a condizione che le misure di sicurezza antincendio esistenti, nella parte </a:t>
            </a:r>
            <a:r>
              <a:rPr lang="it-IT" sz="1600" b="1" dirty="0" err="1">
                <a:solidFill>
                  <a:srgbClr val="FF0000"/>
                </a:solidFill>
                <a:latin typeface="Times New Roman" charset="0"/>
                <a:ea typeface="Times New Roman" charset="0"/>
                <a:cs typeface="Times New Roman" charset="0"/>
              </a:rPr>
              <a:t>dell'attivita'</a:t>
            </a:r>
            <a:r>
              <a:rPr lang="it-IT" sz="1600" b="1" dirty="0">
                <a:solidFill>
                  <a:srgbClr val="FF0000"/>
                </a:solidFill>
                <a:latin typeface="Times New Roman" charset="0"/>
                <a:ea typeface="Times New Roman" charset="0"/>
                <a:cs typeface="Times New Roman" charset="0"/>
              </a:rPr>
              <a:t> non interessata dall'intervento, siano compatibili con gli interventi da realizzare. </a:t>
            </a:r>
            <a:endParaRPr lang="it-IT" altLang="zh-CN" sz="1600" b="1" dirty="0">
              <a:solidFill>
                <a:srgbClr val="FF0000"/>
              </a:solidFill>
              <a:latin typeface="Times New Roman" charset="0"/>
              <a:ea typeface="Times New Roman" charset="0"/>
              <a:cs typeface="Times New Roman" charset="0"/>
            </a:endParaRPr>
          </a:p>
        </p:txBody>
      </p:sp>
      <p:sp>
        <p:nvSpPr>
          <p:cNvPr id="7" name="Rectangle 1"/>
          <p:cNvSpPr>
            <a:spLocks noChangeArrowheads="1"/>
          </p:cNvSpPr>
          <p:nvPr/>
        </p:nvSpPr>
        <p:spPr bwMode="auto">
          <a:xfrm>
            <a:off x="0" y="4652963"/>
            <a:ext cx="9144000" cy="1570037"/>
          </a:xfrm>
          <a:prstGeom prst="rect">
            <a:avLst/>
          </a:prstGeom>
          <a:solidFill>
            <a:schemeClr val="bg1">
              <a:lumMod val="85000"/>
            </a:schemeClr>
          </a:solidFill>
          <a:ln w="9525">
            <a:noFill/>
            <a:miter lim="800000"/>
            <a:headEnd/>
            <a:tailEnd/>
          </a:ln>
          <a:effectLst/>
        </p:spPr>
        <p:txBody>
          <a:bodyPr anchor="ctr">
            <a:spAutoFit/>
          </a:bodyPr>
          <a:lstStyle/>
          <a:p>
            <a:pPr algn="just">
              <a:defRPr/>
            </a:pPr>
            <a:r>
              <a:rPr lang="it-IT" altLang="zh-CN" sz="1600" dirty="0">
                <a:latin typeface="Times New Roman" pitchFamily="18" charset="0"/>
                <a:ea typeface="WenQuanYi Zen Hei Sharp"/>
                <a:cs typeface="Times New Roman" pitchFamily="18" charset="0"/>
              </a:rPr>
              <a:t>4. Per gli interventi di modifica ovvero di ampliamento di attività esistenti di cui al precedente comma 1, </a:t>
            </a:r>
            <a:r>
              <a:rPr lang="it-IT" altLang="zh-CN" sz="1600" dirty="0">
                <a:solidFill>
                  <a:srgbClr val="FF0000"/>
                </a:solidFill>
                <a:latin typeface="Times New Roman" pitchFamily="18" charset="0"/>
                <a:ea typeface="WenQuanYi Zen Hei Sharp"/>
                <a:cs typeface="Times New Roman" pitchFamily="18" charset="0"/>
              </a:rPr>
              <a:t>non rientranti nei casi di cui al precedente comma 3</a:t>
            </a:r>
            <a:r>
              <a:rPr lang="it-IT" altLang="zh-CN" sz="1600" dirty="0">
                <a:latin typeface="Times New Roman" pitchFamily="18" charset="0"/>
                <a:ea typeface="WenQuanYi Zen Hei Sharp"/>
                <a:cs typeface="Times New Roman" pitchFamily="18" charset="0"/>
              </a:rPr>
              <a:t>, si continuano ad applicare le specifiche disposizioni di prevenzione incendi di cui all’ articolo 5 comma 1-bis  e, per quanto non disciplinato dalle stesse, i criteri tecnici di prevenzione incendi di cui all'articolo 15, comma 3, del decreto legislativo 8 marzo 2006, n. 139. </a:t>
            </a:r>
            <a:r>
              <a:rPr lang="it-IT" altLang="zh-CN" sz="1600" dirty="0">
                <a:solidFill>
                  <a:srgbClr val="FF0000"/>
                </a:solidFill>
                <a:latin typeface="Times New Roman" pitchFamily="18" charset="0"/>
                <a:ea typeface="WenQuanYi Zen Hei Sharp"/>
                <a:cs typeface="Times New Roman" pitchFamily="18" charset="0"/>
              </a:rPr>
              <a:t>Nei casi previsti dal presente comma, è fatta salva altresì la possibilità per il responsabile dell’attività di applicare le disposizioni di cui all’articolo 1, comma 1, all’intera attività.</a:t>
            </a:r>
          </a:p>
        </p:txBody>
      </p:sp>
      <p:sp>
        <p:nvSpPr>
          <p:cNvPr id="34822" name="CasellaDiTesto 7"/>
          <p:cNvSpPr>
            <a:spLocks noChangeArrowheads="1"/>
          </p:cNvSpPr>
          <p:nvPr/>
        </p:nvSpPr>
        <p:spPr bwMode="auto">
          <a:xfrm>
            <a:off x="6227763" y="1076325"/>
            <a:ext cx="2700337" cy="984250"/>
          </a:xfrm>
          <a:prstGeom prst="cloudCallout">
            <a:avLst>
              <a:gd name="adj1" fmla="val -210551"/>
              <a:gd name="adj2" fmla="val -11574"/>
            </a:avLst>
          </a:prstGeom>
          <a:solidFill>
            <a:srgbClr val="FFCC00"/>
          </a:solidFill>
          <a:ln w="9525">
            <a:solidFill>
              <a:srgbClr val="FF0000"/>
            </a:solidFill>
            <a:round/>
            <a:headEnd/>
            <a:tailEnd/>
          </a:ln>
        </p:spPr>
        <p:txBody>
          <a:bodyPr>
            <a:spAutoFit/>
          </a:bodyPr>
          <a:lstStyle/>
          <a:p>
            <a:r>
              <a:rPr lang="it-IT"/>
              <a:t>No </a:t>
            </a:r>
            <a:r>
              <a:rPr lang="it-IT" i="1"/>
              <a:t>“gestione adeguamenti</a:t>
            </a:r>
            <a:r>
              <a:rPr lang="it-IT"/>
              <a:t>”</a:t>
            </a:r>
          </a:p>
        </p:txBody>
      </p:sp>
      <p:sp>
        <p:nvSpPr>
          <p:cNvPr id="8" name="Rettangolo 7"/>
          <p:cNvSpPr/>
          <p:nvPr/>
        </p:nvSpPr>
        <p:spPr>
          <a:xfrm>
            <a:off x="2376403" y="44624"/>
            <a:ext cx="4643869" cy="584776"/>
          </a:xfrm>
          <a:prstGeom prst="rect">
            <a:avLst/>
          </a:prstGeom>
        </p:spPr>
        <p:txBody>
          <a:bodyPr wrap="none">
            <a:spAutoFit/>
          </a:bodyPr>
          <a:lstStyle/>
          <a:p>
            <a:pPr>
              <a:defRPr/>
            </a:pPr>
            <a:r>
              <a:rPr lang="it-IT" sz="2400" b="1" dirty="0">
                <a:ln w="1905"/>
                <a:solidFill>
                  <a:srgbClr val="FF0000"/>
                </a:solidFill>
                <a:effectLst>
                  <a:innerShdw blurRad="69850" dist="43180" dir="5400000">
                    <a:srgbClr val="000000">
                      <a:alpha val="65000"/>
                    </a:srgbClr>
                  </a:innerShdw>
                </a:effectLst>
              </a:rPr>
              <a:t>Emanazione </a:t>
            </a:r>
            <a:r>
              <a:rPr lang="it-IT" sz="3200" b="1" dirty="0">
                <a:ln w="1905"/>
                <a:solidFill>
                  <a:srgbClr val="FF0000"/>
                </a:solidFill>
                <a:effectLst>
                  <a:innerShdw blurRad="69850" dist="43180" dir="5400000">
                    <a:srgbClr val="000000">
                      <a:alpha val="65000"/>
                    </a:srgbClr>
                  </a:innerShdw>
                </a:effectLst>
              </a:rPr>
              <a:t>DM 12/4/2019</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179388" y="777875"/>
            <a:ext cx="8713787" cy="706438"/>
          </a:xfrm>
          <a:prstGeom prst="rect">
            <a:avLst/>
          </a:prstGeom>
          <a:noFill/>
          <a:ln w="9525" algn="ctr">
            <a:noFill/>
            <a:miter lim="800000"/>
            <a:headEnd/>
            <a:tailEnd/>
          </a:ln>
          <a:effectLst/>
        </p:spPr>
        <p:txBody>
          <a:bodyPr anchor="ctr"/>
          <a:lstStyle/>
          <a:p>
            <a:pPr algn="ctr" eaLnBrk="0" hangingPunct="0">
              <a:defRPr/>
            </a:pPr>
            <a:r>
              <a:rPr lang="it-IT" sz="2000" kern="0" dirty="0">
                <a:solidFill>
                  <a:srgbClr val="FF0000"/>
                </a:solidFill>
                <a:effectLst>
                  <a:outerShdw blurRad="38100" dist="38100" dir="2700000" algn="tl">
                    <a:srgbClr val="C0C0C0"/>
                  </a:outerShdw>
                </a:effectLst>
                <a:latin typeface="Comic Sans MS" pitchFamily="66" charset="0"/>
                <a:ea typeface="+mj-ea"/>
                <a:cs typeface="+mj-cs"/>
              </a:rPr>
              <a:t>4) RTO/RTV </a:t>
            </a:r>
            <a:r>
              <a:rPr lang="it-IT" sz="2000" kern="0" dirty="0">
                <a:solidFill>
                  <a:srgbClr val="FF0000"/>
                </a:solidFill>
                <a:effectLst>
                  <a:outerShdw blurRad="38100" dist="38100" dir="2700000" algn="tl">
                    <a:srgbClr val="C0C0C0"/>
                  </a:outerShdw>
                </a:effectLst>
                <a:latin typeface="Comic Sans MS" pitchFamily="66" charset="0"/>
                <a:ea typeface="+mj-ea"/>
                <a:cs typeface="+mj-cs"/>
                <a:sym typeface="Wingdings" pitchFamily="2" charset="2"/>
              </a:rPr>
              <a:t></a:t>
            </a:r>
            <a:r>
              <a:rPr lang="it-IT" sz="2000" kern="0" dirty="0">
                <a:solidFill>
                  <a:srgbClr val="FF0000"/>
                </a:solidFill>
                <a:effectLst>
                  <a:outerShdw blurRad="38100" dist="38100" dir="2700000" algn="tl">
                    <a:srgbClr val="C0C0C0"/>
                  </a:outerShdw>
                </a:effectLst>
                <a:latin typeface="Comic Sans MS" pitchFamily="66" charset="0"/>
                <a:ea typeface="+mj-ea"/>
                <a:cs typeface="+mj-cs"/>
              </a:rPr>
              <a:t> norma di riferimento per tutte le attività </a:t>
            </a:r>
          </a:p>
        </p:txBody>
      </p:sp>
      <p:sp>
        <p:nvSpPr>
          <p:cNvPr id="26626" name="Text Box 5"/>
          <p:cNvSpPr txBox="1">
            <a:spLocks noChangeArrowheads="1"/>
          </p:cNvSpPr>
          <p:nvPr/>
        </p:nvSpPr>
        <p:spPr bwMode="auto">
          <a:xfrm>
            <a:off x="179388" y="2954338"/>
            <a:ext cx="8640762" cy="3138487"/>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spAutoFit/>
          </a:bodyPr>
          <a:lstStyle/>
          <a:p>
            <a:pPr marL="342900" indent="-342900"/>
            <a:r>
              <a:rPr lang="it-IT" altLang="it-IT" b="1" dirty="0">
                <a:solidFill>
                  <a:srgbClr val="372FD1"/>
                </a:solidFill>
                <a:cs typeface="Arial" charset="0"/>
              </a:rPr>
              <a:t>Prima del DM:</a:t>
            </a:r>
          </a:p>
          <a:p>
            <a:pPr marL="342900" indent="-342900" algn="just"/>
            <a:r>
              <a:rPr lang="it-IT" altLang="it-IT" dirty="0" smtClean="0">
                <a:solidFill>
                  <a:srgbClr val="372FD1"/>
                </a:solidFill>
                <a:cs typeface="Arial" charset="0"/>
              </a:rPr>
              <a:t>	Le </a:t>
            </a:r>
            <a:r>
              <a:rPr lang="it-IT" altLang="it-IT" dirty="0">
                <a:solidFill>
                  <a:srgbClr val="372FD1"/>
                </a:solidFill>
                <a:cs typeface="Arial" charset="0"/>
              </a:rPr>
              <a:t>norme tecniche di cui all’articolo 1 </a:t>
            </a:r>
            <a:r>
              <a:rPr lang="it-IT" altLang="it-IT" dirty="0">
                <a:solidFill>
                  <a:srgbClr val="FF0000"/>
                </a:solidFill>
                <a:cs typeface="Arial" charset="0"/>
              </a:rPr>
              <a:t>possono essere di riferimento </a:t>
            </a:r>
            <a:r>
              <a:rPr lang="it-IT" altLang="it-IT" dirty="0">
                <a:solidFill>
                  <a:srgbClr val="372FD1"/>
                </a:solidFill>
                <a:cs typeface="Arial" charset="0"/>
              </a:rPr>
              <a:t>per la progettazione, la realizzazione e l’esercizio </a:t>
            </a:r>
            <a:r>
              <a:rPr lang="it-IT" altLang="it-IT" dirty="0">
                <a:solidFill>
                  <a:srgbClr val="FF0000"/>
                </a:solidFill>
                <a:cs typeface="Arial" charset="0"/>
              </a:rPr>
              <a:t>delle attività indicate al comma 1 che non rientrano nei limiti di assoggettabilità previsti nell’allegato I </a:t>
            </a:r>
            <a:r>
              <a:rPr lang="it-IT" altLang="it-IT" dirty="0">
                <a:solidFill>
                  <a:srgbClr val="372FD1"/>
                </a:solidFill>
                <a:cs typeface="Arial" charset="0"/>
              </a:rPr>
              <a:t>del decreto del Presidente della Repubblica 1 agosto 2011, n. 151.</a:t>
            </a:r>
          </a:p>
          <a:p>
            <a:pPr marL="342900" indent="-342900">
              <a:buFontTx/>
              <a:buAutoNum type="arabicPeriod"/>
            </a:pPr>
            <a:endParaRPr lang="it-IT" dirty="0">
              <a:solidFill>
                <a:srgbClr val="372FD1"/>
              </a:solidFill>
              <a:cs typeface="Arial" charset="0"/>
            </a:endParaRPr>
          </a:p>
          <a:p>
            <a:pPr marL="342900" indent="-342900"/>
            <a:r>
              <a:rPr lang="it-IT" b="1" dirty="0">
                <a:solidFill>
                  <a:srgbClr val="372FD1"/>
                </a:solidFill>
                <a:cs typeface="Arial" charset="0"/>
              </a:rPr>
              <a:t>In previsione:</a:t>
            </a:r>
          </a:p>
          <a:p>
            <a:pPr marL="342900" indent="-342900" algn="just"/>
            <a:r>
              <a:rPr lang="it-IT" smtClean="0">
                <a:solidFill>
                  <a:srgbClr val="372FD1"/>
                </a:solidFill>
                <a:latin typeface="Times New Roman" pitchFamily="18" charset="0"/>
                <a:cs typeface="Times New Roman" pitchFamily="18" charset="0"/>
              </a:rPr>
              <a:t>	Le </a:t>
            </a:r>
            <a:r>
              <a:rPr lang="it-IT" dirty="0">
                <a:solidFill>
                  <a:srgbClr val="372FD1"/>
                </a:solidFill>
                <a:latin typeface="Times New Roman" pitchFamily="18" charset="0"/>
                <a:cs typeface="Times New Roman" pitchFamily="18" charset="0"/>
              </a:rPr>
              <a:t>norme tecniche di cui all'art. 1, comma 1, </a:t>
            </a:r>
            <a:r>
              <a:rPr lang="it-IT" b="1" dirty="0">
                <a:solidFill>
                  <a:srgbClr val="FF0000"/>
                </a:solidFill>
                <a:latin typeface="Times New Roman" pitchFamily="18" charset="0"/>
                <a:cs typeface="Times New Roman" pitchFamily="18" charset="0"/>
              </a:rPr>
              <a:t>possono essere di riferimento per la progettazione, la realizzazione e l'esercizio delle </a:t>
            </a:r>
            <a:r>
              <a:rPr lang="it-IT" b="1" dirty="0" err="1">
                <a:solidFill>
                  <a:srgbClr val="FF0000"/>
                </a:solidFill>
                <a:latin typeface="Times New Roman" pitchFamily="18" charset="0"/>
                <a:cs typeface="Times New Roman" pitchFamily="18" charset="0"/>
              </a:rPr>
              <a:t>attivita'</a:t>
            </a:r>
            <a:r>
              <a:rPr lang="it-IT" b="1" dirty="0">
                <a:solidFill>
                  <a:srgbClr val="FF0000"/>
                </a:solidFill>
                <a:latin typeface="Times New Roman" pitchFamily="18" charset="0"/>
                <a:cs typeface="Times New Roman" pitchFamily="18" charset="0"/>
              </a:rPr>
              <a:t> che non rientrano nei limiti di </a:t>
            </a:r>
            <a:r>
              <a:rPr lang="it-IT" b="1" dirty="0" err="1">
                <a:solidFill>
                  <a:srgbClr val="FF0000"/>
                </a:solidFill>
                <a:latin typeface="Times New Roman" pitchFamily="18" charset="0"/>
                <a:cs typeface="Times New Roman" pitchFamily="18" charset="0"/>
              </a:rPr>
              <a:t>assoggettabilita'</a:t>
            </a:r>
            <a:r>
              <a:rPr lang="it-IT" b="1" dirty="0">
                <a:solidFill>
                  <a:srgbClr val="FF0000"/>
                </a:solidFill>
                <a:latin typeface="Times New Roman" pitchFamily="18" charset="0"/>
                <a:cs typeface="Times New Roman" pitchFamily="18" charset="0"/>
              </a:rPr>
              <a:t> previsti nell'allegato I del decreto del Presidente della Repubblica 1° agosto 2011, n. 151, o che non siano elencate nel medesimo allegato.</a:t>
            </a:r>
            <a:endParaRPr lang="it-IT" altLang="it-IT" b="1" dirty="0">
              <a:solidFill>
                <a:srgbClr val="FF0000"/>
              </a:solidFill>
              <a:latin typeface="Times New Roman" pitchFamily="18" charset="0"/>
              <a:cs typeface="Times New Roman" pitchFamily="18" charset="0"/>
            </a:endParaRPr>
          </a:p>
        </p:txBody>
      </p:sp>
      <p:sp>
        <p:nvSpPr>
          <p:cNvPr id="5" name="Text Box 5"/>
          <p:cNvSpPr txBox="1">
            <a:spLocks noChangeArrowheads="1"/>
          </p:cNvSpPr>
          <p:nvPr/>
        </p:nvSpPr>
        <p:spPr bwMode="auto">
          <a:xfrm>
            <a:off x="179388" y="1482725"/>
            <a:ext cx="8713787" cy="1298575"/>
          </a:xfrm>
          <a:prstGeom prst="ellipse">
            <a:avLst/>
          </a:prstGeom>
          <a:ln>
            <a:headEnd/>
            <a:tailEnd/>
          </a:ln>
        </p:spPr>
        <p:style>
          <a:lnRef idx="1">
            <a:schemeClr val="accent4"/>
          </a:lnRef>
          <a:fillRef idx="2">
            <a:schemeClr val="accent4"/>
          </a:fillRef>
          <a:effectRef idx="1">
            <a:schemeClr val="accent4"/>
          </a:effectRef>
          <a:fontRef idx="minor">
            <a:schemeClr val="dk1"/>
          </a:fontRef>
        </p:style>
        <p:txBody>
          <a:bodyPr>
            <a:spAutoFit/>
          </a:bodyPr>
          <a:lstStyle/>
          <a:p>
            <a:pPr algn="ctr">
              <a:defRPr/>
            </a:pPr>
            <a:r>
              <a:rPr lang="it-IT" altLang="it-IT" b="1" dirty="0">
                <a:solidFill>
                  <a:srgbClr val="372FD1"/>
                </a:solidFill>
                <a:latin typeface="+mj-lt"/>
              </a:rPr>
              <a:t>L’approccio codice (RTO/RTV) </a:t>
            </a:r>
            <a:r>
              <a:rPr lang="it-IT" altLang="it-IT" b="1" dirty="0">
                <a:solidFill>
                  <a:srgbClr val="372FD1"/>
                </a:solidFill>
                <a:latin typeface="+mj-lt"/>
                <a:sym typeface="Wingdings" pitchFamily="2" charset="2"/>
              </a:rPr>
              <a:t>è </a:t>
            </a:r>
            <a:r>
              <a:rPr lang="it-IT" altLang="it-IT" b="1" dirty="0">
                <a:solidFill>
                  <a:srgbClr val="372FD1"/>
                </a:solidFill>
                <a:latin typeface="+mj-lt"/>
              </a:rPr>
              <a:t>norma di riferimento per la progettazione antincendio </a:t>
            </a:r>
          </a:p>
          <a:p>
            <a:pPr algn="ctr">
              <a:defRPr/>
            </a:pPr>
            <a:r>
              <a:rPr lang="it-IT" altLang="it-IT" b="1" dirty="0">
                <a:solidFill>
                  <a:srgbClr val="372FD1"/>
                </a:solidFill>
                <a:latin typeface="+mj-lt"/>
              </a:rPr>
              <a:t>di tutte le attività:</a:t>
            </a:r>
          </a:p>
        </p:txBody>
      </p:sp>
      <p:sp>
        <p:nvSpPr>
          <p:cNvPr id="6" name="Rettangolo 5"/>
          <p:cNvSpPr/>
          <p:nvPr/>
        </p:nvSpPr>
        <p:spPr>
          <a:xfrm>
            <a:off x="2376403" y="44624"/>
            <a:ext cx="4643869" cy="584776"/>
          </a:xfrm>
          <a:prstGeom prst="rect">
            <a:avLst/>
          </a:prstGeom>
        </p:spPr>
        <p:txBody>
          <a:bodyPr wrap="none">
            <a:spAutoFit/>
          </a:bodyPr>
          <a:lstStyle/>
          <a:p>
            <a:pPr>
              <a:defRPr/>
            </a:pPr>
            <a:r>
              <a:rPr lang="it-IT" sz="2400" b="1" dirty="0">
                <a:ln w="1905"/>
                <a:solidFill>
                  <a:srgbClr val="FF0000"/>
                </a:solidFill>
                <a:effectLst>
                  <a:innerShdw blurRad="69850" dist="43180" dir="5400000">
                    <a:srgbClr val="000000">
                      <a:alpha val="65000"/>
                    </a:srgbClr>
                  </a:innerShdw>
                </a:effectLst>
              </a:rPr>
              <a:t>Emanazione </a:t>
            </a:r>
            <a:r>
              <a:rPr lang="it-IT" sz="3200" b="1" dirty="0">
                <a:ln w="1905"/>
                <a:solidFill>
                  <a:srgbClr val="FF0000"/>
                </a:solidFill>
                <a:effectLst>
                  <a:innerShdw blurRad="69850" dist="43180" dir="5400000">
                    <a:srgbClr val="000000">
                      <a:alpha val="65000"/>
                    </a:srgbClr>
                  </a:innerShdw>
                </a:effectLst>
              </a:rPr>
              <a:t>DM 12/4/2019</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250825" y="1341438"/>
            <a:ext cx="8713788" cy="908050"/>
          </a:xfrm>
          <a:prstGeom prst="ellipse">
            <a:avLst/>
          </a:prstGeom>
          <a:ln>
            <a:headEnd/>
            <a:tailEnd/>
          </a:ln>
        </p:spPr>
        <p:style>
          <a:lnRef idx="1">
            <a:schemeClr val="accent4"/>
          </a:lnRef>
          <a:fillRef idx="2">
            <a:schemeClr val="accent4"/>
          </a:fillRef>
          <a:effectRef idx="1">
            <a:schemeClr val="accent4"/>
          </a:effectRef>
          <a:fontRef idx="minor">
            <a:schemeClr val="dk1"/>
          </a:fontRef>
        </p:style>
        <p:txBody>
          <a:bodyPr>
            <a:spAutoFit/>
          </a:bodyPr>
          <a:lstStyle/>
          <a:p>
            <a:pPr algn="ctr">
              <a:defRPr/>
            </a:pPr>
            <a:r>
              <a:rPr lang="it-IT" altLang="it-IT" b="1" dirty="0">
                <a:solidFill>
                  <a:srgbClr val="FF0000"/>
                </a:solidFill>
                <a:latin typeface="+mj-lt"/>
              </a:rPr>
              <a:t>Schema riepilogativo </a:t>
            </a:r>
          </a:p>
          <a:p>
            <a:pPr algn="ctr">
              <a:defRPr/>
            </a:pPr>
            <a:r>
              <a:rPr lang="it-IT" altLang="it-IT" b="1" dirty="0">
                <a:solidFill>
                  <a:srgbClr val="FF0000"/>
                </a:solidFill>
                <a:latin typeface="+mj-lt"/>
              </a:rPr>
              <a:t>applicazione “approccio Codice”</a:t>
            </a:r>
          </a:p>
        </p:txBody>
      </p:sp>
      <p:pic>
        <p:nvPicPr>
          <p:cNvPr id="36866" name="Immagine 5"/>
          <p:cNvPicPr>
            <a:picLocks noChangeAspect="1"/>
          </p:cNvPicPr>
          <p:nvPr/>
        </p:nvPicPr>
        <p:blipFill>
          <a:blip r:embed="rId2"/>
          <a:srcRect/>
          <a:stretch>
            <a:fillRect/>
          </a:stretch>
        </p:blipFill>
        <p:spPr bwMode="auto">
          <a:xfrm>
            <a:off x="395288" y="2420938"/>
            <a:ext cx="8093075" cy="2784475"/>
          </a:xfrm>
          <a:prstGeom prst="rect">
            <a:avLst/>
          </a:prstGeom>
          <a:noFill/>
          <a:ln w="9525">
            <a:noFill/>
            <a:miter lim="800000"/>
            <a:headEnd/>
            <a:tailEnd/>
          </a:ln>
        </p:spPr>
      </p:pic>
      <p:sp>
        <p:nvSpPr>
          <p:cNvPr id="4" name="Rettangolo 3"/>
          <p:cNvSpPr/>
          <p:nvPr/>
        </p:nvSpPr>
        <p:spPr>
          <a:xfrm>
            <a:off x="2376403" y="44624"/>
            <a:ext cx="4643869" cy="584776"/>
          </a:xfrm>
          <a:prstGeom prst="rect">
            <a:avLst/>
          </a:prstGeom>
        </p:spPr>
        <p:txBody>
          <a:bodyPr wrap="none">
            <a:spAutoFit/>
          </a:bodyPr>
          <a:lstStyle/>
          <a:p>
            <a:pPr>
              <a:defRPr/>
            </a:pPr>
            <a:r>
              <a:rPr lang="it-IT" sz="2400" b="1" dirty="0">
                <a:ln w="1905"/>
                <a:solidFill>
                  <a:srgbClr val="FF0000"/>
                </a:solidFill>
                <a:effectLst>
                  <a:innerShdw blurRad="69850" dist="43180" dir="5400000">
                    <a:srgbClr val="000000">
                      <a:alpha val="65000"/>
                    </a:srgbClr>
                  </a:innerShdw>
                </a:effectLst>
              </a:rPr>
              <a:t>Emanazione </a:t>
            </a:r>
            <a:r>
              <a:rPr lang="it-IT" sz="3200" b="1" dirty="0">
                <a:ln w="1905"/>
                <a:solidFill>
                  <a:srgbClr val="FF0000"/>
                </a:solidFill>
                <a:effectLst>
                  <a:innerShdw blurRad="69850" dist="43180" dir="5400000">
                    <a:srgbClr val="000000">
                      <a:alpha val="65000"/>
                    </a:srgbClr>
                  </a:innerShdw>
                </a:effectLst>
              </a:rPr>
              <a:t>DM 12/4/2019</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169863" y="792163"/>
            <a:ext cx="8713787" cy="908050"/>
          </a:xfrm>
          <a:prstGeom prst="ellipse">
            <a:avLst/>
          </a:prstGeom>
          <a:ln>
            <a:headEnd/>
            <a:tailEnd/>
          </a:ln>
        </p:spPr>
        <p:style>
          <a:lnRef idx="1">
            <a:schemeClr val="accent4"/>
          </a:lnRef>
          <a:fillRef idx="2">
            <a:schemeClr val="accent4"/>
          </a:fillRef>
          <a:effectRef idx="1">
            <a:schemeClr val="accent4"/>
          </a:effectRef>
          <a:fontRef idx="minor">
            <a:schemeClr val="dk1"/>
          </a:fontRef>
        </p:style>
        <p:txBody>
          <a:bodyPr>
            <a:spAutoFit/>
          </a:bodyPr>
          <a:lstStyle/>
          <a:p>
            <a:pPr algn="ctr">
              <a:defRPr/>
            </a:pPr>
            <a:r>
              <a:rPr lang="it-IT" altLang="it-IT" b="1" dirty="0">
                <a:solidFill>
                  <a:srgbClr val="FF0000"/>
                </a:solidFill>
                <a:latin typeface="+mj-lt"/>
              </a:rPr>
              <a:t>Schema riepilogativo </a:t>
            </a:r>
          </a:p>
          <a:p>
            <a:pPr algn="ctr">
              <a:defRPr/>
            </a:pPr>
            <a:r>
              <a:rPr lang="it-IT" altLang="it-IT" b="1" dirty="0">
                <a:solidFill>
                  <a:srgbClr val="FF0000"/>
                </a:solidFill>
                <a:latin typeface="+mj-lt"/>
              </a:rPr>
              <a:t>applicazione “approccio Codice”</a:t>
            </a:r>
          </a:p>
        </p:txBody>
      </p:sp>
      <p:pic>
        <p:nvPicPr>
          <p:cNvPr id="37890" name="Immagine 3" descr="dm-12-aprile-2019-tabella-novita.JPG"/>
          <p:cNvPicPr>
            <a:picLocks noChangeAspect="1"/>
          </p:cNvPicPr>
          <p:nvPr/>
        </p:nvPicPr>
        <p:blipFill>
          <a:blip r:embed="rId2"/>
          <a:srcRect/>
          <a:stretch>
            <a:fillRect/>
          </a:stretch>
        </p:blipFill>
        <p:spPr bwMode="auto">
          <a:xfrm>
            <a:off x="468313" y="1974850"/>
            <a:ext cx="8116887" cy="4870450"/>
          </a:xfrm>
          <a:prstGeom prst="rect">
            <a:avLst/>
          </a:prstGeom>
          <a:noFill/>
          <a:ln w="9525">
            <a:noFill/>
            <a:miter lim="800000"/>
            <a:headEnd/>
            <a:tailEnd/>
          </a:ln>
        </p:spPr>
      </p:pic>
      <p:sp>
        <p:nvSpPr>
          <p:cNvPr id="7" name="Rettangolo 6"/>
          <p:cNvSpPr/>
          <p:nvPr/>
        </p:nvSpPr>
        <p:spPr>
          <a:xfrm rot="20870642">
            <a:off x="55958" y="1743939"/>
            <a:ext cx="2510573" cy="461665"/>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it-IT"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Riassumendo</a:t>
            </a:r>
            <a:r>
              <a:rPr lang="mr-IN"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it-IT"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6" name="Rettangolo 5"/>
          <p:cNvSpPr/>
          <p:nvPr/>
        </p:nvSpPr>
        <p:spPr>
          <a:xfrm>
            <a:off x="2376403" y="44624"/>
            <a:ext cx="4643869" cy="584776"/>
          </a:xfrm>
          <a:prstGeom prst="rect">
            <a:avLst/>
          </a:prstGeom>
        </p:spPr>
        <p:txBody>
          <a:bodyPr wrap="none">
            <a:spAutoFit/>
          </a:bodyPr>
          <a:lstStyle/>
          <a:p>
            <a:pPr>
              <a:defRPr/>
            </a:pPr>
            <a:r>
              <a:rPr lang="it-IT" sz="2400" b="1" dirty="0">
                <a:ln w="1905"/>
                <a:solidFill>
                  <a:srgbClr val="FF0000"/>
                </a:solidFill>
                <a:effectLst>
                  <a:innerShdw blurRad="69850" dist="43180" dir="5400000">
                    <a:srgbClr val="000000">
                      <a:alpha val="65000"/>
                    </a:srgbClr>
                  </a:innerShdw>
                </a:effectLst>
              </a:rPr>
              <a:t>Emanazione </a:t>
            </a:r>
            <a:r>
              <a:rPr lang="it-IT" sz="3200" b="1" dirty="0">
                <a:ln w="1905"/>
                <a:solidFill>
                  <a:srgbClr val="FF0000"/>
                </a:solidFill>
                <a:effectLst>
                  <a:innerShdw blurRad="69850" dist="43180" dir="5400000">
                    <a:srgbClr val="000000">
                      <a:alpha val="65000"/>
                    </a:srgbClr>
                  </a:innerShdw>
                </a:effectLst>
              </a:rPr>
              <a:t>DM 12/4/2019</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2376403" y="44624"/>
            <a:ext cx="4654439" cy="707886"/>
          </a:xfrm>
          <a:prstGeom prst="rect">
            <a:avLst/>
          </a:prstGeom>
        </p:spPr>
        <p:txBody>
          <a:bodyPr wrap="none">
            <a:spAutoFit/>
          </a:bodyPr>
          <a:lstStyle/>
          <a:p>
            <a:pPr>
              <a:defRPr/>
            </a:pPr>
            <a:r>
              <a:rPr lang="it-IT" sz="3200" b="1" dirty="0">
                <a:ln w="1905"/>
                <a:solidFill>
                  <a:srgbClr val="FF0000"/>
                </a:solidFill>
                <a:effectLst>
                  <a:innerShdw blurRad="69850" dist="43180" dir="5400000">
                    <a:srgbClr val="000000">
                      <a:alpha val="65000"/>
                    </a:srgbClr>
                  </a:innerShdw>
                </a:effectLst>
              </a:rPr>
              <a:t>Revisione del </a:t>
            </a:r>
            <a:r>
              <a:rPr lang="it-IT" sz="4000" b="1" dirty="0">
                <a:ln w="1905"/>
                <a:solidFill>
                  <a:srgbClr val="FF0000"/>
                </a:solidFill>
                <a:effectLst>
                  <a:innerShdw blurRad="69850" dist="43180" dir="5400000">
                    <a:srgbClr val="000000">
                      <a:alpha val="65000"/>
                    </a:srgbClr>
                  </a:innerShdw>
                </a:effectLst>
              </a:rPr>
              <a:t>Codice</a:t>
            </a:r>
            <a:endParaRPr lang="it-IT" sz="4000" dirty="0">
              <a:solidFill>
                <a:srgbClr val="FF0000"/>
              </a:solidFill>
            </a:endParaRPr>
          </a:p>
        </p:txBody>
      </p:sp>
      <p:sp>
        <p:nvSpPr>
          <p:cNvPr id="38914" name="Rettangolo 2"/>
          <p:cNvSpPr>
            <a:spLocks noChangeArrowheads="1"/>
          </p:cNvSpPr>
          <p:nvPr/>
        </p:nvSpPr>
        <p:spPr bwMode="auto">
          <a:xfrm>
            <a:off x="250825" y="1052513"/>
            <a:ext cx="8569325" cy="708025"/>
          </a:xfrm>
          <a:prstGeom prst="rect">
            <a:avLst/>
          </a:prstGeom>
          <a:noFill/>
          <a:ln w="9525">
            <a:noFill/>
            <a:miter lim="800000"/>
            <a:headEnd/>
            <a:tailEnd/>
          </a:ln>
        </p:spPr>
        <p:txBody>
          <a:bodyPr>
            <a:spAutoFit/>
          </a:bodyPr>
          <a:lstStyle/>
          <a:p>
            <a:pPr algn="just"/>
            <a:r>
              <a:rPr lang="it-IT" sz="2000"/>
              <a:t>Il G.d.L. istituito con Decreto del Capo del C.N.VV.F. n. 30 del 14/02/2018 ha ricevuto come mandato l’aggiornamento dell’allegato al DM 03/08/2015</a:t>
            </a:r>
          </a:p>
        </p:txBody>
      </p:sp>
      <p:sp>
        <p:nvSpPr>
          <p:cNvPr id="5" name="Rettangolo 4"/>
          <p:cNvSpPr/>
          <p:nvPr/>
        </p:nvSpPr>
        <p:spPr>
          <a:xfrm>
            <a:off x="323850" y="3441700"/>
            <a:ext cx="8424863" cy="923925"/>
          </a:xfrm>
          <a:prstGeom prst="rect">
            <a:avLst/>
          </a:prstGeom>
          <a:ln>
            <a:solidFill>
              <a:schemeClr val="accent1">
                <a:lumMod val="75000"/>
              </a:schemeClr>
            </a:solidFill>
          </a:ln>
        </p:spPr>
        <p:txBody>
          <a:bodyPr>
            <a:spAutoFit/>
          </a:bodyPr>
          <a:lstStyle/>
          <a:p>
            <a:pPr algn="just">
              <a:defRPr/>
            </a:pPr>
            <a:r>
              <a:rPr lang="it-IT" dirty="0"/>
              <a:t>Richiesta la segnalazione di rilievi nella comprensione/applicazione della RTO 2015 con nota alle Direzioni regionali VV.F. con nota 2958 del 2/03/2018 e agli Ordini professionali con nota 2959 del 2/03/2018</a:t>
            </a:r>
          </a:p>
        </p:txBody>
      </p:sp>
      <p:sp>
        <p:nvSpPr>
          <p:cNvPr id="6" name="Freccia giù 5"/>
          <p:cNvSpPr/>
          <p:nvPr/>
        </p:nvSpPr>
        <p:spPr>
          <a:xfrm>
            <a:off x="4284663" y="1844675"/>
            <a:ext cx="503237" cy="792163"/>
          </a:xfrm>
          <a:prstGeom prst="down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7" name="Rettangolo 6"/>
          <p:cNvSpPr/>
          <p:nvPr/>
        </p:nvSpPr>
        <p:spPr>
          <a:xfrm>
            <a:off x="3836988" y="2843213"/>
            <a:ext cx="1455737" cy="369887"/>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it-IT" dirty="0"/>
              <a:t>Prime azioni</a:t>
            </a:r>
          </a:p>
        </p:txBody>
      </p:sp>
      <p:sp>
        <p:nvSpPr>
          <p:cNvPr id="8" name="Rettangolo 7"/>
          <p:cNvSpPr/>
          <p:nvPr/>
        </p:nvSpPr>
        <p:spPr>
          <a:xfrm>
            <a:off x="1258888" y="4616450"/>
            <a:ext cx="4033837" cy="1476375"/>
          </a:xfrm>
          <a:prstGeom prst="rect">
            <a:avLst/>
          </a:prstGeom>
          <a:ln>
            <a:solidFill>
              <a:schemeClr val="accent1">
                <a:lumMod val="75000"/>
              </a:schemeClr>
            </a:solidFill>
          </a:ln>
        </p:spPr>
        <p:txBody>
          <a:bodyPr>
            <a:spAutoFit/>
          </a:bodyPr>
          <a:lstStyle/>
          <a:p>
            <a:pPr algn="just">
              <a:defRPr/>
            </a:pPr>
            <a:r>
              <a:rPr lang="it-IT" dirty="0"/>
              <a:t>Entro giugno 2018 pervenute circa 350 richieste di emendamenti alle quali vanno aggiunte ulteriori numerose richieste pervenute successivamente</a:t>
            </a:r>
          </a:p>
        </p:txBody>
      </p:sp>
      <p:sp>
        <p:nvSpPr>
          <p:cNvPr id="9" name="Freccia curva 8"/>
          <p:cNvSpPr/>
          <p:nvPr/>
        </p:nvSpPr>
        <p:spPr>
          <a:xfrm flipV="1">
            <a:off x="468313" y="4437063"/>
            <a:ext cx="719137" cy="1079500"/>
          </a:xfrm>
          <a:prstGeom prst="ben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solidFill>
                <a:schemeClr val="tx1"/>
              </a:solidFill>
            </a:endParaRPr>
          </a:p>
        </p:txBody>
      </p:sp>
      <p:sp>
        <p:nvSpPr>
          <p:cNvPr id="38920" name="Rettangolo 9"/>
          <p:cNvSpPr>
            <a:spLocks noChangeArrowheads="1"/>
          </p:cNvSpPr>
          <p:nvPr/>
        </p:nvSpPr>
        <p:spPr bwMode="auto">
          <a:xfrm>
            <a:off x="6264275" y="4954588"/>
            <a:ext cx="2844800" cy="922337"/>
          </a:xfrm>
          <a:prstGeom prst="rect">
            <a:avLst/>
          </a:prstGeom>
          <a:noFill/>
          <a:ln w="9525">
            <a:noFill/>
            <a:miter lim="800000"/>
            <a:headEnd/>
            <a:tailEnd/>
          </a:ln>
        </p:spPr>
        <p:txBody>
          <a:bodyPr>
            <a:spAutoFit/>
          </a:bodyPr>
          <a:lstStyle/>
          <a:p>
            <a:r>
              <a:rPr lang="it-IT" b="1">
                <a:solidFill>
                  <a:srgbClr val="C00000"/>
                </a:solidFill>
              </a:rPr>
              <a:t>Revisione (bozza n. 238) presentata al CCTS del 9 aprile 2019</a:t>
            </a:r>
          </a:p>
        </p:txBody>
      </p:sp>
      <p:sp>
        <p:nvSpPr>
          <p:cNvPr id="11" name="Freccia giù 10"/>
          <p:cNvSpPr/>
          <p:nvPr/>
        </p:nvSpPr>
        <p:spPr>
          <a:xfrm rot="16200000">
            <a:off x="5580063" y="5013325"/>
            <a:ext cx="503237" cy="792163"/>
          </a:xfrm>
          <a:prstGeom prst="down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2"/>
          <p:cNvSpPr>
            <a:spLocks noGrp="1" noChangeArrowheads="1"/>
          </p:cNvSpPr>
          <p:nvPr>
            <p:ph type="title" idx="4294967295"/>
          </p:nvPr>
        </p:nvSpPr>
        <p:spPr>
          <a:xfrm>
            <a:off x="468313" y="188913"/>
            <a:ext cx="8229600" cy="490537"/>
          </a:xfrm>
        </p:spPr>
        <p:txBody>
          <a:bodyPr>
            <a:normAutofit fontScale="90000"/>
          </a:bodyPr>
          <a:lstStyle/>
          <a:p>
            <a:pPr>
              <a:defRPr/>
            </a:pPr>
            <a:r>
              <a:rPr lang="it-IT" sz="2800" i="1" dirty="0">
                <a:solidFill>
                  <a:srgbClr val="FF0000"/>
                </a:solidFill>
                <a:effectLst/>
              </a:rPr>
              <a:t>PRIMA DEL DM 12 APRILE 2019</a:t>
            </a:r>
          </a:p>
        </p:txBody>
      </p:sp>
      <p:sp>
        <p:nvSpPr>
          <p:cNvPr id="10242" name="Rectangle 3"/>
          <p:cNvSpPr>
            <a:spLocks noGrp="1" noChangeArrowheads="1"/>
          </p:cNvSpPr>
          <p:nvPr>
            <p:ph type="body" idx="4294967295"/>
          </p:nvPr>
        </p:nvSpPr>
        <p:spPr>
          <a:xfrm>
            <a:off x="250825" y="1052513"/>
            <a:ext cx="8713788" cy="576262"/>
          </a:xfrm>
        </p:spPr>
        <p:txBody>
          <a:bodyPr/>
          <a:lstStyle/>
          <a:p>
            <a:pPr marL="0" indent="0" algn="just">
              <a:lnSpc>
                <a:spcPct val="90000"/>
              </a:lnSpc>
              <a:buFontTx/>
              <a:buNone/>
            </a:pPr>
            <a:endParaRPr lang="it-IT" sz="2000" baseline="-25000" smtClean="0">
              <a:solidFill>
                <a:srgbClr val="372FD1"/>
              </a:solidFill>
              <a:latin typeface="Comic Sans MS" pitchFamily="66" charset="0"/>
              <a:cs typeface="Arial" charset="0"/>
            </a:endParaRPr>
          </a:p>
          <a:p>
            <a:pPr marL="0" indent="0" algn="just">
              <a:lnSpc>
                <a:spcPct val="90000"/>
              </a:lnSpc>
              <a:buFontTx/>
              <a:buNone/>
            </a:pPr>
            <a:endParaRPr lang="it-IT" sz="1800" b="0" smtClean="0">
              <a:solidFill>
                <a:srgbClr val="372FD1"/>
              </a:solidFill>
              <a:latin typeface="Comic Sans MS" pitchFamily="66" charset="0"/>
              <a:cs typeface="Arial" charset="0"/>
            </a:endParaRPr>
          </a:p>
        </p:txBody>
      </p:sp>
      <p:sp>
        <p:nvSpPr>
          <p:cNvPr id="10243" name="Text Box 5"/>
          <p:cNvSpPr txBox="1">
            <a:spLocks noChangeArrowheads="1"/>
          </p:cNvSpPr>
          <p:nvPr/>
        </p:nvSpPr>
        <p:spPr bwMode="auto">
          <a:xfrm>
            <a:off x="0" y="2852738"/>
            <a:ext cx="8640763" cy="923925"/>
          </a:xfrm>
          <a:prstGeom prst="rect">
            <a:avLst/>
          </a:prstGeom>
          <a:noFill/>
          <a:ln w="9525">
            <a:noFill/>
            <a:miter lim="800000"/>
            <a:headEnd/>
            <a:tailEnd/>
          </a:ln>
        </p:spPr>
        <p:txBody>
          <a:bodyPr>
            <a:spAutoFit/>
          </a:bodyPr>
          <a:lstStyle/>
          <a:p>
            <a:endParaRPr lang="it-IT" altLang="it-IT">
              <a:solidFill>
                <a:srgbClr val="372FD1"/>
              </a:solidFill>
              <a:latin typeface="Comic Sans MS" pitchFamily="66" charset="0"/>
            </a:endParaRPr>
          </a:p>
          <a:p>
            <a:pPr algn="just"/>
            <a:r>
              <a:rPr lang="it-IT" altLang="it-IT">
                <a:solidFill>
                  <a:srgbClr val="372FD1"/>
                </a:solidFill>
                <a:latin typeface="Comic Sans MS" pitchFamily="66" charset="0"/>
              </a:rPr>
              <a:t>E, sempre </a:t>
            </a:r>
            <a:r>
              <a:rPr lang="it-IT" altLang="it-IT" b="1">
                <a:solidFill>
                  <a:srgbClr val="372FD1"/>
                </a:solidFill>
                <a:latin typeface="Comic Sans MS" pitchFamily="66" charset="0"/>
              </a:rPr>
              <a:t>in alternativa </a:t>
            </a:r>
            <a:r>
              <a:rPr lang="it-IT" altLang="it-IT">
                <a:solidFill>
                  <a:srgbClr val="372FD1"/>
                </a:solidFill>
                <a:latin typeface="Comic Sans MS" pitchFamily="66" charset="0"/>
              </a:rPr>
              <a:t>alle  altre specifiche disposizioni di P.I.,</a:t>
            </a:r>
          </a:p>
          <a:p>
            <a:pPr algn="just"/>
            <a:r>
              <a:rPr lang="it-IT" altLang="it-IT">
                <a:solidFill>
                  <a:srgbClr val="372FD1"/>
                </a:solidFill>
                <a:latin typeface="Comic Sans MS" pitchFamily="66" charset="0"/>
              </a:rPr>
              <a:t> ad alcune altre attività normate:</a:t>
            </a:r>
          </a:p>
        </p:txBody>
      </p:sp>
      <p:sp>
        <p:nvSpPr>
          <p:cNvPr id="10244" name="Rettangolo 4"/>
          <p:cNvSpPr>
            <a:spLocks noChangeArrowheads="1"/>
          </p:cNvSpPr>
          <p:nvPr/>
        </p:nvSpPr>
        <p:spPr bwMode="auto">
          <a:xfrm>
            <a:off x="250825" y="620713"/>
            <a:ext cx="8569325" cy="923925"/>
          </a:xfrm>
          <a:prstGeom prst="rect">
            <a:avLst/>
          </a:prstGeom>
          <a:noFill/>
          <a:ln w="9525">
            <a:noFill/>
            <a:miter lim="800000"/>
            <a:headEnd/>
            <a:tailEnd/>
          </a:ln>
        </p:spPr>
        <p:txBody>
          <a:bodyPr>
            <a:spAutoFit/>
          </a:bodyPr>
          <a:lstStyle/>
          <a:p>
            <a:pPr algn="just"/>
            <a:r>
              <a:rPr lang="it-IT">
                <a:solidFill>
                  <a:srgbClr val="372FD1"/>
                </a:solidFill>
                <a:latin typeface="Comic Sans MS" pitchFamily="66" charset="0"/>
              </a:rPr>
              <a:t>Il Codice di P.I. si applicava</a:t>
            </a:r>
          </a:p>
          <a:p>
            <a:pPr algn="just"/>
            <a:r>
              <a:rPr lang="it-IT" b="1">
                <a:solidFill>
                  <a:srgbClr val="372FD1"/>
                </a:solidFill>
                <a:latin typeface="Comic Sans MS" pitchFamily="66" charset="0"/>
              </a:rPr>
              <a:t>in alternativa </a:t>
            </a:r>
            <a:r>
              <a:rPr lang="it-IT">
                <a:solidFill>
                  <a:srgbClr val="372FD1"/>
                </a:solidFill>
                <a:latin typeface="Comic Sans MS" pitchFamily="66" charset="0"/>
              </a:rPr>
              <a:t>ai “criteri generali di P.I.”, </a:t>
            </a:r>
          </a:p>
          <a:p>
            <a:pPr algn="just"/>
            <a:r>
              <a:rPr lang="it-IT">
                <a:solidFill>
                  <a:srgbClr val="372FD1"/>
                </a:solidFill>
                <a:latin typeface="Comic Sans MS" pitchFamily="66" charset="0"/>
              </a:rPr>
              <a:t>SOLO ad alcune attività NON normate del DPR 151/2011:</a:t>
            </a:r>
          </a:p>
        </p:txBody>
      </p:sp>
      <p:sp>
        <p:nvSpPr>
          <p:cNvPr id="6" name="Fumetto 2 5"/>
          <p:cNvSpPr/>
          <p:nvPr/>
        </p:nvSpPr>
        <p:spPr>
          <a:xfrm>
            <a:off x="395288" y="1700213"/>
            <a:ext cx="8064500" cy="885825"/>
          </a:xfrm>
          <a:prstGeom prst="wedgeRoundRectCallout">
            <a:avLst>
              <a:gd name="adj1" fmla="val -10341"/>
              <a:gd name="adj2" fmla="val -73770"/>
              <a:gd name="adj3" fmla="val 16667"/>
            </a:avLst>
          </a:prstGeom>
          <a:solidFill>
            <a:schemeClr val="bg1">
              <a:lumMod val="85000"/>
            </a:schemeClr>
          </a:solidFill>
          <a:ln>
            <a:solidFill>
              <a:srgbClr val="FF0000"/>
            </a:solidFill>
          </a:ln>
        </p:spPr>
        <p:txBody>
          <a:bodyPr>
            <a:spAutoFit/>
          </a:bodyPr>
          <a:lstStyle/>
          <a:p>
            <a:pPr algn="ctr">
              <a:defRPr/>
            </a:pPr>
            <a:r>
              <a:rPr lang="it-IT" altLang="it-IT" dirty="0">
                <a:solidFill>
                  <a:srgbClr val="372FD1"/>
                </a:solidFill>
              </a:rPr>
              <a:t>Att</a:t>
            </a:r>
            <a:r>
              <a:rPr lang="it-IT" altLang="it-IT" b="1" dirty="0">
                <a:solidFill>
                  <a:srgbClr val="372FD1"/>
                </a:solidFill>
              </a:rPr>
              <a:t>. 9, 14, 27÷40, 42÷47, 50÷54, 56÷57, 63÷64, 70, 75*, 76</a:t>
            </a:r>
          </a:p>
          <a:p>
            <a:pPr algn="ctr">
              <a:defRPr/>
            </a:pPr>
            <a:r>
              <a:rPr lang="it-IT" altLang="it-IT" sz="1400" i="1" dirty="0" err="1">
                <a:solidFill>
                  <a:srgbClr val="372FD1"/>
                </a:solidFill>
              </a:rPr>
              <a:t>Officine…</a:t>
            </a:r>
            <a:r>
              <a:rPr lang="it-IT" altLang="it-IT" sz="1400" i="1" dirty="0">
                <a:solidFill>
                  <a:srgbClr val="372FD1"/>
                </a:solidFill>
              </a:rPr>
              <a:t>; Impianti …; Stabilimenti …; Depositi …; Falegnamerie; Attività industriali e artigianali …; (*)Depositi mezzi rotabili</a:t>
            </a:r>
            <a:r>
              <a:rPr lang="it-IT" altLang="it-IT" sz="1400" dirty="0">
                <a:solidFill>
                  <a:srgbClr val="372FD1"/>
                </a:solidFill>
              </a:rPr>
              <a:t>.</a:t>
            </a:r>
          </a:p>
        </p:txBody>
      </p:sp>
      <p:sp>
        <p:nvSpPr>
          <p:cNvPr id="7" name="Fumetto 2 6"/>
          <p:cNvSpPr/>
          <p:nvPr/>
        </p:nvSpPr>
        <p:spPr>
          <a:xfrm>
            <a:off x="611188" y="4076700"/>
            <a:ext cx="8064500" cy="1941513"/>
          </a:xfrm>
          <a:prstGeom prst="wedgeRoundRectCallout">
            <a:avLst>
              <a:gd name="adj1" fmla="val -30310"/>
              <a:gd name="adj2" fmla="val -68241"/>
              <a:gd name="adj3" fmla="val 16667"/>
            </a:avLst>
          </a:prstGeom>
          <a:solidFill>
            <a:schemeClr val="bg1">
              <a:lumMod val="85000"/>
            </a:schemeClr>
          </a:solidFill>
          <a:ln>
            <a:solidFill>
              <a:srgbClr val="FF0000"/>
            </a:solidFill>
          </a:ln>
        </p:spPr>
        <p:txBody>
          <a:bodyPr>
            <a:spAutoFit/>
          </a:bodyPr>
          <a:lstStyle/>
          <a:p>
            <a:pPr algn="ctr">
              <a:defRPr/>
            </a:pPr>
            <a:r>
              <a:rPr lang="it-IT" altLang="it-IT" b="1" dirty="0">
                <a:solidFill>
                  <a:srgbClr val="372FD1"/>
                </a:solidFill>
                <a:latin typeface="Comic Sans MS" pitchFamily="66" charset="0"/>
              </a:rPr>
              <a:t>71</a:t>
            </a:r>
            <a:r>
              <a:rPr lang="it-IT" altLang="it-IT" dirty="0">
                <a:solidFill>
                  <a:srgbClr val="372FD1"/>
                </a:solidFill>
                <a:latin typeface="Comic Sans MS" pitchFamily="66" charset="0"/>
              </a:rPr>
              <a:t> - Uffici – D.M. 8/6/2016</a:t>
            </a:r>
          </a:p>
          <a:p>
            <a:pPr algn="ctr">
              <a:defRPr/>
            </a:pPr>
            <a:r>
              <a:rPr lang="it-IT" altLang="it-IT" b="1" dirty="0">
                <a:solidFill>
                  <a:srgbClr val="372FD1"/>
                </a:solidFill>
                <a:latin typeface="Comic Sans MS" pitchFamily="66" charset="0"/>
              </a:rPr>
              <a:t>66</a:t>
            </a:r>
            <a:r>
              <a:rPr lang="it-IT" altLang="it-IT" dirty="0">
                <a:solidFill>
                  <a:srgbClr val="372FD1"/>
                </a:solidFill>
                <a:latin typeface="Comic Sans MS" pitchFamily="66" charset="0"/>
              </a:rPr>
              <a:t> - Strutture ricettive (alberghi) – D.M. 9/8/2016</a:t>
            </a:r>
          </a:p>
          <a:p>
            <a:pPr algn="ctr">
              <a:defRPr/>
            </a:pPr>
            <a:r>
              <a:rPr lang="it-IT" altLang="it-IT" b="1" dirty="0">
                <a:solidFill>
                  <a:srgbClr val="372FD1"/>
                </a:solidFill>
                <a:latin typeface="Comic Sans MS" pitchFamily="66" charset="0"/>
              </a:rPr>
              <a:t>75</a:t>
            </a:r>
            <a:r>
              <a:rPr lang="it-IT" altLang="it-IT" dirty="0">
                <a:solidFill>
                  <a:srgbClr val="372FD1"/>
                </a:solidFill>
                <a:latin typeface="Comic Sans MS" pitchFamily="66" charset="0"/>
              </a:rPr>
              <a:t> - Autorimesse – D.M. 21/2/2017</a:t>
            </a:r>
          </a:p>
          <a:p>
            <a:pPr algn="ctr">
              <a:defRPr/>
            </a:pPr>
            <a:r>
              <a:rPr lang="it-IT" altLang="it-IT" b="1" dirty="0">
                <a:solidFill>
                  <a:srgbClr val="372FD1"/>
                </a:solidFill>
                <a:latin typeface="Comic Sans MS" pitchFamily="66" charset="0"/>
              </a:rPr>
              <a:t>67</a:t>
            </a:r>
            <a:r>
              <a:rPr lang="it-IT" altLang="it-IT" dirty="0">
                <a:solidFill>
                  <a:srgbClr val="372FD1"/>
                </a:solidFill>
                <a:latin typeface="Comic Sans MS" pitchFamily="66" charset="0"/>
              </a:rPr>
              <a:t> - Scuole – D.M. 7/8/2017</a:t>
            </a:r>
          </a:p>
          <a:p>
            <a:pPr algn="ctr">
              <a:defRPr/>
            </a:pPr>
            <a:r>
              <a:rPr lang="it-IT" b="1" dirty="0">
                <a:solidFill>
                  <a:srgbClr val="372FD1"/>
                </a:solidFill>
                <a:latin typeface="Comic Sans MS" pitchFamily="66" charset="0"/>
              </a:rPr>
              <a:t>69</a:t>
            </a:r>
            <a:r>
              <a:rPr lang="it-IT" dirty="0">
                <a:solidFill>
                  <a:srgbClr val="372FD1"/>
                </a:solidFill>
                <a:latin typeface="Comic Sans MS" pitchFamily="66" charset="0"/>
              </a:rPr>
              <a:t> - Attività commerciali – D.M. 23/11/2018</a:t>
            </a:r>
          </a:p>
          <a:p>
            <a:pPr algn="ctr">
              <a:defRPr/>
            </a:pPr>
            <a:r>
              <a:rPr lang="it-IT" b="1" i="1" dirty="0">
                <a:solidFill>
                  <a:srgbClr val="372FD1"/>
                </a:solidFill>
                <a:latin typeface="Comic Sans MS" pitchFamily="66" charset="0"/>
              </a:rPr>
              <a:t>72</a:t>
            </a:r>
            <a:r>
              <a:rPr lang="it-IT" i="1" dirty="0">
                <a:solidFill>
                  <a:srgbClr val="372FD1"/>
                </a:solidFill>
                <a:latin typeface="Comic Sans MS" pitchFamily="66" charset="0"/>
              </a:rPr>
              <a:t> – biblioteche, archivi, musei, mostre </a:t>
            </a:r>
            <a:r>
              <a:rPr lang="it-IT" sz="1600" i="1" dirty="0">
                <a:solidFill>
                  <a:srgbClr val="372FD1"/>
                </a:solidFill>
                <a:latin typeface="Comic Sans MS" pitchFamily="66" charset="0"/>
              </a:rPr>
              <a:t>(già presentata CCTS  fine 2018)</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losione 1 9"/>
          <p:cNvSpPr/>
          <p:nvPr/>
        </p:nvSpPr>
        <p:spPr>
          <a:xfrm rot="752111">
            <a:off x="6102350" y="781050"/>
            <a:ext cx="2932113" cy="1187450"/>
          </a:xfrm>
          <a:prstGeom prst="irregularSeal1">
            <a:avLst/>
          </a:prstGeom>
          <a:solidFill>
            <a:srgbClr val="C37476">
              <a:alpha val="40000"/>
            </a:srgbClr>
          </a:solidFill>
          <a:ln w="19050">
            <a:solidFill>
              <a:srgbClr val="8E0000"/>
            </a:solidFill>
            <a:prstDash val="solid"/>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it-IT" sz="1600" b="1" dirty="0">
                <a:solidFill>
                  <a:srgbClr val="8E0000"/>
                </a:solidFill>
              </a:rPr>
              <a:t>CCTS</a:t>
            </a:r>
          </a:p>
          <a:p>
            <a:pPr algn="ctr">
              <a:defRPr/>
            </a:pPr>
            <a:r>
              <a:rPr lang="it-IT" sz="1600" b="1" dirty="0">
                <a:solidFill>
                  <a:srgbClr val="8E0000"/>
                </a:solidFill>
              </a:rPr>
              <a:t>9 aprile 2019</a:t>
            </a:r>
          </a:p>
        </p:txBody>
      </p:sp>
      <p:sp>
        <p:nvSpPr>
          <p:cNvPr id="11" name="Rettangolo 10"/>
          <p:cNvSpPr/>
          <p:nvPr/>
        </p:nvSpPr>
        <p:spPr>
          <a:xfrm>
            <a:off x="179388" y="1916113"/>
            <a:ext cx="8640762" cy="4032250"/>
          </a:xfrm>
          <a:prstGeom prst="rect">
            <a:avLst/>
          </a:prstGeom>
          <a:ln w="38100" cmpd="dbl">
            <a:solidFill>
              <a:schemeClr val="accent2">
                <a:lumMod val="75000"/>
              </a:schemeClr>
            </a:solidFill>
          </a:ln>
        </p:spPr>
        <p:txBody>
          <a:bodyPr>
            <a:spAutoFit/>
          </a:bodyPr>
          <a:lstStyle/>
          <a:p>
            <a:pPr marL="342900" indent="-342900" algn="just">
              <a:spcAft>
                <a:spcPts val="600"/>
              </a:spcAft>
              <a:buFont typeface="Arial"/>
              <a:buChar char="•"/>
              <a:defRPr/>
            </a:pPr>
            <a:r>
              <a:rPr lang="it-IT" sz="2100" dirty="0"/>
              <a:t>Migliorare la leggibilità del testo </a:t>
            </a:r>
            <a:r>
              <a:rPr lang="it-IT" sz="2100" i="1" dirty="0"/>
              <a:t>(spostamento di parti di testo, accorpamento di argomenti affini, aggiunta di ulteriori definizioni e richiamo delle definizioni negli argomenti pertinenti)</a:t>
            </a:r>
          </a:p>
          <a:p>
            <a:pPr marL="342900" indent="-342900" algn="just">
              <a:spcAft>
                <a:spcPts val="600"/>
              </a:spcAft>
              <a:buFont typeface="Arial"/>
              <a:buChar char="•"/>
              <a:defRPr/>
            </a:pPr>
            <a:r>
              <a:rPr lang="it-IT" sz="2100" dirty="0"/>
              <a:t>Migliorare la comprensibilità del testo </a:t>
            </a:r>
            <a:r>
              <a:rPr lang="it-IT" sz="2100" i="1" dirty="0"/>
              <a:t>(aggiunta di note esplicative, aggiunta di esempi nei casi più complessi, aggiunta di disegni)</a:t>
            </a:r>
          </a:p>
          <a:p>
            <a:pPr marL="342900" indent="-342900" algn="just">
              <a:spcAft>
                <a:spcPts val="600"/>
              </a:spcAft>
              <a:buFont typeface="Arial"/>
              <a:buChar char="•"/>
              <a:defRPr/>
            </a:pPr>
            <a:r>
              <a:rPr lang="it-IT" sz="2100" dirty="0"/>
              <a:t>Articolare maggiormente le soluzioni conformi in modo da renderle più aderenti alle reali necessità e quindi meno onerose</a:t>
            </a:r>
          </a:p>
          <a:p>
            <a:pPr marL="342900" indent="-342900" algn="just">
              <a:spcAft>
                <a:spcPts val="600"/>
              </a:spcAft>
              <a:buFont typeface="Arial"/>
              <a:buChar char="•"/>
              <a:defRPr/>
            </a:pPr>
            <a:r>
              <a:rPr lang="it-IT" sz="2100" dirty="0"/>
              <a:t>Fornire sistematici indirizzi circa il ricorso alle soluzioni alternative</a:t>
            </a:r>
          </a:p>
          <a:p>
            <a:pPr marL="342900" indent="-342900" algn="just">
              <a:spcAft>
                <a:spcPts val="600"/>
              </a:spcAft>
              <a:buFont typeface="Arial"/>
              <a:buChar char="•"/>
              <a:defRPr/>
            </a:pPr>
            <a:r>
              <a:rPr lang="it-IT" sz="2100" dirty="0"/>
              <a:t>Risolvere alcune criticità riscontrate</a:t>
            </a:r>
          </a:p>
          <a:p>
            <a:pPr marL="342900" indent="-342900" algn="just">
              <a:spcAft>
                <a:spcPts val="600"/>
              </a:spcAft>
              <a:buFont typeface="Arial"/>
              <a:buChar char="•"/>
              <a:defRPr/>
            </a:pPr>
            <a:r>
              <a:rPr lang="it-IT" sz="2100" dirty="0"/>
              <a:t>Inserire alcuni elementi per un migliore raccordo con le RTV pubblicate e quelle in via di approntamento</a:t>
            </a:r>
          </a:p>
        </p:txBody>
      </p:sp>
      <p:sp>
        <p:nvSpPr>
          <p:cNvPr id="7" name="Rettangolo 6"/>
          <p:cNvSpPr/>
          <p:nvPr/>
        </p:nvSpPr>
        <p:spPr>
          <a:xfrm>
            <a:off x="16505" y="908720"/>
            <a:ext cx="4049306" cy="461665"/>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it-IT"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Scopo dell’aggiornamento</a:t>
            </a:r>
          </a:p>
        </p:txBody>
      </p:sp>
      <p:sp>
        <p:nvSpPr>
          <p:cNvPr id="6" name="Rettangolo 5"/>
          <p:cNvSpPr/>
          <p:nvPr/>
        </p:nvSpPr>
        <p:spPr>
          <a:xfrm>
            <a:off x="2376403" y="44624"/>
            <a:ext cx="4654439" cy="707886"/>
          </a:xfrm>
          <a:prstGeom prst="rect">
            <a:avLst/>
          </a:prstGeom>
        </p:spPr>
        <p:txBody>
          <a:bodyPr wrap="none">
            <a:spAutoFit/>
          </a:bodyPr>
          <a:lstStyle/>
          <a:p>
            <a:pPr>
              <a:defRPr/>
            </a:pPr>
            <a:r>
              <a:rPr lang="it-IT" sz="3200" b="1" dirty="0">
                <a:ln w="1905"/>
                <a:solidFill>
                  <a:srgbClr val="FF0000"/>
                </a:solidFill>
                <a:effectLst>
                  <a:innerShdw blurRad="69850" dist="43180" dir="5400000">
                    <a:srgbClr val="000000">
                      <a:alpha val="65000"/>
                    </a:srgbClr>
                  </a:innerShdw>
                </a:effectLst>
              </a:rPr>
              <a:t>Revisione del </a:t>
            </a:r>
            <a:r>
              <a:rPr lang="it-IT" sz="4000" b="1" dirty="0">
                <a:ln w="1905"/>
                <a:solidFill>
                  <a:srgbClr val="FF0000"/>
                </a:solidFill>
                <a:effectLst>
                  <a:innerShdw blurRad="69850" dist="43180" dir="5400000">
                    <a:srgbClr val="000000">
                      <a:alpha val="65000"/>
                    </a:srgbClr>
                  </a:innerShdw>
                </a:effectLst>
              </a:rPr>
              <a:t>Codice</a:t>
            </a:r>
            <a:endParaRPr lang="it-IT" sz="4000" dirty="0">
              <a:solidFill>
                <a:srgbClr val="FF0000"/>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ttangolo 6"/>
          <p:cNvSpPr/>
          <p:nvPr/>
        </p:nvSpPr>
        <p:spPr>
          <a:xfrm rot="16200000">
            <a:off x="-1434872" y="3891256"/>
            <a:ext cx="3690433" cy="461665"/>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it-IT"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Cosa è stato aggiornato</a:t>
            </a:r>
          </a:p>
        </p:txBody>
      </p:sp>
      <p:pic>
        <p:nvPicPr>
          <p:cNvPr id="40962" name="Immagine 1"/>
          <p:cNvPicPr>
            <a:picLocks noChangeAspect="1"/>
          </p:cNvPicPr>
          <p:nvPr/>
        </p:nvPicPr>
        <p:blipFill>
          <a:blip r:embed="rId2"/>
          <a:srcRect/>
          <a:stretch>
            <a:fillRect/>
          </a:stretch>
        </p:blipFill>
        <p:spPr bwMode="auto">
          <a:xfrm>
            <a:off x="755650" y="1196975"/>
            <a:ext cx="7643813" cy="5014913"/>
          </a:xfrm>
          <a:prstGeom prst="rect">
            <a:avLst/>
          </a:prstGeom>
          <a:noFill/>
          <a:ln w="9525">
            <a:noFill/>
            <a:miter lim="800000"/>
            <a:headEnd/>
            <a:tailEnd/>
          </a:ln>
        </p:spPr>
      </p:pic>
      <p:sp>
        <p:nvSpPr>
          <p:cNvPr id="10" name="Esplosione 1 9"/>
          <p:cNvSpPr/>
          <p:nvPr/>
        </p:nvSpPr>
        <p:spPr>
          <a:xfrm rot="752111">
            <a:off x="6118225" y="708025"/>
            <a:ext cx="2932113" cy="1189038"/>
          </a:xfrm>
          <a:prstGeom prst="irregularSeal1">
            <a:avLst/>
          </a:prstGeom>
          <a:solidFill>
            <a:srgbClr val="C37476">
              <a:alpha val="40000"/>
            </a:srgbClr>
          </a:solidFill>
          <a:ln w="19050">
            <a:solidFill>
              <a:srgbClr val="8E0000"/>
            </a:solidFill>
            <a:prstDash val="solid"/>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it-IT" sz="1600" b="1" dirty="0">
                <a:solidFill>
                  <a:srgbClr val="8E0000"/>
                </a:solidFill>
              </a:rPr>
              <a:t>CCTS</a:t>
            </a:r>
          </a:p>
          <a:p>
            <a:pPr algn="ctr">
              <a:defRPr/>
            </a:pPr>
            <a:r>
              <a:rPr lang="it-IT" sz="1600" b="1" dirty="0">
                <a:solidFill>
                  <a:srgbClr val="8E0000"/>
                </a:solidFill>
              </a:rPr>
              <a:t>9 aprile 2019</a:t>
            </a:r>
          </a:p>
        </p:txBody>
      </p:sp>
      <p:sp>
        <p:nvSpPr>
          <p:cNvPr id="6" name="Rettangolo 5"/>
          <p:cNvSpPr/>
          <p:nvPr/>
        </p:nvSpPr>
        <p:spPr>
          <a:xfrm>
            <a:off x="2376403" y="44624"/>
            <a:ext cx="4654439" cy="707886"/>
          </a:xfrm>
          <a:prstGeom prst="rect">
            <a:avLst/>
          </a:prstGeom>
        </p:spPr>
        <p:txBody>
          <a:bodyPr wrap="none">
            <a:spAutoFit/>
          </a:bodyPr>
          <a:lstStyle/>
          <a:p>
            <a:pPr>
              <a:defRPr/>
            </a:pPr>
            <a:r>
              <a:rPr lang="it-IT" sz="3200" b="1" dirty="0">
                <a:ln w="1905"/>
                <a:solidFill>
                  <a:srgbClr val="FF0000"/>
                </a:solidFill>
                <a:effectLst>
                  <a:innerShdw blurRad="69850" dist="43180" dir="5400000">
                    <a:srgbClr val="000000">
                      <a:alpha val="65000"/>
                    </a:srgbClr>
                  </a:innerShdw>
                </a:effectLst>
              </a:rPr>
              <a:t>Revisione del </a:t>
            </a:r>
            <a:r>
              <a:rPr lang="it-IT" sz="4000" b="1" dirty="0">
                <a:ln w="1905"/>
                <a:solidFill>
                  <a:srgbClr val="FF0000"/>
                </a:solidFill>
                <a:effectLst>
                  <a:innerShdw blurRad="69850" dist="43180" dir="5400000">
                    <a:srgbClr val="000000">
                      <a:alpha val="65000"/>
                    </a:srgbClr>
                  </a:innerShdw>
                </a:effectLst>
              </a:rPr>
              <a:t>Codice</a:t>
            </a:r>
            <a:endParaRPr lang="it-IT" sz="4000" dirty="0">
              <a:solidFill>
                <a:srgbClr val="FF0000"/>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Immagine 2"/>
          <p:cNvPicPr>
            <a:picLocks noChangeAspect="1"/>
          </p:cNvPicPr>
          <p:nvPr/>
        </p:nvPicPr>
        <p:blipFill>
          <a:blip r:embed="rId2"/>
          <a:srcRect/>
          <a:stretch>
            <a:fillRect/>
          </a:stretch>
        </p:blipFill>
        <p:spPr bwMode="auto">
          <a:xfrm>
            <a:off x="684213" y="1196975"/>
            <a:ext cx="7908925" cy="4979988"/>
          </a:xfrm>
          <a:prstGeom prst="rect">
            <a:avLst/>
          </a:prstGeom>
          <a:noFill/>
          <a:ln w="9525">
            <a:noFill/>
            <a:miter lim="800000"/>
            <a:headEnd/>
            <a:tailEnd/>
          </a:ln>
        </p:spPr>
      </p:pic>
      <p:sp>
        <p:nvSpPr>
          <p:cNvPr id="10" name="Esplosione 1 9"/>
          <p:cNvSpPr/>
          <p:nvPr/>
        </p:nvSpPr>
        <p:spPr>
          <a:xfrm rot="752111">
            <a:off x="6092825" y="781050"/>
            <a:ext cx="2930525" cy="1187450"/>
          </a:xfrm>
          <a:prstGeom prst="irregularSeal1">
            <a:avLst/>
          </a:prstGeom>
          <a:solidFill>
            <a:srgbClr val="C37476">
              <a:alpha val="40000"/>
            </a:srgbClr>
          </a:solidFill>
          <a:ln w="19050">
            <a:solidFill>
              <a:srgbClr val="8E0000"/>
            </a:solidFill>
            <a:prstDash val="solid"/>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it-IT" sz="1600" b="1" dirty="0">
                <a:solidFill>
                  <a:srgbClr val="8E0000"/>
                </a:solidFill>
              </a:rPr>
              <a:t>CCTS</a:t>
            </a:r>
          </a:p>
          <a:p>
            <a:pPr algn="ctr">
              <a:defRPr/>
            </a:pPr>
            <a:r>
              <a:rPr lang="it-IT" sz="1600" b="1" dirty="0">
                <a:solidFill>
                  <a:srgbClr val="8E0000"/>
                </a:solidFill>
              </a:rPr>
              <a:t>9 aprile 2019</a:t>
            </a:r>
          </a:p>
        </p:txBody>
      </p:sp>
      <p:sp>
        <p:nvSpPr>
          <p:cNvPr id="6" name="Rettangolo 5"/>
          <p:cNvSpPr/>
          <p:nvPr/>
        </p:nvSpPr>
        <p:spPr>
          <a:xfrm rot="16200000">
            <a:off x="-1434872" y="3891256"/>
            <a:ext cx="3690433" cy="461665"/>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it-IT"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Cosa è stato aggiornato</a:t>
            </a:r>
          </a:p>
        </p:txBody>
      </p:sp>
      <p:sp>
        <p:nvSpPr>
          <p:cNvPr id="8" name="Rettangolo 7"/>
          <p:cNvSpPr/>
          <p:nvPr/>
        </p:nvSpPr>
        <p:spPr>
          <a:xfrm>
            <a:off x="2376403" y="44624"/>
            <a:ext cx="4654439" cy="707886"/>
          </a:xfrm>
          <a:prstGeom prst="rect">
            <a:avLst/>
          </a:prstGeom>
        </p:spPr>
        <p:txBody>
          <a:bodyPr wrap="none">
            <a:spAutoFit/>
          </a:bodyPr>
          <a:lstStyle/>
          <a:p>
            <a:pPr>
              <a:defRPr/>
            </a:pPr>
            <a:r>
              <a:rPr lang="it-IT" sz="3200" b="1" dirty="0">
                <a:ln w="1905"/>
                <a:solidFill>
                  <a:srgbClr val="FF0000"/>
                </a:solidFill>
                <a:effectLst>
                  <a:innerShdw blurRad="69850" dist="43180" dir="5400000">
                    <a:srgbClr val="000000">
                      <a:alpha val="65000"/>
                    </a:srgbClr>
                  </a:innerShdw>
                </a:effectLst>
              </a:rPr>
              <a:t>Revisione del </a:t>
            </a:r>
            <a:r>
              <a:rPr lang="it-IT" sz="4000" b="1" dirty="0">
                <a:ln w="1905"/>
                <a:solidFill>
                  <a:srgbClr val="FF0000"/>
                </a:solidFill>
                <a:effectLst>
                  <a:innerShdw blurRad="69850" dist="43180" dir="5400000">
                    <a:srgbClr val="000000">
                      <a:alpha val="65000"/>
                    </a:srgbClr>
                  </a:innerShdw>
                </a:effectLst>
              </a:rPr>
              <a:t>Codice</a:t>
            </a:r>
            <a:endParaRPr lang="it-IT" sz="4000" dirty="0">
              <a:solidFill>
                <a:srgbClr val="FF0000"/>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Immagine 1"/>
          <p:cNvPicPr>
            <a:picLocks noChangeAspect="1"/>
          </p:cNvPicPr>
          <p:nvPr/>
        </p:nvPicPr>
        <p:blipFill>
          <a:blip r:embed="rId2"/>
          <a:srcRect/>
          <a:stretch>
            <a:fillRect/>
          </a:stretch>
        </p:blipFill>
        <p:spPr bwMode="auto">
          <a:xfrm>
            <a:off x="698500" y="981075"/>
            <a:ext cx="7618413" cy="5254625"/>
          </a:xfrm>
          <a:prstGeom prst="rect">
            <a:avLst/>
          </a:prstGeom>
          <a:noFill/>
          <a:ln w="9525">
            <a:noFill/>
            <a:miter lim="800000"/>
            <a:headEnd/>
            <a:tailEnd/>
          </a:ln>
        </p:spPr>
      </p:pic>
      <p:sp>
        <p:nvSpPr>
          <p:cNvPr id="10" name="Esplosione 1 9"/>
          <p:cNvSpPr/>
          <p:nvPr/>
        </p:nvSpPr>
        <p:spPr>
          <a:xfrm rot="752111">
            <a:off x="6118225" y="565150"/>
            <a:ext cx="2932113" cy="1187450"/>
          </a:xfrm>
          <a:prstGeom prst="irregularSeal1">
            <a:avLst/>
          </a:prstGeom>
          <a:solidFill>
            <a:srgbClr val="C37476">
              <a:alpha val="40000"/>
            </a:srgbClr>
          </a:solidFill>
          <a:ln w="19050">
            <a:solidFill>
              <a:srgbClr val="8E0000"/>
            </a:solidFill>
            <a:prstDash val="solid"/>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it-IT" sz="1600" b="1" dirty="0">
                <a:solidFill>
                  <a:srgbClr val="8E0000"/>
                </a:solidFill>
              </a:rPr>
              <a:t>CCTS</a:t>
            </a:r>
          </a:p>
          <a:p>
            <a:pPr algn="ctr">
              <a:defRPr/>
            </a:pPr>
            <a:r>
              <a:rPr lang="it-IT" sz="1600" b="1" dirty="0">
                <a:solidFill>
                  <a:srgbClr val="8E0000"/>
                </a:solidFill>
              </a:rPr>
              <a:t>9 aprile 2019</a:t>
            </a:r>
          </a:p>
        </p:txBody>
      </p:sp>
      <p:sp>
        <p:nvSpPr>
          <p:cNvPr id="6" name="Rettangolo 5"/>
          <p:cNvSpPr/>
          <p:nvPr/>
        </p:nvSpPr>
        <p:spPr>
          <a:xfrm>
            <a:off x="2376403" y="44624"/>
            <a:ext cx="4654439" cy="707886"/>
          </a:xfrm>
          <a:prstGeom prst="rect">
            <a:avLst/>
          </a:prstGeom>
        </p:spPr>
        <p:txBody>
          <a:bodyPr wrap="none">
            <a:spAutoFit/>
          </a:bodyPr>
          <a:lstStyle/>
          <a:p>
            <a:pPr>
              <a:defRPr/>
            </a:pPr>
            <a:r>
              <a:rPr lang="it-IT" sz="3200" b="1" dirty="0">
                <a:ln w="1905"/>
                <a:solidFill>
                  <a:srgbClr val="FF0000"/>
                </a:solidFill>
                <a:effectLst>
                  <a:innerShdw blurRad="69850" dist="43180" dir="5400000">
                    <a:srgbClr val="000000">
                      <a:alpha val="65000"/>
                    </a:srgbClr>
                  </a:innerShdw>
                </a:effectLst>
              </a:rPr>
              <a:t>Revisione del </a:t>
            </a:r>
            <a:r>
              <a:rPr lang="it-IT" sz="4000" b="1" dirty="0">
                <a:ln w="1905"/>
                <a:solidFill>
                  <a:srgbClr val="FF0000"/>
                </a:solidFill>
                <a:effectLst>
                  <a:innerShdw blurRad="69850" dist="43180" dir="5400000">
                    <a:srgbClr val="000000">
                      <a:alpha val="65000"/>
                    </a:srgbClr>
                  </a:innerShdw>
                </a:effectLst>
              </a:rPr>
              <a:t>Codice</a:t>
            </a:r>
            <a:endParaRPr lang="it-IT" sz="4000" dirty="0">
              <a:solidFill>
                <a:srgbClr val="FF0000"/>
              </a:solidFill>
            </a:endParaRPr>
          </a:p>
        </p:txBody>
      </p:sp>
      <p:sp>
        <p:nvSpPr>
          <p:cNvPr id="8" name="Rettangolo 7"/>
          <p:cNvSpPr/>
          <p:nvPr/>
        </p:nvSpPr>
        <p:spPr>
          <a:xfrm rot="16200000">
            <a:off x="-1434872" y="3891256"/>
            <a:ext cx="3690433" cy="461665"/>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it-IT"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Cosa è stato aggiornato</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3" name="Immagine 2"/>
          <p:cNvPicPr>
            <a:picLocks noChangeAspect="1"/>
          </p:cNvPicPr>
          <p:nvPr/>
        </p:nvPicPr>
        <p:blipFill>
          <a:blip r:embed="rId2"/>
          <a:srcRect/>
          <a:stretch>
            <a:fillRect/>
          </a:stretch>
        </p:blipFill>
        <p:spPr bwMode="auto">
          <a:xfrm>
            <a:off x="684213" y="2276475"/>
            <a:ext cx="8288337" cy="3776663"/>
          </a:xfrm>
          <a:prstGeom prst="rect">
            <a:avLst/>
          </a:prstGeom>
          <a:noFill/>
          <a:ln w="9525">
            <a:noFill/>
            <a:miter lim="800000"/>
            <a:headEnd/>
            <a:tailEnd/>
          </a:ln>
        </p:spPr>
      </p:pic>
      <p:sp>
        <p:nvSpPr>
          <p:cNvPr id="10" name="Esplosione 1 9"/>
          <p:cNvSpPr/>
          <p:nvPr/>
        </p:nvSpPr>
        <p:spPr>
          <a:xfrm rot="752111">
            <a:off x="6118225" y="996950"/>
            <a:ext cx="2932113" cy="1187450"/>
          </a:xfrm>
          <a:prstGeom prst="irregularSeal1">
            <a:avLst/>
          </a:prstGeom>
          <a:solidFill>
            <a:srgbClr val="C37476">
              <a:alpha val="40000"/>
            </a:srgbClr>
          </a:solidFill>
          <a:ln w="19050">
            <a:solidFill>
              <a:srgbClr val="8E0000"/>
            </a:solidFill>
            <a:prstDash val="solid"/>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it-IT" sz="1600" b="1" dirty="0">
                <a:solidFill>
                  <a:srgbClr val="8E0000"/>
                </a:solidFill>
              </a:rPr>
              <a:t>CCTS</a:t>
            </a:r>
          </a:p>
          <a:p>
            <a:pPr algn="ctr">
              <a:defRPr/>
            </a:pPr>
            <a:r>
              <a:rPr lang="it-IT" sz="1600" b="1" dirty="0">
                <a:solidFill>
                  <a:srgbClr val="8E0000"/>
                </a:solidFill>
              </a:rPr>
              <a:t>9 aprile 2019</a:t>
            </a:r>
          </a:p>
        </p:txBody>
      </p:sp>
      <p:sp>
        <p:nvSpPr>
          <p:cNvPr id="6" name="Rettangolo 5"/>
          <p:cNvSpPr/>
          <p:nvPr/>
        </p:nvSpPr>
        <p:spPr>
          <a:xfrm>
            <a:off x="2376403" y="44624"/>
            <a:ext cx="4654439" cy="707886"/>
          </a:xfrm>
          <a:prstGeom prst="rect">
            <a:avLst/>
          </a:prstGeom>
        </p:spPr>
        <p:txBody>
          <a:bodyPr wrap="none">
            <a:spAutoFit/>
          </a:bodyPr>
          <a:lstStyle/>
          <a:p>
            <a:pPr>
              <a:defRPr/>
            </a:pPr>
            <a:r>
              <a:rPr lang="it-IT" sz="3200" b="1" dirty="0">
                <a:ln w="1905"/>
                <a:solidFill>
                  <a:srgbClr val="FF0000"/>
                </a:solidFill>
                <a:effectLst>
                  <a:innerShdw blurRad="69850" dist="43180" dir="5400000">
                    <a:srgbClr val="000000">
                      <a:alpha val="65000"/>
                    </a:srgbClr>
                  </a:innerShdw>
                </a:effectLst>
              </a:rPr>
              <a:t>Revisione del </a:t>
            </a:r>
            <a:r>
              <a:rPr lang="it-IT" sz="4000" b="1" dirty="0">
                <a:ln w="1905"/>
                <a:solidFill>
                  <a:srgbClr val="FF0000"/>
                </a:solidFill>
                <a:effectLst>
                  <a:innerShdw blurRad="69850" dist="43180" dir="5400000">
                    <a:srgbClr val="000000">
                      <a:alpha val="65000"/>
                    </a:srgbClr>
                  </a:innerShdw>
                </a:effectLst>
              </a:rPr>
              <a:t>Codice</a:t>
            </a:r>
            <a:endParaRPr lang="it-IT" sz="4000" dirty="0">
              <a:solidFill>
                <a:srgbClr val="FF0000"/>
              </a:solidFill>
            </a:endParaRPr>
          </a:p>
        </p:txBody>
      </p:sp>
      <p:sp>
        <p:nvSpPr>
          <p:cNvPr id="8" name="Rettangolo 7"/>
          <p:cNvSpPr/>
          <p:nvPr/>
        </p:nvSpPr>
        <p:spPr>
          <a:xfrm rot="16200000">
            <a:off x="-1434872" y="3891256"/>
            <a:ext cx="3690433" cy="461665"/>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it-IT"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Cosa è stato aggiornato</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2376403" y="44624"/>
            <a:ext cx="4654439" cy="707886"/>
          </a:xfrm>
          <a:prstGeom prst="rect">
            <a:avLst/>
          </a:prstGeom>
        </p:spPr>
        <p:txBody>
          <a:bodyPr wrap="none">
            <a:spAutoFit/>
          </a:bodyPr>
          <a:lstStyle/>
          <a:p>
            <a:pPr>
              <a:defRPr/>
            </a:pPr>
            <a:r>
              <a:rPr lang="it-IT" sz="3200" b="1" dirty="0">
                <a:ln w="1905"/>
                <a:solidFill>
                  <a:srgbClr val="FF0000"/>
                </a:solidFill>
                <a:effectLst>
                  <a:innerShdw blurRad="69850" dist="43180" dir="5400000">
                    <a:srgbClr val="000000">
                      <a:alpha val="65000"/>
                    </a:srgbClr>
                  </a:innerShdw>
                </a:effectLst>
              </a:rPr>
              <a:t>Revisione del </a:t>
            </a:r>
            <a:r>
              <a:rPr lang="it-IT" sz="4000" b="1" dirty="0">
                <a:ln w="1905"/>
                <a:solidFill>
                  <a:srgbClr val="FF0000"/>
                </a:solidFill>
                <a:effectLst>
                  <a:innerShdw blurRad="69850" dist="43180" dir="5400000">
                    <a:srgbClr val="000000">
                      <a:alpha val="65000"/>
                    </a:srgbClr>
                  </a:innerShdw>
                </a:effectLst>
              </a:rPr>
              <a:t>Codice</a:t>
            </a:r>
            <a:endParaRPr lang="it-IT" sz="4000" dirty="0">
              <a:solidFill>
                <a:srgbClr val="FF0000"/>
              </a:solidFill>
            </a:endParaRPr>
          </a:p>
        </p:txBody>
      </p:sp>
      <p:sp>
        <p:nvSpPr>
          <p:cNvPr id="45058" name="CasellaDiTesto 10"/>
          <p:cNvSpPr txBox="1">
            <a:spLocks noChangeArrowheads="1"/>
          </p:cNvSpPr>
          <p:nvPr/>
        </p:nvSpPr>
        <p:spPr bwMode="auto">
          <a:xfrm>
            <a:off x="539750" y="981075"/>
            <a:ext cx="8135938" cy="922338"/>
          </a:xfrm>
          <a:prstGeom prst="rect">
            <a:avLst/>
          </a:prstGeom>
          <a:noFill/>
          <a:ln w="38100">
            <a:solidFill>
              <a:srgbClr val="0070C0"/>
            </a:solidFill>
            <a:miter lim="800000"/>
            <a:headEnd/>
            <a:tailEnd/>
          </a:ln>
        </p:spPr>
        <p:txBody>
          <a:bodyPr>
            <a:spAutoFit/>
          </a:bodyPr>
          <a:lstStyle/>
          <a:p>
            <a:pPr algn="ctr"/>
            <a:r>
              <a:rPr lang="it-IT">
                <a:ea typeface="MS PGothic" pitchFamily="34" charset="-128"/>
              </a:rPr>
              <a:t>A seguito della presentazione della bozza n. 238 sono pervenute 329 osservazioni delle quali più dell’70 % sono nuove osservazioni riguardanti il Codice esistente e non la bozza n. 238</a:t>
            </a:r>
          </a:p>
        </p:txBody>
      </p:sp>
      <p:pic>
        <p:nvPicPr>
          <p:cNvPr id="45059" name="Immagine 1"/>
          <p:cNvPicPr>
            <a:picLocks noChangeAspect="1"/>
          </p:cNvPicPr>
          <p:nvPr/>
        </p:nvPicPr>
        <p:blipFill>
          <a:blip r:embed="rId2"/>
          <a:srcRect/>
          <a:stretch>
            <a:fillRect/>
          </a:stretch>
        </p:blipFill>
        <p:spPr bwMode="auto">
          <a:xfrm>
            <a:off x="107950" y="2133600"/>
            <a:ext cx="4314825" cy="2735263"/>
          </a:xfrm>
          <a:prstGeom prst="rect">
            <a:avLst/>
          </a:prstGeom>
          <a:noFill/>
          <a:ln w="9525">
            <a:noFill/>
            <a:miter lim="800000"/>
            <a:headEnd/>
            <a:tailEnd/>
          </a:ln>
        </p:spPr>
      </p:pic>
      <p:pic>
        <p:nvPicPr>
          <p:cNvPr id="45060" name="Immagine 1"/>
          <p:cNvPicPr>
            <a:picLocks noChangeAspect="1"/>
          </p:cNvPicPr>
          <p:nvPr/>
        </p:nvPicPr>
        <p:blipFill>
          <a:blip r:embed="rId3"/>
          <a:srcRect/>
          <a:stretch>
            <a:fillRect/>
          </a:stretch>
        </p:blipFill>
        <p:spPr bwMode="auto">
          <a:xfrm>
            <a:off x="4500563" y="2133600"/>
            <a:ext cx="4530725" cy="2722563"/>
          </a:xfrm>
          <a:prstGeom prst="rect">
            <a:avLst/>
          </a:prstGeom>
          <a:noFill/>
          <a:ln w="9525">
            <a:solidFill>
              <a:srgbClr val="B80000"/>
            </a:solidFill>
            <a:miter lim="800000"/>
            <a:headEnd/>
            <a:tailEnd/>
          </a:ln>
        </p:spPr>
      </p:pic>
      <p:sp>
        <p:nvSpPr>
          <p:cNvPr id="45061" name="Rettangolo 7"/>
          <p:cNvSpPr>
            <a:spLocks noChangeArrowheads="1"/>
          </p:cNvSpPr>
          <p:nvPr/>
        </p:nvSpPr>
        <p:spPr bwMode="auto">
          <a:xfrm>
            <a:off x="250825" y="5734050"/>
            <a:ext cx="8748713" cy="431800"/>
          </a:xfrm>
          <a:prstGeom prst="rect">
            <a:avLst/>
          </a:prstGeom>
          <a:noFill/>
          <a:ln w="9525">
            <a:noFill/>
            <a:miter lim="800000"/>
            <a:headEnd/>
            <a:tailEnd/>
          </a:ln>
        </p:spPr>
        <p:txBody>
          <a:bodyPr>
            <a:spAutoFit/>
          </a:bodyPr>
          <a:lstStyle/>
          <a:p>
            <a:r>
              <a:rPr lang="it-IT" sz="2200" b="1">
                <a:solidFill>
                  <a:srgbClr val="C00000"/>
                </a:solidFill>
              </a:rPr>
              <a:t>Revisione (bozza n. 247) presentata al CCTS del 18 giugno 2019</a:t>
            </a:r>
          </a:p>
        </p:txBody>
      </p:sp>
      <p:sp>
        <p:nvSpPr>
          <p:cNvPr id="9" name="Freccia giù 8"/>
          <p:cNvSpPr/>
          <p:nvPr/>
        </p:nvSpPr>
        <p:spPr>
          <a:xfrm>
            <a:off x="4211638" y="4941888"/>
            <a:ext cx="504825" cy="790575"/>
          </a:xfrm>
          <a:prstGeom prst="down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2376403" y="44624"/>
            <a:ext cx="4654439" cy="707886"/>
          </a:xfrm>
          <a:prstGeom prst="rect">
            <a:avLst/>
          </a:prstGeom>
        </p:spPr>
        <p:txBody>
          <a:bodyPr wrap="none">
            <a:spAutoFit/>
          </a:bodyPr>
          <a:lstStyle/>
          <a:p>
            <a:pPr>
              <a:defRPr/>
            </a:pPr>
            <a:r>
              <a:rPr lang="it-IT" sz="3200" b="1" dirty="0">
                <a:ln w="1905"/>
                <a:solidFill>
                  <a:srgbClr val="FF0000"/>
                </a:solidFill>
                <a:effectLst>
                  <a:innerShdw blurRad="69850" dist="43180" dir="5400000">
                    <a:srgbClr val="000000">
                      <a:alpha val="65000"/>
                    </a:srgbClr>
                  </a:innerShdw>
                </a:effectLst>
              </a:rPr>
              <a:t>Revisione del </a:t>
            </a:r>
            <a:r>
              <a:rPr lang="it-IT" sz="4000" b="1" dirty="0">
                <a:ln w="1905"/>
                <a:solidFill>
                  <a:srgbClr val="FF0000"/>
                </a:solidFill>
                <a:effectLst>
                  <a:innerShdw blurRad="69850" dist="43180" dir="5400000">
                    <a:srgbClr val="000000">
                      <a:alpha val="65000"/>
                    </a:srgbClr>
                  </a:innerShdw>
                </a:effectLst>
              </a:rPr>
              <a:t>Codice</a:t>
            </a:r>
            <a:endParaRPr lang="it-IT" sz="4000" dirty="0">
              <a:solidFill>
                <a:srgbClr val="FF0000"/>
              </a:solidFill>
            </a:endParaRPr>
          </a:p>
        </p:txBody>
      </p:sp>
      <p:sp>
        <p:nvSpPr>
          <p:cNvPr id="46082" name="CasellaDiTesto 2"/>
          <p:cNvSpPr txBox="1">
            <a:spLocks noChangeArrowheads="1"/>
          </p:cNvSpPr>
          <p:nvPr/>
        </p:nvSpPr>
        <p:spPr bwMode="auto">
          <a:xfrm>
            <a:off x="323850" y="1663700"/>
            <a:ext cx="8496300" cy="4800600"/>
          </a:xfrm>
          <a:prstGeom prst="rect">
            <a:avLst/>
          </a:prstGeom>
          <a:noFill/>
          <a:ln w="9525">
            <a:noFill/>
            <a:miter lim="800000"/>
            <a:headEnd/>
            <a:tailEnd/>
          </a:ln>
        </p:spPr>
        <p:txBody>
          <a:bodyPr>
            <a:spAutoFit/>
          </a:bodyPr>
          <a:lstStyle/>
          <a:p>
            <a:pPr marL="285750" indent="-285750" algn="just">
              <a:buFont typeface="Wingdings" pitchFamily="2" charset="2"/>
              <a:buChar char="Ø"/>
            </a:pPr>
            <a:r>
              <a:rPr lang="it-IT">
                <a:ea typeface="MS PGothic" pitchFamily="34" charset="-128"/>
              </a:rPr>
              <a:t>Chiarito l'uso delle norme volontarie e la non cogenza delle stesse (G.1.4)</a:t>
            </a:r>
          </a:p>
          <a:p>
            <a:pPr marL="285750" indent="-285750" algn="just">
              <a:buFont typeface="Wingdings" pitchFamily="2" charset="2"/>
              <a:buChar char="Ø"/>
            </a:pPr>
            <a:endParaRPr lang="it-IT">
              <a:ea typeface="MS PGothic" pitchFamily="34" charset="-128"/>
            </a:endParaRPr>
          </a:p>
          <a:p>
            <a:pPr marL="285750" indent="-285750" algn="just">
              <a:buFont typeface="Wingdings" pitchFamily="2" charset="2"/>
              <a:buChar char="Ø"/>
            </a:pPr>
            <a:r>
              <a:rPr lang="it-IT">
                <a:ea typeface="MS PGothic" pitchFamily="34" charset="-128"/>
              </a:rPr>
              <a:t>Chiarita la definizione di attività all'aperto (G.1.5 comma 6)</a:t>
            </a:r>
          </a:p>
          <a:p>
            <a:pPr marL="285750" indent="-285750" algn="just">
              <a:buFont typeface="Wingdings" pitchFamily="2" charset="2"/>
              <a:buChar char="Ø"/>
            </a:pPr>
            <a:endParaRPr lang="it-IT">
              <a:ea typeface="MS PGothic" pitchFamily="34" charset="-128"/>
            </a:endParaRPr>
          </a:p>
          <a:p>
            <a:pPr marL="285750" indent="-285750" algn="just">
              <a:buFont typeface="Wingdings" pitchFamily="2" charset="2"/>
              <a:buChar char="Ø"/>
            </a:pPr>
            <a:r>
              <a:rPr lang="it-IT">
                <a:ea typeface="MS PGothic" pitchFamily="34" charset="-128"/>
              </a:rPr>
              <a:t>Chiarito ulteriormente il significato dei frequenti richiami di norme volontarie (G.1.25 comma 9)</a:t>
            </a:r>
          </a:p>
          <a:p>
            <a:pPr marL="285750" indent="-285750" algn="just">
              <a:buFont typeface="Wingdings" pitchFamily="2" charset="2"/>
              <a:buChar char="Ø"/>
            </a:pPr>
            <a:endParaRPr lang="it-IT">
              <a:ea typeface="MS PGothic" pitchFamily="34" charset="-128"/>
            </a:endParaRPr>
          </a:p>
          <a:p>
            <a:pPr marL="285750" indent="-285750" algn="just">
              <a:buFont typeface="Wingdings" pitchFamily="2" charset="2"/>
              <a:buChar char="Ø"/>
            </a:pPr>
            <a:r>
              <a:rPr lang="it-IT">
                <a:ea typeface="MS PGothic" pitchFamily="34" charset="-128"/>
              </a:rPr>
              <a:t>Chiarito ruolo di progettista e professionista antincendio per i metodi di progettazione (G.2.7)</a:t>
            </a:r>
          </a:p>
          <a:p>
            <a:pPr marL="285750" indent="-285750" algn="just">
              <a:buFont typeface="Wingdings" pitchFamily="2" charset="2"/>
              <a:buChar char="Ø"/>
            </a:pPr>
            <a:endParaRPr lang="it-IT">
              <a:ea typeface="MS PGothic" pitchFamily="34" charset="-128"/>
            </a:endParaRPr>
          </a:p>
          <a:p>
            <a:pPr marL="285750" indent="-285750" algn="just">
              <a:buFont typeface="Wingdings" pitchFamily="2" charset="2"/>
              <a:buChar char="Ø"/>
            </a:pPr>
            <a:r>
              <a:rPr lang="it-IT">
                <a:ea typeface="MS PGothic" pitchFamily="34" charset="-128"/>
              </a:rPr>
              <a:t>Rimosso Ci1, Ci2, Ci3 dalle previsioni esplicite del codice per consentire una gestione diretta dalla RTV. Per attività civili sotto soglia si possono comunque impiegare le previsioni per dormitori ed alberghi. (G.3.2.2 comma 2)</a:t>
            </a:r>
          </a:p>
          <a:p>
            <a:pPr marL="285750" indent="-285750" algn="just">
              <a:buFont typeface="Wingdings" pitchFamily="2" charset="2"/>
              <a:buChar char="Ø"/>
            </a:pPr>
            <a:endParaRPr lang="it-IT">
              <a:ea typeface="MS PGothic" pitchFamily="34" charset="-128"/>
            </a:endParaRPr>
          </a:p>
          <a:p>
            <a:pPr marL="285750" indent="-285750" algn="just">
              <a:buFont typeface="Wingdings" pitchFamily="2" charset="2"/>
              <a:buChar char="Ø"/>
            </a:pPr>
            <a:r>
              <a:rPr lang="it-IT">
                <a:ea typeface="MS PGothic" pitchFamily="34" charset="-128"/>
              </a:rPr>
              <a:t>Semplificata la tematica riguardante il Rischio ambiente (G.3.4 comma 3)</a:t>
            </a:r>
          </a:p>
          <a:p>
            <a:pPr marL="285750" indent="-285750" algn="just">
              <a:buFont typeface="Wingdings" pitchFamily="2" charset="2"/>
              <a:buChar char="Ø"/>
            </a:pPr>
            <a:endParaRPr lang="it-IT">
              <a:ea typeface="MS PGothic" pitchFamily="34" charset="-128"/>
            </a:endParaRPr>
          </a:p>
          <a:p>
            <a:pPr marL="285750" indent="-285750" algn="just">
              <a:buFont typeface="Wingdings" pitchFamily="2" charset="2"/>
              <a:buChar char="Ø"/>
            </a:pPr>
            <a:endParaRPr lang="it-IT">
              <a:ea typeface="MS PGothic" pitchFamily="34" charset="-128"/>
            </a:endParaRPr>
          </a:p>
        </p:txBody>
      </p:sp>
      <p:sp>
        <p:nvSpPr>
          <p:cNvPr id="46083" name="CasellaDiTesto 3"/>
          <p:cNvSpPr txBox="1">
            <a:spLocks noChangeArrowheads="1"/>
          </p:cNvSpPr>
          <p:nvPr/>
        </p:nvSpPr>
        <p:spPr bwMode="auto">
          <a:xfrm>
            <a:off x="534988" y="981075"/>
            <a:ext cx="8069262" cy="461963"/>
          </a:xfrm>
          <a:prstGeom prst="rect">
            <a:avLst/>
          </a:prstGeom>
          <a:noFill/>
          <a:ln w="9525">
            <a:noFill/>
            <a:miter lim="800000"/>
            <a:headEnd/>
            <a:tailEnd/>
          </a:ln>
        </p:spPr>
        <p:txBody>
          <a:bodyPr>
            <a:spAutoFit/>
          </a:bodyPr>
          <a:lstStyle/>
          <a:p>
            <a:pPr algn="ctr"/>
            <a:r>
              <a:rPr lang="it-IT" sz="2400" b="1">
                <a:solidFill>
                  <a:srgbClr val="C00000"/>
                </a:solidFill>
                <a:ea typeface="MS PGothic" pitchFamily="34" charset="-128"/>
              </a:rPr>
              <a:t>PRINCIPALI MODIFICHE APPORTATE</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2376403" y="44624"/>
            <a:ext cx="4654439" cy="707886"/>
          </a:xfrm>
          <a:prstGeom prst="rect">
            <a:avLst/>
          </a:prstGeom>
        </p:spPr>
        <p:txBody>
          <a:bodyPr wrap="none">
            <a:spAutoFit/>
          </a:bodyPr>
          <a:lstStyle/>
          <a:p>
            <a:pPr>
              <a:defRPr/>
            </a:pPr>
            <a:r>
              <a:rPr lang="it-IT" sz="3200" b="1" dirty="0">
                <a:ln w="1905"/>
                <a:solidFill>
                  <a:srgbClr val="FF0000"/>
                </a:solidFill>
                <a:effectLst>
                  <a:innerShdw blurRad="69850" dist="43180" dir="5400000">
                    <a:srgbClr val="000000">
                      <a:alpha val="65000"/>
                    </a:srgbClr>
                  </a:innerShdw>
                </a:effectLst>
              </a:rPr>
              <a:t>Revisione del </a:t>
            </a:r>
            <a:r>
              <a:rPr lang="it-IT" sz="4000" b="1" dirty="0">
                <a:ln w="1905"/>
                <a:solidFill>
                  <a:srgbClr val="FF0000"/>
                </a:solidFill>
                <a:effectLst>
                  <a:innerShdw blurRad="69850" dist="43180" dir="5400000">
                    <a:srgbClr val="000000">
                      <a:alpha val="65000"/>
                    </a:srgbClr>
                  </a:innerShdw>
                </a:effectLst>
              </a:rPr>
              <a:t>Codice</a:t>
            </a:r>
            <a:endParaRPr lang="it-IT" sz="4000" dirty="0">
              <a:solidFill>
                <a:srgbClr val="FF0000"/>
              </a:solidFill>
            </a:endParaRPr>
          </a:p>
        </p:txBody>
      </p:sp>
      <p:sp>
        <p:nvSpPr>
          <p:cNvPr id="47106" name="CasellaDiTesto 2"/>
          <p:cNvSpPr txBox="1">
            <a:spLocks noChangeArrowheads="1"/>
          </p:cNvSpPr>
          <p:nvPr/>
        </p:nvSpPr>
        <p:spPr bwMode="auto">
          <a:xfrm>
            <a:off x="250825" y="1230313"/>
            <a:ext cx="8785225" cy="3693319"/>
          </a:xfrm>
          <a:prstGeom prst="rect">
            <a:avLst/>
          </a:prstGeom>
          <a:noFill/>
          <a:ln w="9525">
            <a:noFill/>
            <a:miter lim="800000"/>
            <a:headEnd/>
            <a:tailEnd/>
          </a:ln>
        </p:spPr>
        <p:txBody>
          <a:bodyPr>
            <a:spAutoFit/>
          </a:bodyPr>
          <a:lstStyle/>
          <a:p>
            <a:pPr marL="285750" indent="-285750" algn="just">
              <a:buFont typeface="Wingdings" pitchFamily="2" charset="2"/>
              <a:buChar char="Ø"/>
            </a:pPr>
            <a:r>
              <a:rPr lang="it-IT" dirty="0" smtClean="0">
                <a:ea typeface="MS PGothic" pitchFamily="34" charset="-128"/>
              </a:rPr>
              <a:t>Chiarita </a:t>
            </a:r>
            <a:r>
              <a:rPr lang="it-IT" dirty="0">
                <a:ea typeface="MS PGothic" pitchFamily="34" charset="-128"/>
              </a:rPr>
              <a:t>la distanza dal confine per livelli di prestazione I e II di resistenza al fuoco (S.2.4.6 comma 1 </a:t>
            </a:r>
            <a:r>
              <a:rPr lang="it-IT" dirty="0" err="1">
                <a:ea typeface="MS PGothic" pitchFamily="34" charset="-128"/>
              </a:rPr>
              <a:t>lett</a:t>
            </a:r>
            <a:r>
              <a:rPr lang="it-IT" dirty="0">
                <a:ea typeface="MS PGothic" pitchFamily="34" charset="-128"/>
              </a:rPr>
              <a:t>. b)</a:t>
            </a:r>
          </a:p>
          <a:p>
            <a:pPr marL="285750" indent="-285750" algn="just">
              <a:buFont typeface="Wingdings" pitchFamily="2" charset="2"/>
              <a:buChar char="Ø"/>
            </a:pPr>
            <a:endParaRPr lang="it-IT" dirty="0">
              <a:ea typeface="MS PGothic" pitchFamily="34" charset="-128"/>
            </a:endParaRPr>
          </a:p>
          <a:p>
            <a:pPr marL="285750" lvl="1" indent="-285750" algn="just">
              <a:buFont typeface="Wingdings" pitchFamily="2" charset="2"/>
              <a:buChar char="Ø"/>
            </a:pPr>
            <a:r>
              <a:rPr lang="it-IT" dirty="0">
                <a:ea typeface="MS PGothic" pitchFamily="34" charset="-128"/>
              </a:rPr>
              <a:t>Precisate alcune caratteristiche del filtro a prova di fumo (S.3.5.5 comma 1)</a:t>
            </a:r>
          </a:p>
          <a:p>
            <a:pPr marL="285750" lvl="1" indent="-285750" algn="just">
              <a:buFont typeface="Wingdings" pitchFamily="2" charset="2"/>
              <a:buChar char="Ø"/>
            </a:pPr>
            <a:endParaRPr lang="it-IT" dirty="0">
              <a:ea typeface="MS PGothic" pitchFamily="34" charset="-128"/>
            </a:endParaRPr>
          </a:p>
          <a:p>
            <a:pPr marL="285750" lvl="1" indent="-285750" algn="just">
              <a:buFont typeface="Wingdings" pitchFamily="2" charset="2"/>
              <a:buChar char="Ø"/>
            </a:pPr>
            <a:r>
              <a:rPr lang="it-IT" dirty="0">
                <a:ea typeface="MS PGothic" pitchFamily="34" charset="-128"/>
              </a:rPr>
              <a:t>Ridotta la richiesta di requisito Sa delle chiusure per compartimenti a prova di fumo, </a:t>
            </a:r>
            <a:r>
              <a:rPr lang="it-IT" dirty="0" smtClean="0">
                <a:ea typeface="MS PGothic" pitchFamily="34" charset="-128"/>
              </a:rPr>
              <a:t>ove </a:t>
            </a:r>
            <a:r>
              <a:rPr lang="it-IT" dirty="0">
                <a:ea typeface="MS PGothic" pitchFamily="34" charset="-128"/>
              </a:rPr>
              <a:t>il fumo è già sotto controllo (S.3.5.5 comma 2)</a:t>
            </a:r>
          </a:p>
          <a:p>
            <a:pPr marL="285750" lvl="1" indent="-285750" algn="just">
              <a:buFont typeface="Wingdings" pitchFamily="2" charset="2"/>
              <a:buChar char="Ø"/>
            </a:pPr>
            <a:endParaRPr lang="it-IT" dirty="0">
              <a:ea typeface="MS PGothic" pitchFamily="34" charset="-128"/>
            </a:endParaRPr>
          </a:p>
          <a:p>
            <a:pPr marL="285750" lvl="1" indent="-285750" algn="just">
              <a:buFont typeface="Wingdings" pitchFamily="2" charset="2"/>
              <a:buChar char="Ø"/>
            </a:pPr>
            <a:r>
              <a:rPr lang="it-IT" dirty="0">
                <a:ea typeface="MS PGothic" pitchFamily="34" charset="-128"/>
              </a:rPr>
              <a:t>Inserito requisito minimo per illuminazione di sicurezza, oltre a previsione normativa (S.4.5.10 comma 2)</a:t>
            </a:r>
          </a:p>
          <a:p>
            <a:pPr marL="285750" lvl="1" indent="-285750" algn="just"/>
            <a:endParaRPr lang="it-IT" dirty="0">
              <a:ea typeface="MS PGothic" pitchFamily="34" charset="-128"/>
            </a:endParaRPr>
          </a:p>
          <a:p>
            <a:pPr marL="285750" indent="-285750" algn="just">
              <a:buFont typeface="Wingdings" pitchFamily="2" charset="2"/>
              <a:buChar char="Ø"/>
            </a:pPr>
            <a:r>
              <a:rPr lang="it-IT" dirty="0">
                <a:ea typeface="MS PGothic" pitchFamily="34" charset="-128"/>
              </a:rPr>
              <a:t>Chiarito che l'affollamento stabilito in S.4 è massimo per l'attività e che il titolare può comunque dichiarare affollamento inferiore. (S.4.6.2 comma 1)</a:t>
            </a:r>
          </a:p>
        </p:txBody>
      </p:sp>
      <p:sp>
        <p:nvSpPr>
          <p:cNvPr id="47107" name="CasellaDiTesto 3"/>
          <p:cNvSpPr txBox="1">
            <a:spLocks noChangeArrowheads="1"/>
          </p:cNvSpPr>
          <p:nvPr/>
        </p:nvSpPr>
        <p:spPr bwMode="auto">
          <a:xfrm>
            <a:off x="606425" y="735013"/>
            <a:ext cx="8069263" cy="461962"/>
          </a:xfrm>
          <a:prstGeom prst="rect">
            <a:avLst/>
          </a:prstGeom>
          <a:noFill/>
          <a:ln w="9525">
            <a:noFill/>
            <a:miter lim="800000"/>
            <a:headEnd/>
            <a:tailEnd/>
          </a:ln>
        </p:spPr>
        <p:txBody>
          <a:bodyPr>
            <a:spAutoFit/>
          </a:bodyPr>
          <a:lstStyle/>
          <a:p>
            <a:pPr algn="ctr"/>
            <a:r>
              <a:rPr lang="it-IT" sz="2400" b="1">
                <a:solidFill>
                  <a:srgbClr val="C00000"/>
                </a:solidFill>
                <a:ea typeface="MS PGothic" pitchFamily="34" charset="-128"/>
              </a:rPr>
              <a:t>PRINCIPALI MODIFICHE APPORTATE</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2376403" y="44624"/>
            <a:ext cx="4654439" cy="707886"/>
          </a:xfrm>
          <a:prstGeom prst="rect">
            <a:avLst/>
          </a:prstGeom>
        </p:spPr>
        <p:txBody>
          <a:bodyPr wrap="none">
            <a:spAutoFit/>
          </a:bodyPr>
          <a:lstStyle/>
          <a:p>
            <a:pPr>
              <a:defRPr/>
            </a:pPr>
            <a:r>
              <a:rPr lang="it-IT" sz="3200" b="1" dirty="0">
                <a:ln w="1905"/>
                <a:solidFill>
                  <a:srgbClr val="FF0000"/>
                </a:solidFill>
                <a:effectLst>
                  <a:innerShdw blurRad="69850" dist="43180" dir="5400000">
                    <a:srgbClr val="000000">
                      <a:alpha val="65000"/>
                    </a:srgbClr>
                  </a:innerShdw>
                </a:effectLst>
              </a:rPr>
              <a:t>Revisione del </a:t>
            </a:r>
            <a:r>
              <a:rPr lang="it-IT" sz="4000" b="1" dirty="0">
                <a:ln w="1905"/>
                <a:solidFill>
                  <a:srgbClr val="FF0000"/>
                </a:solidFill>
                <a:effectLst>
                  <a:innerShdw blurRad="69850" dist="43180" dir="5400000">
                    <a:srgbClr val="000000">
                      <a:alpha val="65000"/>
                    </a:srgbClr>
                  </a:innerShdw>
                </a:effectLst>
              </a:rPr>
              <a:t>Codice</a:t>
            </a:r>
            <a:endParaRPr lang="it-IT" sz="4000" dirty="0">
              <a:solidFill>
                <a:srgbClr val="FF0000"/>
              </a:solidFill>
            </a:endParaRPr>
          </a:p>
        </p:txBody>
      </p:sp>
      <p:sp>
        <p:nvSpPr>
          <p:cNvPr id="48130" name="CasellaDiTesto 2"/>
          <p:cNvSpPr txBox="1">
            <a:spLocks noChangeArrowheads="1"/>
          </p:cNvSpPr>
          <p:nvPr/>
        </p:nvSpPr>
        <p:spPr bwMode="auto">
          <a:xfrm>
            <a:off x="323850" y="1374775"/>
            <a:ext cx="8496300" cy="5078413"/>
          </a:xfrm>
          <a:prstGeom prst="rect">
            <a:avLst/>
          </a:prstGeom>
          <a:noFill/>
          <a:ln w="9525">
            <a:noFill/>
            <a:miter lim="800000"/>
            <a:headEnd/>
            <a:tailEnd/>
          </a:ln>
        </p:spPr>
        <p:txBody>
          <a:bodyPr>
            <a:spAutoFit/>
          </a:bodyPr>
          <a:lstStyle/>
          <a:p>
            <a:pPr marL="285750" indent="-285750" algn="just">
              <a:buFont typeface="Wingdings" pitchFamily="2" charset="2"/>
              <a:buChar char="Ø"/>
            </a:pPr>
            <a:r>
              <a:rPr lang="it-IT">
                <a:ea typeface="MS PGothic" pitchFamily="34" charset="-128"/>
              </a:rPr>
              <a:t>Ulteriormente semplificata la determinazione della porzione omissibile del corridoio cieco (S.4.8.2 comma 3)</a:t>
            </a:r>
          </a:p>
          <a:p>
            <a:pPr marL="285750" indent="-285750" algn="just">
              <a:buFont typeface="Wingdings" pitchFamily="2" charset="2"/>
              <a:buChar char="Ø"/>
            </a:pPr>
            <a:endParaRPr lang="it-IT">
              <a:ea typeface="MS PGothic" pitchFamily="34" charset="-128"/>
            </a:endParaRPr>
          </a:p>
          <a:p>
            <a:pPr marL="285750" indent="-285750" algn="just">
              <a:buFont typeface="Wingdings" pitchFamily="2" charset="2"/>
              <a:buChar char="Ø"/>
            </a:pPr>
            <a:r>
              <a:rPr lang="it-IT">
                <a:ea typeface="MS PGothic" pitchFamily="34" charset="-128"/>
              </a:rPr>
              <a:t>Migliorate le indicazioni per l'inclusione in S.4 ed S.5</a:t>
            </a:r>
          </a:p>
          <a:p>
            <a:pPr marL="285750" indent="-285750" algn="just">
              <a:buFont typeface="Wingdings" pitchFamily="2" charset="2"/>
              <a:buChar char="Ø"/>
            </a:pPr>
            <a:endParaRPr lang="it-IT">
              <a:ea typeface="MS PGothic" pitchFamily="34" charset="-128"/>
            </a:endParaRPr>
          </a:p>
          <a:p>
            <a:pPr marL="285750" indent="-285750" algn="just">
              <a:buFont typeface="Wingdings" pitchFamily="2" charset="2"/>
              <a:buChar char="Ø"/>
            </a:pPr>
            <a:r>
              <a:rPr lang="it-IT">
                <a:ea typeface="MS PGothic" pitchFamily="34" charset="-128"/>
              </a:rPr>
              <a:t>Chiarito l'impiego di materiali per le aperture tipo SEe per il controllo di fumi e calore (Tabella S.8-4)</a:t>
            </a:r>
          </a:p>
          <a:p>
            <a:pPr marL="285750" indent="-285750" algn="just">
              <a:buFont typeface="Wingdings" pitchFamily="2" charset="2"/>
              <a:buChar char="Ø"/>
            </a:pPr>
            <a:endParaRPr lang="it-IT">
              <a:ea typeface="MS PGothic" pitchFamily="34" charset="-128"/>
            </a:endParaRPr>
          </a:p>
          <a:p>
            <a:pPr marL="285750" indent="-285750" algn="just">
              <a:buFont typeface="Wingdings" pitchFamily="2" charset="2"/>
              <a:buChar char="Ø"/>
            </a:pPr>
            <a:r>
              <a:rPr lang="it-IT">
                <a:ea typeface="MS PGothic" pitchFamily="34" charset="-128"/>
              </a:rPr>
              <a:t>Definita meglio la prescrizione per l'avvicinamento dei mezzi di soccorso alle attività (S.9)</a:t>
            </a:r>
          </a:p>
          <a:p>
            <a:pPr marL="285750" indent="-285750" algn="just">
              <a:buFont typeface="Wingdings" pitchFamily="2" charset="2"/>
              <a:buChar char="Ø"/>
            </a:pPr>
            <a:endParaRPr lang="it-IT">
              <a:ea typeface="MS PGothic" pitchFamily="34" charset="-128"/>
            </a:endParaRPr>
          </a:p>
          <a:p>
            <a:pPr marL="285750" indent="-285750" algn="just">
              <a:buFont typeface="Wingdings" pitchFamily="2" charset="2"/>
              <a:buChar char="Ø"/>
            </a:pPr>
            <a:r>
              <a:rPr lang="it-IT">
                <a:ea typeface="MS PGothic" pitchFamily="34" charset="-128"/>
              </a:rPr>
              <a:t>Chiarita la necessità di valutazione del rischio per eventuali ostacoli mobili lungo i tapis roulant o scale mobili (S.10.6.5)</a:t>
            </a:r>
          </a:p>
          <a:p>
            <a:pPr marL="285750" indent="-285750" algn="just">
              <a:buFont typeface="Wingdings" pitchFamily="2" charset="2"/>
              <a:buChar char="Ø"/>
            </a:pPr>
            <a:endParaRPr lang="it-IT">
              <a:ea typeface="MS PGothic" pitchFamily="34" charset="-128"/>
            </a:endParaRPr>
          </a:p>
          <a:p>
            <a:pPr marL="285750" indent="-285750" algn="just">
              <a:buFont typeface="Wingdings" pitchFamily="2" charset="2"/>
              <a:buChar char="Ø"/>
            </a:pPr>
            <a:r>
              <a:rPr lang="it-IT">
                <a:ea typeface="MS PGothic" pitchFamily="34" charset="-128"/>
              </a:rPr>
              <a:t>Previsione impiego di fluidi refrigeranti di nuova tipologia (S.10.6.10 comma 2)</a:t>
            </a:r>
          </a:p>
          <a:p>
            <a:pPr marL="285750" indent="-285750" algn="just"/>
            <a:endParaRPr lang="it-IT">
              <a:ea typeface="MS PGothic" pitchFamily="34" charset="-128"/>
            </a:endParaRPr>
          </a:p>
          <a:p>
            <a:pPr marL="285750" indent="-285750" algn="just">
              <a:buFont typeface="Wingdings" pitchFamily="2" charset="2"/>
              <a:buChar char="Ø"/>
            </a:pPr>
            <a:r>
              <a:rPr lang="it-IT">
                <a:ea typeface="MS PGothic" pitchFamily="34" charset="-128"/>
              </a:rPr>
              <a:t>Semplificato l’intero capitolo V.2</a:t>
            </a:r>
          </a:p>
          <a:p>
            <a:pPr marL="285750" indent="-285750" algn="just"/>
            <a:endParaRPr lang="it-IT">
              <a:ea typeface="MS PGothic" pitchFamily="34" charset="-128"/>
            </a:endParaRPr>
          </a:p>
        </p:txBody>
      </p:sp>
      <p:sp>
        <p:nvSpPr>
          <p:cNvPr id="48131" name="CasellaDiTesto 3"/>
          <p:cNvSpPr txBox="1">
            <a:spLocks noChangeArrowheads="1"/>
          </p:cNvSpPr>
          <p:nvPr/>
        </p:nvSpPr>
        <p:spPr bwMode="auto">
          <a:xfrm>
            <a:off x="539750" y="879475"/>
            <a:ext cx="8069263" cy="461963"/>
          </a:xfrm>
          <a:prstGeom prst="rect">
            <a:avLst/>
          </a:prstGeom>
          <a:noFill/>
          <a:ln w="9525">
            <a:noFill/>
            <a:miter lim="800000"/>
            <a:headEnd/>
            <a:tailEnd/>
          </a:ln>
        </p:spPr>
        <p:txBody>
          <a:bodyPr>
            <a:spAutoFit/>
          </a:bodyPr>
          <a:lstStyle/>
          <a:p>
            <a:pPr algn="ctr"/>
            <a:r>
              <a:rPr lang="it-IT" sz="2400" b="1">
                <a:solidFill>
                  <a:srgbClr val="C00000"/>
                </a:solidFill>
                <a:ea typeface="MS PGothic" pitchFamily="34" charset="-128"/>
              </a:rPr>
              <a:t>PRINCIPALI MODIFICHE APPORTATE</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5" name="Rectangle 3"/>
          <p:cNvSpPr>
            <a:spLocks noChangeArrowheads="1"/>
          </p:cNvSpPr>
          <p:nvPr/>
        </p:nvSpPr>
        <p:spPr bwMode="auto">
          <a:xfrm rot="16200000">
            <a:off x="-2435226" y="2516188"/>
            <a:ext cx="5734051" cy="647700"/>
          </a:xfrm>
          <a:prstGeom prst="rect">
            <a:avLst/>
          </a:prstGeom>
          <a:noFill/>
          <a:ln w="9525">
            <a:noFill/>
            <a:miter lim="800000"/>
            <a:headEnd/>
            <a:tailEnd/>
          </a:ln>
          <a:effectLst/>
        </p:spPr>
        <p:txBody>
          <a:bodyPr anchor="ctr"/>
          <a:lstStyle/>
          <a:p>
            <a:pPr eaLnBrk="0" hangingPunct="0">
              <a:tabLst>
                <a:tab pos="1074738" algn="l"/>
              </a:tabLst>
              <a:defRPr/>
            </a:pPr>
            <a:endParaRPr lang="it-IT" sz="1500">
              <a:solidFill>
                <a:schemeClr val="bg1"/>
              </a:solidFill>
              <a:effectLst>
                <a:outerShdw blurRad="38100" dist="38100" dir="2700000" algn="tl">
                  <a:srgbClr val="C0C0C0"/>
                </a:outerShdw>
              </a:effectLst>
              <a:cs typeface="Times New Roman" pitchFamily="18" charset="0"/>
            </a:endParaRPr>
          </a:p>
        </p:txBody>
      </p:sp>
      <p:sp>
        <p:nvSpPr>
          <p:cNvPr id="91138" name="Line 4"/>
          <p:cNvSpPr>
            <a:spLocks noChangeShapeType="1"/>
          </p:cNvSpPr>
          <p:nvPr/>
        </p:nvSpPr>
        <p:spPr bwMode="auto">
          <a:xfrm>
            <a:off x="684213" y="892175"/>
            <a:ext cx="0" cy="4897438"/>
          </a:xfrm>
          <a:prstGeom prst="line">
            <a:avLst/>
          </a:prstGeom>
          <a:noFill/>
          <a:ln w="28575">
            <a:solidFill>
              <a:schemeClr val="bg1"/>
            </a:solidFill>
            <a:round/>
            <a:headEnd/>
            <a:tailEnd/>
          </a:ln>
        </p:spPr>
        <p:txBody>
          <a:bodyPr/>
          <a:lstStyle/>
          <a:p>
            <a:endParaRPr lang="it-IT"/>
          </a:p>
        </p:txBody>
      </p:sp>
      <p:sp>
        <p:nvSpPr>
          <p:cNvPr id="91139" name="object 2"/>
          <p:cNvSpPr>
            <a:spLocks noChangeArrowheads="1"/>
          </p:cNvSpPr>
          <p:nvPr/>
        </p:nvSpPr>
        <p:spPr bwMode="auto">
          <a:xfrm>
            <a:off x="1962150" y="1989138"/>
            <a:ext cx="5503863" cy="3557587"/>
          </a:xfrm>
          <a:prstGeom prst="rect">
            <a:avLst/>
          </a:prstGeom>
          <a:blipFill dpi="0" rotWithShape="1">
            <a:blip r:embed="rId3"/>
            <a:srcRect/>
            <a:stretch>
              <a:fillRect/>
            </a:stretch>
          </a:blipFill>
          <a:ln w="9525">
            <a:noFill/>
            <a:miter lim="800000"/>
            <a:headEnd/>
            <a:tailEnd/>
          </a:ln>
        </p:spPr>
        <p:txBody>
          <a:bodyPr lIns="0" tIns="0" rIns="0" bIns="0"/>
          <a:lstStyle/>
          <a:p>
            <a:endParaRPr lang="it-IT"/>
          </a:p>
        </p:txBody>
      </p:sp>
      <p:sp>
        <p:nvSpPr>
          <p:cNvPr id="2" name="Rettangolo 1"/>
          <p:cNvSpPr/>
          <p:nvPr/>
        </p:nvSpPr>
        <p:spPr>
          <a:xfrm>
            <a:off x="684213" y="591333"/>
            <a:ext cx="7987934" cy="954107"/>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it-IT" sz="5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Grazie per l’attenzione</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2"/>
          <p:cNvSpPr txBox="1">
            <a:spLocks noChangeArrowheads="1"/>
          </p:cNvSpPr>
          <p:nvPr/>
        </p:nvSpPr>
        <p:spPr bwMode="auto">
          <a:xfrm>
            <a:off x="468313" y="765175"/>
            <a:ext cx="8229600" cy="1223963"/>
          </a:xfrm>
          <a:prstGeom prst="rect">
            <a:avLst/>
          </a:prstGeom>
          <a:noFill/>
          <a:ln w="9525" algn="ctr">
            <a:noFill/>
            <a:miter lim="800000"/>
            <a:headEnd/>
            <a:tailEnd/>
          </a:ln>
        </p:spPr>
        <p:txBody>
          <a:bodyPr anchor="ctr"/>
          <a:lstStyle/>
          <a:p>
            <a:pPr algn="ctr" eaLnBrk="0" hangingPunct="0"/>
            <a:r>
              <a:rPr lang="it-IT" sz="4000" b="1" i="1">
                <a:solidFill>
                  <a:srgbClr val="FF0000"/>
                </a:solidFill>
                <a:cs typeface="Times New Roman" pitchFamily="18" charset="0"/>
              </a:rPr>
              <a:t>Cosa è successo in questo triennio?</a:t>
            </a:r>
          </a:p>
        </p:txBody>
      </p:sp>
      <p:sp>
        <p:nvSpPr>
          <p:cNvPr id="4" name="Rettangolo 3"/>
          <p:cNvSpPr/>
          <p:nvPr/>
        </p:nvSpPr>
        <p:spPr>
          <a:xfrm>
            <a:off x="323528" y="2204864"/>
            <a:ext cx="8568952" cy="3662541"/>
          </a:xfrm>
          <a:prstGeom prst="rect">
            <a:avLst/>
          </a:prstGeom>
        </p:spPr>
        <p:txBody>
          <a:bodyPr>
            <a:spAutoFit/>
          </a:bodyPr>
          <a:lstStyle/>
          <a:p>
            <a:pPr algn="just">
              <a:defRPr/>
            </a:pPr>
            <a:r>
              <a:rPr lang="it-IT"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La DCPREV ha condotto un’analisi statistica ed il monitoraggio sull’applicazione del D.M. 3 agosto 2015 e </a:t>
            </a:r>
            <a:r>
              <a:rPr lang="it-IT" sz="2800"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s.m.i.</a:t>
            </a:r>
            <a:r>
              <a:rPr lang="it-IT" sz="2800" dirty="0"/>
              <a:t> </a:t>
            </a:r>
            <a:r>
              <a:rPr lang="it-IT" sz="2400" dirty="0"/>
              <a:t>sulla base dei dati acquisiti tramite le Direzioni regionali VV.F., con periodo di riferimento dalla data di entrata in vigore del decreto (18 novembre 2015) al 31 dicembre 2017, nonché quelli acquisiti tramite l’applicativo </a:t>
            </a:r>
            <a:r>
              <a:rPr lang="it-IT" sz="2400" i="1" dirty="0"/>
              <a:t>deroghe on line </a:t>
            </a:r>
            <a:r>
              <a:rPr lang="it-IT" sz="2400" dirty="0"/>
              <a:t>per l’anno 2018 (dati dal 1 gennaio al 31 dicembre 2018).</a:t>
            </a:r>
          </a:p>
          <a:p>
            <a:pPr algn="just">
              <a:defRPr/>
            </a:pPr>
            <a:endParaRPr lang="it-IT"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323850" y="1484313"/>
            <a:ext cx="8208963" cy="4556125"/>
          </a:xfrm>
          <a:prstGeom prst="rect">
            <a:avLst/>
          </a:prstGeom>
          <a:ln w="38100" cmpd="dbl">
            <a:solidFill>
              <a:schemeClr val="accent2">
                <a:lumMod val="75000"/>
              </a:schemeClr>
            </a:solidFill>
          </a:ln>
        </p:spPr>
        <p:txBody>
          <a:bodyPr>
            <a:spAutoFit/>
          </a:bodyPr>
          <a:lstStyle/>
          <a:p>
            <a:pPr algn="just">
              <a:defRPr/>
            </a:pPr>
            <a:r>
              <a:rPr lang="it-IT" sz="2000" dirty="0"/>
              <a:t>Il </a:t>
            </a:r>
            <a:r>
              <a:rPr lang="it-IT" sz="2000" dirty="0">
                <a:solidFill>
                  <a:srgbClr val="FF0000"/>
                </a:solidFill>
              </a:rPr>
              <a:t>monitoraggio</a:t>
            </a:r>
            <a:r>
              <a:rPr lang="it-IT" sz="2000" dirty="0"/>
              <a:t> è stato condotto secondo il seguente schema:</a:t>
            </a:r>
          </a:p>
          <a:p>
            <a:pPr algn="just">
              <a:defRPr/>
            </a:pPr>
            <a:endParaRPr lang="it-IT" sz="2000" dirty="0"/>
          </a:p>
          <a:p>
            <a:pPr marL="342900" indent="-342900" algn="just">
              <a:spcAft>
                <a:spcPts val="1200"/>
              </a:spcAft>
              <a:buFont typeface="Arial"/>
              <a:buChar char="•"/>
              <a:defRPr/>
            </a:pPr>
            <a:r>
              <a:rPr lang="it-IT" sz="2000" i="1" dirty="0"/>
              <a:t>Raffronto numero attività presentate con modalità “Codice” nei periodi 2015/2017 e anno 2018 (1 gennaio – 31 dicembre 2018)</a:t>
            </a:r>
            <a:endParaRPr lang="it-IT" sz="2000" dirty="0"/>
          </a:p>
          <a:p>
            <a:pPr marL="342900" indent="-342900" algn="just">
              <a:buFont typeface="Arial"/>
              <a:buChar char="•"/>
              <a:defRPr/>
            </a:pPr>
            <a:r>
              <a:rPr lang="it-IT" sz="2000" i="1" dirty="0"/>
              <a:t>Analisi puntuale dell’andamento dati anno 2018 approfondendo i seguenti aspetti:	</a:t>
            </a:r>
            <a:endParaRPr lang="it-IT" sz="2000" dirty="0"/>
          </a:p>
          <a:p>
            <a:pPr marL="800100" lvl="1" indent="-342900" algn="just">
              <a:buFont typeface="Wingdings" charset="2"/>
              <a:buChar char="Ø"/>
              <a:defRPr/>
            </a:pPr>
            <a:r>
              <a:rPr lang="it-IT" sz="2000" i="1" dirty="0"/>
              <a:t>numero pratiche per regione;</a:t>
            </a:r>
            <a:endParaRPr lang="it-IT" sz="2000" dirty="0"/>
          </a:p>
          <a:p>
            <a:pPr marL="800100" lvl="1" indent="-342900" algn="just">
              <a:buFont typeface="Wingdings" charset="2"/>
              <a:buChar char="Ø"/>
              <a:defRPr/>
            </a:pPr>
            <a:r>
              <a:rPr lang="it-IT" sz="2000" i="1" dirty="0"/>
              <a:t>confronto applicazione di soluzioni conformi e soluzioni alternative;</a:t>
            </a:r>
            <a:endParaRPr lang="it-IT" sz="2000" dirty="0"/>
          </a:p>
          <a:p>
            <a:pPr marL="800100" lvl="1" indent="-342900" algn="just">
              <a:buFont typeface="Wingdings" charset="2"/>
              <a:buChar char="Ø"/>
              <a:defRPr/>
            </a:pPr>
            <a:r>
              <a:rPr lang="it-IT" sz="2000" i="1" dirty="0"/>
              <a:t>esito della valutazione dei progetti;</a:t>
            </a:r>
            <a:endParaRPr lang="it-IT" sz="2000" dirty="0"/>
          </a:p>
          <a:p>
            <a:pPr marL="800100" lvl="1" indent="-342900" algn="just">
              <a:buFont typeface="Wingdings" charset="2"/>
              <a:buChar char="Ø"/>
              <a:defRPr/>
            </a:pPr>
            <a:r>
              <a:rPr lang="it-IT" sz="2000" i="1" dirty="0"/>
              <a:t>attività del D.P.R. 151/2011 per le quali è stata applicata la modalità “codice”;</a:t>
            </a:r>
            <a:endParaRPr lang="it-IT" sz="2000" dirty="0"/>
          </a:p>
          <a:p>
            <a:pPr marL="800100" lvl="1" indent="-342900" algn="just">
              <a:buFont typeface="Wingdings" charset="2"/>
              <a:buChar char="Ø"/>
              <a:defRPr/>
            </a:pPr>
            <a:r>
              <a:rPr lang="it-IT" sz="2000" i="1" dirty="0"/>
              <a:t>distribuzione del ricorso a misure antincendio in soluzione alternativa</a:t>
            </a:r>
            <a:r>
              <a:rPr lang="it-IT" sz="2000" dirty="0"/>
              <a:t>.</a:t>
            </a:r>
          </a:p>
        </p:txBody>
      </p:sp>
      <p:sp>
        <p:nvSpPr>
          <p:cNvPr id="13314" name="Rectangle 2"/>
          <p:cNvSpPr txBox="1">
            <a:spLocks noChangeArrowheads="1"/>
          </p:cNvSpPr>
          <p:nvPr/>
        </p:nvSpPr>
        <p:spPr bwMode="auto">
          <a:xfrm>
            <a:off x="395288" y="260350"/>
            <a:ext cx="8229600" cy="1223963"/>
          </a:xfrm>
          <a:prstGeom prst="rect">
            <a:avLst/>
          </a:prstGeom>
          <a:noFill/>
          <a:ln w="9525" algn="ctr">
            <a:noFill/>
            <a:miter lim="800000"/>
            <a:headEnd/>
            <a:tailEnd/>
          </a:ln>
        </p:spPr>
        <p:txBody>
          <a:bodyPr anchor="ctr"/>
          <a:lstStyle/>
          <a:p>
            <a:pPr algn="ctr" eaLnBrk="0" hangingPunct="0"/>
            <a:r>
              <a:rPr lang="it-IT" sz="4000" b="1" i="1">
                <a:solidFill>
                  <a:srgbClr val="FF0000"/>
                </a:solidFill>
                <a:cs typeface="Times New Roman" pitchFamily="18" charset="0"/>
              </a:rPr>
              <a:t>Monitoraggio</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323850" y="1196975"/>
            <a:ext cx="8569325" cy="4770438"/>
          </a:xfrm>
          <a:prstGeom prst="rect">
            <a:avLst/>
          </a:prstGeom>
          <a:ln w="38100" cmpd="dbl">
            <a:solidFill>
              <a:schemeClr val="accent2">
                <a:lumMod val="75000"/>
              </a:schemeClr>
            </a:solidFill>
          </a:ln>
        </p:spPr>
        <p:txBody>
          <a:bodyPr>
            <a:spAutoFit/>
          </a:bodyPr>
          <a:lstStyle/>
          <a:p>
            <a:pPr algn="just">
              <a:spcAft>
                <a:spcPts val="1200"/>
              </a:spcAft>
              <a:defRPr/>
            </a:pPr>
            <a:r>
              <a:rPr lang="it-IT" sz="2300" dirty="0"/>
              <a:t>Dallo studio sono emersi i seguenti aspetti maggiormente rappresentativi:</a:t>
            </a:r>
          </a:p>
          <a:p>
            <a:pPr marL="342900" indent="-342900" algn="just">
              <a:spcAft>
                <a:spcPts val="1200"/>
              </a:spcAft>
              <a:buFont typeface="Arial"/>
              <a:buChar char="•"/>
              <a:defRPr/>
            </a:pPr>
            <a:r>
              <a:rPr lang="it-IT" sz="2100" dirty="0"/>
              <a:t>andamento delle attività di P.I. presentate con la metodologia del Codice in </a:t>
            </a:r>
            <a:r>
              <a:rPr lang="it-IT" sz="2100" b="1" dirty="0"/>
              <a:t>aumento</a:t>
            </a:r>
            <a:r>
              <a:rPr lang="it-IT" sz="2100" dirty="0"/>
              <a:t> (si è passati </a:t>
            </a:r>
            <a:r>
              <a:rPr lang="it-IT" sz="2100" b="1" dirty="0"/>
              <a:t>da 54 progetti/mese </a:t>
            </a:r>
            <a:r>
              <a:rPr lang="it-IT" sz="2100" dirty="0"/>
              <a:t>su base nazionale dei primi due anni e ½ di vigenza </a:t>
            </a:r>
            <a:r>
              <a:rPr lang="it-IT" sz="2100" b="1" dirty="0"/>
              <a:t>a 86 progetti/mese </a:t>
            </a:r>
            <a:r>
              <a:rPr lang="it-IT" sz="2100" dirty="0"/>
              <a:t>del 2018);</a:t>
            </a:r>
          </a:p>
          <a:p>
            <a:pPr marL="342900" indent="-342900" algn="just">
              <a:spcAft>
                <a:spcPts val="1200"/>
              </a:spcAft>
              <a:buFont typeface="Arial"/>
              <a:buChar char="•"/>
              <a:defRPr/>
            </a:pPr>
            <a:r>
              <a:rPr lang="it-IT" sz="2100" dirty="0"/>
              <a:t>ricorso quasi esclusivo a </a:t>
            </a:r>
            <a:r>
              <a:rPr lang="it-IT" sz="2100" b="1" dirty="0"/>
              <a:t>soluzioni conformi</a:t>
            </a:r>
            <a:r>
              <a:rPr lang="it-IT" sz="2100" dirty="0"/>
              <a:t>;</a:t>
            </a:r>
          </a:p>
          <a:p>
            <a:pPr marL="342900" indent="-342900" algn="just">
              <a:spcAft>
                <a:spcPts val="1200"/>
              </a:spcAft>
              <a:buFont typeface="Arial"/>
              <a:buChar char="•"/>
              <a:defRPr/>
            </a:pPr>
            <a:r>
              <a:rPr lang="it-IT" sz="2100" b="1" dirty="0"/>
              <a:t>costanza</a:t>
            </a:r>
            <a:r>
              <a:rPr lang="it-IT" sz="2100" dirty="0"/>
              <a:t> nel numero dei progetti con esclusivo ricorso a </a:t>
            </a:r>
            <a:r>
              <a:rPr lang="it-IT" sz="2100" b="1" dirty="0"/>
              <a:t>soluzioni conformi </a:t>
            </a:r>
            <a:r>
              <a:rPr lang="it-IT" sz="2100" dirty="0"/>
              <a:t>(</a:t>
            </a:r>
            <a:r>
              <a:rPr lang="it-IT" sz="2000" dirty="0"/>
              <a:t>tale parametro può essere considerato come indice di appropriatezza delle soluzioni tecniche associate ad un determinato livello di prestazione. Il ricorso diffuso a soluzioni alternative significherebbe, infatti, che le soluzioni conformi previste dal D.M. 3 agosto 2015 e </a:t>
            </a:r>
            <a:r>
              <a:rPr lang="it-IT" sz="2000" dirty="0" err="1"/>
              <a:t>s.m.i.</a:t>
            </a:r>
            <a:r>
              <a:rPr lang="it-IT" sz="2000" dirty="0"/>
              <a:t> sono difficilmente attuabili nei casi reali</a:t>
            </a:r>
            <a:r>
              <a:rPr lang="it-IT" sz="2100" dirty="0"/>
              <a:t>);</a:t>
            </a:r>
          </a:p>
        </p:txBody>
      </p:sp>
      <p:sp>
        <p:nvSpPr>
          <p:cNvPr id="14338" name="Rectangle 2"/>
          <p:cNvSpPr txBox="1">
            <a:spLocks noChangeArrowheads="1"/>
          </p:cNvSpPr>
          <p:nvPr/>
        </p:nvSpPr>
        <p:spPr bwMode="auto">
          <a:xfrm>
            <a:off x="519113" y="44450"/>
            <a:ext cx="8229600" cy="1223963"/>
          </a:xfrm>
          <a:prstGeom prst="rect">
            <a:avLst/>
          </a:prstGeom>
          <a:noFill/>
          <a:ln w="9525" algn="ctr">
            <a:noFill/>
            <a:miter lim="800000"/>
            <a:headEnd/>
            <a:tailEnd/>
          </a:ln>
        </p:spPr>
        <p:txBody>
          <a:bodyPr anchor="ctr"/>
          <a:lstStyle/>
          <a:p>
            <a:pPr algn="ctr" eaLnBrk="0" hangingPunct="0"/>
            <a:r>
              <a:rPr lang="it-IT" sz="4000" b="1" i="1">
                <a:solidFill>
                  <a:srgbClr val="FF0000"/>
                </a:solidFill>
                <a:cs typeface="Times New Roman" pitchFamily="18" charset="0"/>
              </a:rPr>
              <a:t>Risultati monitoraggio</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468313" y="1639888"/>
            <a:ext cx="8207375" cy="3448050"/>
          </a:xfrm>
          <a:prstGeom prst="rect">
            <a:avLst/>
          </a:prstGeom>
          <a:ln w="38100" cmpd="dbl">
            <a:solidFill>
              <a:schemeClr val="accent2">
                <a:lumMod val="75000"/>
              </a:schemeClr>
            </a:solidFill>
          </a:ln>
        </p:spPr>
        <p:txBody>
          <a:bodyPr>
            <a:spAutoFit/>
          </a:bodyPr>
          <a:lstStyle/>
          <a:p>
            <a:pPr marL="342900" indent="-342900" algn="just">
              <a:spcAft>
                <a:spcPts val="1200"/>
              </a:spcAft>
              <a:buFont typeface="Arial"/>
              <a:buChar char="•"/>
              <a:defRPr/>
            </a:pPr>
            <a:r>
              <a:rPr lang="it-IT" sz="2200" dirty="0"/>
              <a:t>applicazione del </a:t>
            </a:r>
            <a:r>
              <a:rPr lang="it-IT" sz="2200" i="1" dirty="0"/>
              <a:t>Codice</a:t>
            </a:r>
            <a:r>
              <a:rPr lang="it-IT" sz="2200" dirty="0"/>
              <a:t> </a:t>
            </a:r>
            <a:r>
              <a:rPr lang="it-IT" sz="2200" b="1" dirty="0"/>
              <a:t>non uniforme </a:t>
            </a:r>
            <a:r>
              <a:rPr lang="it-IT" sz="2200" dirty="0"/>
              <a:t>sul territorio nazionale (nelle 5 regioni del centro </a:t>
            </a:r>
            <a:r>
              <a:rPr lang="it-IT" sz="2200" dirty="0" smtClean="0"/>
              <a:t>nord</a:t>
            </a:r>
            <a:r>
              <a:rPr lang="it-IT" sz="2200" dirty="0"/>
              <a:t>:</a:t>
            </a:r>
            <a:r>
              <a:rPr lang="it-IT" sz="2200" dirty="0" smtClean="0"/>
              <a:t> </a:t>
            </a:r>
            <a:r>
              <a:rPr lang="it-IT" sz="2200" dirty="0" smtClean="0"/>
              <a:t>Veneto, Piemonte</a:t>
            </a:r>
            <a:r>
              <a:rPr lang="it-IT" sz="2200" dirty="0"/>
              <a:t>, Lombardia</a:t>
            </a:r>
            <a:r>
              <a:rPr lang="it-IT" sz="2200" dirty="0" smtClean="0"/>
              <a:t>, </a:t>
            </a:r>
            <a:r>
              <a:rPr lang="it-IT" sz="2200" dirty="0"/>
              <a:t>Emilia Romagna e Toscana, sono stati presentati circa il 60% dei progetti dell’intero territorio nazionale);</a:t>
            </a:r>
          </a:p>
          <a:p>
            <a:pPr marL="342900" indent="-342900" algn="just">
              <a:spcAft>
                <a:spcPts val="1200"/>
              </a:spcAft>
              <a:buFont typeface="Arial"/>
              <a:buChar char="•"/>
              <a:defRPr/>
            </a:pPr>
            <a:r>
              <a:rPr lang="it-IT" sz="2200" b="1" dirty="0"/>
              <a:t>82%</a:t>
            </a:r>
            <a:r>
              <a:rPr lang="it-IT" sz="2200" dirty="0"/>
              <a:t> delle pratiche presentate evase con </a:t>
            </a:r>
            <a:r>
              <a:rPr lang="it-IT" sz="2200" b="1" dirty="0"/>
              <a:t>esito positivo </a:t>
            </a:r>
            <a:r>
              <a:rPr lang="it-IT" sz="2200" dirty="0"/>
              <a:t>(favorevole e favorevole condizionato);</a:t>
            </a:r>
          </a:p>
          <a:p>
            <a:pPr marL="342900" indent="-342900" algn="just">
              <a:spcAft>
                <a:spcPts val="1200"/>
              </a:spcAft>
              <a:buFont typeface="Arial"/>
              <a:buChar char="•"/>
              <a:defRPr/>
            </a:pPr>
            <a:r>
              <a:rPr lang="it-IT" sz="2200" dirty="0"/>
              <a:t>Utilizzo delle </a:t>
            </a:r>
            <a:r>
              <a:rPr lang="it-IT" sz="2200" b="1" dirty="0"/>
              <a:t>soluzioni alternative </a:t>
            </a:r>
            <a:r>
              <a:rPr lang="it-IT" sz="2200" dirty="0"/>
              <a:t>in prevalenza per aspetti strutturali (</a:t>
            </a:r>
            <a:r>
              <a:rPr lang="it-IT" sz="2200" b="1" dirty="0"/>
              <a:t>resistenza</a:t>
            </a:r>
            <a:r>
              <a:rPr lang="it-IT" sz="2200" dirty="0"/>
              <a:t> </a:t>
            </a:r>
            <a:r>
              <a:rPr lang="it-IT" sz="2200" b="1" dirty="0"/>
              <a:t>al fuoco e compartimentazione</a:t>
            </a:r>
            <a:r>
              <a:rPr lang="it-IT" sz="2200" dirty="0"/>
              <a:t>), e per l’</a:t>
            </a:r>
            <a:r>
              <a:rPr lang="it-IT" sz="2200" b="1" dirty="0"/>
              <a:t>esodo</a:t>
            </a:r>
            <a:r>
              <a:rPr lang="it-IT" sz="2200" dirty="0"/>
              <a:t> delle persone.</a:t>
            </a:r>
          </a:p>
        </p:txBody>
      </p:sp>
      <p:sp>
        <p:nvSpPr>
          <p:cNvPr id="15362" name="Rectangle 2"/>
          <p:cNvSpPr txBox="1">
            <a:spLocks noChangeArrowheads="1"/>
          </p:cNvSpPr>
          <p:nvPr/>
        </p:nvSpPr>
        <p:spPr bwMode="auto">
          <a:xfrm>
            <a:off x="519113" y="44450"/>
            <a:ext cx="8229600" cy="1223963"/>
          </a:xfrm>
          <a:prstGeom prst="rect">
            <a:avLst/>
          </a:prstGeom>
          <a:noFill/>
          <a:ln w="9525" algn="ctr">
            <a:noFill/>
            <a:miter lim="800000"/>
            <a:headEnd/>
            <a:tailEnd/>
          </a:ln>
        </p:spPr>
        <p:txBody>
          <a:bodyPr anchor="ctr"/>
          <a:lstStyle/>
          <a:p>
            <a:pPr algn="ctr" eaLnBrk="0" hangingPunct="0"/>
            <a:r>
              <a:rPr lang="it-IT" sz="4000" b="1" i="1">
                <a:solidFill>
                  <a:srgbClr val="FF0000"/>
                </a:solidFill>
                <a:cs typeface="Times New Roman" pitchFamily="18" charset="0"/>
              </a:rPr>
              <a:t>Risultati monitoraggio</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4" name="Rectangle 2"/>
          <p:cNvSpPr txBox="1">
            <a:spLocks noChangeArrowheads="1"/>
          </p:cNvSpPr>
          <p:nvPr/>
        </p:nvSpPr>
        <p:spPr bwMode="auto">
          <a:xfrm>
            <a:off x="519113" y="44450"/>
            <a:ext cx="8229600" cy="1223963"/>
          </a:xfrm>
          <a:prstGeom prst="rect">
            <a:avLst/>
          </a:prstGeom>
          <a:noFill/>
          <a:ln w="9525" algn="ctr">
            <a:noFill/>
            <a:miter lim="800000"/>
            <a:headEnd/>
            <a:tailEnd/>
          </a:ln>
        </p:spPr>
        <p:txBody>
          <a:bodyPr anchor="ctr"/>
          <a:lstStyle/>
          <a:p>
            <a:pPr algn="ctr" eaLnBrk="0" hangingPunct="0"/>
            <a:r>
              <a:rPr lang="it-IT" sz="4000" b="1" i="1">
                <a:solidFill>
                  <a:srgbClr val="FF0000"/>
                </a:solidFill>
                <a:cs typeface="Times New Roman" pitchFamily="18" charset="0"/>
              </a:rPr>
              <a:t>Risultati monitoraggio</a:t>
            </a:r>
          </a:p>
        </p:txBody>
      </p:sp>
      <p:graphicFrame>
        <p:nvGraphicFramePr>
          <p:cNvPr id="1083" name="Object 59"/>
          <p:cNvGraphicFramePr>
            <a:graphicFrameLocks noChangeAspect="1"/>
          </p:cNvGraphicFramePr>
          <p:nvPr/>
        </p:nvGraphicFramePr>
        <p:xfrm>
          <a:off x="468313" y="1557338"/>
          <a:ext cx="8158162" cy="3971925"/>
        </p:xfrm>
        <a:graphic>
          <a:graphicData uri="http://schemas.openxmlformats.org/presentationml/2006/ole">
            <mc:AlternateContent xmlns:mc="http://schemas.openxmlformats.org/markup-compatibility/2006">
              <mc:Choice xmlns:v="urn:schemas-microsoft-com:vml" Requires="v">
                <p:oleObj spid="_x0000_s1098" name="Documento" r:id="rId4" imgW="6260870" imgH="3047888" progId="">
                  <p:embed/>
                </p:oleObj>
              </mc:Choice>
              <mc:Fallback>
                <p:oleObj name="Documento" r:id="rId4" imgW="6260870" imgH="3047888" progId="">
                  <p:embed/>
                  <p:pic>
                    <p:nvPicPr>
                      <p:cNvPr id="0" name="Picture 5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8313" y="1557338"/>
                        <a:ext cx="8158162" cy="3971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ttangolo 5"/>
          <p:cNvSpPr/>
          <p:nvPr/>
        </p:nvSpPr>
        <p:spPr>
          <a:xfrm>
            <a:off x="4887991" y="1484784"/>
            <a:ext cx="404089" cy="307777"/>
          </a:xfrm>
          <a:prstGeom prst="rect">
            <a:avLst/>
          </a:prstGeom>
          <a:noFill/>
        </p:spPr>
        <p:txBody>
          <a:bodyPr wrap="none">
            <a:spAutoFit/>
          </a:bodyPr>
          <a:lstStyle/>
          <a:p>
            <a:pPr algn="ctr">
              <a:defRPr/>
            </a:pPr>
            <a:r>
              <a:rPr lang="it-IT" sz="14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(1)</a:t>
            </a:r>
          </a:p>
        </p:txBody>
      </p:sp>
      <p:sp>
        <p:nvSpPr>
          <p:cNvPr id="7" name="Rettangolo 6"/>
          <p:cNvSpPr/>
          <p:nvPr/>
        </p:nvSpPr>
        <p:spPr>
          <a:xfrm>
            <a:off x="8100392" y="1484784"/>
            <a:ext cx="404089" cy="307777"/>
          </a:xfrm>
          <a:prstGeom prst="rect">
            <a:avLst/>
          </a:prstGeom>
          <a:noFill/>
        </p:spPr>
        <p:txBody>
          <a:bodyPr wrap="none">
            <a:spAutoFit/>
          </a:bodyPr>
          <a:lstStyle/>
          <a:p>
            <a:pPr algn="ctr">
              <a:defRPr/>
            </a:pPr>
            <a:r>
              <a:rPr lang="it-IT" sz="14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(2)</a:t>
            </a:r>
          </a:p>
        </p:txBody>
      </p:sp>
      <p:sp>
        <p:nvSpPr>
          <p:cNvPr id="1087" name="Rettangolo 7"/>
          <p:cNvSpPr>
            <a:spLocks noChangeArrowheads="1"/>
          </p:cNvSpPr>
          <p:nvPr/>
        </p:nvSpPr>
        <p:spPr bwMode="auto">
          <a:xfrm>
            <a:off x="468313" y="5516563"/>
            <a:ext cx="7704137" cy="657225"/>
          </a:xfrm>
          <a:prstGeom prst="rect">
            <a:avLst/>
          </a:prstGeom>
          <a:noFill/>
          <a:ln w="9525">
            <a:noFill/>
            <a:miter lim="800000"/>
            <a:headEnd/>
            <a:tailEnd/>
          </a:ln>
        </p:spPr>
        <p:txBody>
          <a:bodyPr>
            <a:spAutoFit/>
          </a:bodyPr>
          <a:lstStyle/>
          <a:p>
            <a:r>
              <a:rPr lang="it-IT" sz="2200" b="1" baseline="30000"/>
              <a:t>(1) </a:t>
            </a:r>
            <a:r>
              <a:rPr lang="it-IT" sz="2200" baseline="30000"/>
              <a:t>Dati acquisiti tramite ricognizione presso le Direzioni Regionali/Interregionali VV.F.</a:t>
            </a:r>
          </a:p>
          <a:p>
            <a:r>
              <a:rPr lang="it-IT" sz="2200" b="1" baseline="30000"/>
              <a:t>(2) </a:t>
            </a:r>
            <a:r>
              <a:rPr lang="it-IT" sz="2200" baseline="30000"/>
              <a:t>Dati</a:t>
            </a:r>
            <a:r>
              <a:rPr lang="it-IT" sz="2200"/>
              <a:t> </a:t>
            </a:r>
            <a:r>
              <a:rPr lang="it-IT" sz="2200" baseline="30000"/>
              <a:t>acquisiti tramite</a:t>
            </a:r>
            <a:r>
              <a:rPr lang="it-IT" sz="2200"/>
              <a:t> </a:t>
            </a:r>
            <a:r>
              <a:rPr lang="it-IT" sz="2200" baseline="30000"/>
              <a:t>l’applicativo Deroghe on line.</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txBox="1">
            <a:spLocks noChangeArrowheads="1"/>
          </p:cNvSpPr>
          <p:nvPr/>
        </p:nvSpPr>
        <p:spPr bwMode="auto">
          <a:xfrm>
            <a:off x="519113" y="44450"/>
            <a:ext cx="8229600" cy="1223963"/>
          </a:xfrm>
          <a:prstGeom prst="rect">
            <a:avLst/>
          </a:prstGeom>
          <a:noFill/>
          <a:ln w="9525" algn="ctr">
            <a:noFill/>
            <a:miter lim="800000"/>
            <a:headEnd/>
            <a:tailEnd/>
          </a:ln>
        </p:spPr>
        <p:txBody>
          <a:bodyPr anchor="ctr"/>
          <a:lstStyle/>
          <a:p>
            <a:pPr algn="ctr" eaLnBrk="0" hangingPunct="0"/>
            <a:r>
              <a:rPr lang="it-IT" sz="4000" b="1" i="1">
                <a:solidFill>
                  <a:srgbClr val="FF0000"/>
                </a:solidFill>
                <a:cs typeface="Times New Roman" pitchFamily="18" charset="0"/>
              </a:rPr>
              <a:t>Risultati monitoraggio</a:t>
            </a:r>
          </a:p>
        </p:txBody>
      </p:sp>
      <p:pic>
        <p:nvPicPr>
          <p:cNvPr id="18434" name="Immagine 5"/>
          <p:cNvPicPr>
            <a:picLocks noChangeAspect="1"/>
          </p:cNvPicPr>
          <p:nvPr/>
        </p:nvPicPr>
        <p:blipFill>
          <a:blip r:embed="rId2"/>
          <a:srcRect l="10233" r="9171"/>
          <a:stretch>
            <a:fillRect/>
          </a:stretch>
        </p:blipFill>
        <p:spPr bwMode="auto">
          <a:xfrm>
            <a:off x="360363" y="1341438"/>
            <a:ext cx="5397500" cy="3848100"/>
          </a:xfrm>
          <a:prstGeom prst="rect">
            <a:avLst/>
          </a:prstGeom>
          <a:noFill/>
          <a:ln w="9525">
            <a:noFill/>
            <a:miter lim="800000"/>
            <a:headEnd/>
            <a:tailEnd/>
          </a:ln>
        </p:spPr>
      </p:pic>
      <p:pic>
        <p:nvPicPr>
          <p:cNvPr id="18435" name="Immagine 6"/>
          <p:cNvPicPr>
            <a:picLocks noChangeAspect="1" noChangeArrowheads="1"/>
          </p:cNvPicPr>
          <p:nvPr/>
        </p:nvPicPr>
        <p:blipFill>
          <a:blip r:embed="rId3"/>
          <a:srcRect l="2554" t="11385" r="2122" b="12000"/>
          <a:stretch>
            <a:fillRect/>
          </a:stretch>
        </p:blipFill>
        <p:spPr bwMode="auto">
          <a:xfrm>
            <a:off x="4572000" y="3357563"/>
            <a:ext cx="4464050" cy="2808287"/>
          </a:xfrm>
          <a:prstGeom prst="rect">
            <a:avLst/>
          </a:prstGeom>
          <a:noFill/>
          <a:ln w="9525">
            <a:noFill/>
            <a:miter lim="800000"/>
            <a:headEnd/>
            <a:tailEnd/>
          </a:ln>
        </p:spPr>
      </p:pic>
      <p:sp>
        <p:nvSpPr>
          <p:cNvPr id="8" name="Rettangolo 7"/>
          <p:cNvSpPr/>
          <p:nvPr/>
        </p:nvSpPr>
        <p:spPr>
          <a:xfrm>
            <a:off x="6156176" y="2204864"/>
            <a:ext cx="1741132" cy="461665"/>
          </a:xfrm>
          <a:prstGeom prst="rect">
            <a:avLst/>
          </a:prstGeom>
        </p:spPr>
        <p:txBody>
          <a:bodyPr wrap="none">
            <a:spAutoFit/>
          </a:bodyPr>
          <a:lstStyle/>
          <a:p>
            <a:pPr>
              <a:defRPr/>
            </a:pPr>
            <a:r>
              <a:rPr lang="it-IT"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Anno 2018</a:t>
            </a:r>
            <a:endParaRPr lang="it-IT" sz="2400" dirty="0"/>
          </a:p>
        </p:txBody>
      </p:sp>
      <p:sp>
        <p:nvSpPr>
          <p:cNvPr id="2" name="Rettangolo 1"/>
          <p:cNvSpPr/>
          <p:nvPr/>
        </p:nvSpPr>
        <p:spPr>
          <a:xfrm>
            <a:off x="3707904" y="2060848"/>
            <a:ext cx="432048" cy="216024"/>
          </a:xfrm>
          <a:prstGeom prst="rect">
            <a:avLst/>
          </a:prstGeom>
          <a:solidFill>
            <a:schemeClr val="bg1">
              <a:alpha val="12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Presentazione_DCPST_blue">
  <a:themeElements>
    <a:clrScheme name="Presentazione_DCPST_blu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resentazione_DCPST_blue">
      <a:majorFont>
        <a:latin typeface="Arial"/>
        <a:ea typeface=""/>
        <a:cs typeface="Times New Roman"/>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resentazione_DCPST_blu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resentazione_DCPST_blu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resentazione_DCPST_blu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resentazione_DCPST_blu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resentazione_DCPST_blu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resentazione_DCPST_blu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resentazione_DCPST_blu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resentazione_DCPST_blu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resentazione_DCPST_blu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resentazione_DCPST_blu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resentazione_DCPST_blu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resentazione_DCPST_blu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8004</TotalTime>
  <Words>3134</Words>
  <Application>Microsoft Macintosh PowerPoint</Application>
  <PresentationFormat>Presentazione su schermo (4:3)</PresentationFormat>
  <Paragraphs>264</Paragraphs>
  <Slides>39</Slides>
  <Notes>3</Notes>
  <HiddenSlides>0</HiddenSlides>
  <MMClips>0</MMClips>
  <ScaleCrop>false</ScaleCrop>
  <HeadingPairs>
    <vt:vector size="8" baseType="variant">
      <vt:variant>
        <vt:lpstr>Caratteri utilizzati</vt:lpstr>
      </vt:variant>
      <vt:variant>
        <vt:i4>9</vt:i4>
      </vt:variant>
      <vt:variant>
        <vt:lpstr>Tema</vt:lpstr>
      </vt:variant>
      <vt:variant>
        <vt:i4>1</vt:i4>
      </vt:variant>
      <vt:variant>
        <vt:lpstr>Server OLE incorporati</vt:lpstr>
      </vt:variant>
      <vt:variant>
        <vt:i4>1</vt:i4>
      </vt:variant>
      <vt:variant>
        <vt:lpstr>Titoli diapositive</vt:lpstr>
      </vt:variant>
      <vt:variant>
        <vt:i4>39</vt:i4>
      </vt:variant>
    </vt:vector>
  </HeadingPairs>
  <TitlesOfParts>
    <vt:vector size="50" baseType="lpstr">
      <vt:lpstr>Comic Sans MS</vt:lpstr>
      <vt:lpstr>Mangal</vt:lpstr>
      <vt:lpstr>MS PGothic</vt:lpstr>
      <vt:lpstr>SimSun</vt:lpstr>
      <vt:lpstr>WenQuanYi Zen Hei Sharp</vt:lpstr>
      <vt:lpstr>Wingdings</vt:lpstr>
      <vt:lpstr>Arial</vt:lpstr>
      <vt:lpstr>Calibri</vt:lpstr>
      <vt:lpstr>Times New Roman</vt:lpstr>
      <vt:lpstr>Presentazione_DCPST_blue</vt:lpstr>
      <vt:lpstr>Documento</vt:lpstr>
      <vt:lpstr>Presentazione di PowerPoint</vt:lpstr>
      <vt:lpstr>Presentazione di PowerPoint</vt:lpstr>
      <vt:lpstr>PRIMA DEL DM 12 APRILE 2019</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vector>
  </TitlesOfParts>
  <Company>fn</Company>
  <LinksUpToDate>false</LinksUpToDate>
  <SharedDoc>false</SharedDoc>
  <HyperlinksChanged>false</HyperlinksChanged>
  <AppVersion>15.0040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 procedimenti di prevenzione incendi alla luce dei recenti interventi legislativi</dc:title>
  <dc:creator>Utente</dc:creator>
  <cp:lastModifiedBy>michele.mazzaro@vigilfuoco.it</cp:lastModifiedBy>
  <cp:revision>861</cp:revision>
  <dcterms:created xsi:type="dcterms:W3CDTF">2010-10-18T17:09:32Z</dcterms:created>
  <dcterms:modified xsi:type="dcterms:W3CDTF">2019-06-20T05:53:44Z</dcterms:modified>
</cp:coreProperties>
</file>