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_rels/notesSlide1.xml.rels" ContentType="application/vnd.openxmlformats-package.relationships+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3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_rels/slideLayout39.xml.rels" ContentType="application/vnd.openxmlformats-package.relationships+xml"/>
  <Override PartName="/ppt/slideLayouts/_rels/slideLayout31.xml.rels" ContentType="application/vnd.openxmlformats-package.relationships+xml"/>
  <Override PartName="/ppt/slideLayouts/_rels/slideLayout9.xml.rels" ContentType="application/vnd.openxmlformats-package.relationships+xml"/>
  <Override PartName="/ppt/slideLayouts/_rels/slideLayout53.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55.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56.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5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58.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59.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Layouts/_rels/slideLayout49.xml.rels" ContentType="application/vnd.openxmlformats-package.relationships+xml"/>
  <Override PartName="/ppt/slideLayouts/_rels/slideLayout50.xml.rels" ContentType="application/vnd.openxmlformats-package.relationships+xml"/>
  <Override PartName="/ppt/slideLayouts/_rels/slideLayout51.xml.rels" ContentType="application/vnd.openxmlformats-package.relationships+xml"/>
  <Override PartName="/ppt/slideLayouts/_rels/slideLayout52.xml.rels" ContentType="application/vnd.openxmlformats-package.relationships+xml"/>
  <Override PartName="/ppt/slideLayouts/_rels/slideLayout60.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6.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_rels/slide26.xml.rels" ContentType="application/vnd.openxmlformats-package.relationships+xml"/>
  <Override PartName="/ppt/slides/_rels/slide9.xml.rels" ContentType="application/vnd.openxmlformats-package.relationships+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37.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media/image1.jpeg" ContentType="image/jpeg"/>
  <Override PartName="/ppt/media/image3.png" ContentType="image/png"/>
  <Override PartName="/ppt/media/image2.jpeg" ContentType="image/jpeg"/>
  <Override PartName="/ppt/media/image4.jpeg" ContentType="image/jpeg"/>
  <Override PartName="/ppt/media/image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
</Relationships>
</file>

<file path=ppt/notesMasters/_rels/notesMaster1.xml.rels><?xml version="1.0" encoding="UTF-8"?>
<Relationships xmlns="http://schemas.openxmlformats.org/package/2006/relationships"><Relationship Id="rId1" Type="http://schemas.openxmlformats.org/officeDocument/2006/relationships/theme" Target="../theme/theme6.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it-IT" sz="4400" spc="-1" strike="noStrike">
                <a:latin typeface="Arial"/>
              </a:rPr>
              <a:t>Fai clic per spostare la diapositiva</a:t>
            </a:r>
            <a:endParaRPr b="0" lang="it-IT" sz="4400" spc="-1" strike="noStrike">
              <a:latin typeface="Arial"/>
            </a:endParaRPr>
          </a:p>
        </p:txBody>
      </p:sp>
      <p:sp>
        <p:nvSpPr>
          <p:cNvPr id="192" name="PlaceHolder 2"/>
          <p:cNvSpPr>
            <a:spLocks noGrp="1"/>
          </p:cNvSpPr>
          <p:nvPr>
            <p:ph type="body"/>
          </p:nvPr>
        </p:nvSpPr>
        <p:spPr>
          <a:xfrm>
            <a:off x="756000" y="5078520"/>
            <a:ext cx="6047640" cy="4811040"/>
          </a:xfrm>
          <a:prstGeom prst="rect">
            <a:avLst/>
          </a:prstGeom>
        </p:spPr>
        <p:txBody>
          <a:bodyPr lIns="0" rIns="0" tIns="0" bIns="0">
            <a:noAutofit/>
          </a:bodyPr>
          <a:p>
            <a:r>
              <a:rPr b="0" lang="it-IT" sz="2000" spc="-1" strike="noStrike">
                <a:latin typeface="Arial"/>
              </a:rPr>
              <a:t>Fai clic per modificare il formato delle note</a:t>
            </a:r>
            <a:endParaRPr b="0" lang="it-IT" sz="2000" spc="-1" strike="noStrike">
              <a:latin typeface="Arial"/>
            </a:endParaRPr>
          </a:p>
        </p:txBody>
      </p:sp>
      <p:sp>
        <p:nvSpPr>
          <p:cNvPr id="193" name="PlaceHolder 3"/>
          <p:cNvSpPr>
            <a:spLocks noGrp="1"/>
          </p:cNvSpPr>
          <p:nvPr>
            <p:ph type="hdr"/>
          </p:nvPr>
        </p:nvSpPr>
        <p:spPr>
          <a:xfrm>
            <a:off x="0" y="0"/>
            <a:ext cx="3280680" cy="534240"/>
          </a:xfrm>
          <a:prstGeom prst="rect">
            <a:avLst/>
          </a:prstGeom>
        </p:spPr>
        <p:txBody>
          <a:bodyPr lIns="0" rIns="0" tIns="0" bIns="0">
            <a:noAutofit/>
          </a:bodyPr>
          <a:p>
            <a:r>
              <a:rPr b="0" lang="it-IT" sz="1400" spc="-1" strike="noStrike">
                <a:latin typeface="Times New Roman"/>
              </a:rPr>
              <a:t>&lt;intestazione&gt;</a:t>
            </a:r>
            <a:endParaRPr b="0" lang="it-IT" sz="1400" spc="-1" strike="noStrike">
              <a:latin typeface="Times New Roman"/>
            </a:endParaRPr>
          </a:p>
        </p:txBody>
      </p:sp>
      <p:sp>
        <p:nvSpPr>
          <p:cNvPr id="194" name="PlaceHolder 4"/>
          <p:cNvSpPr>
            <a:spLocks noGrp="1"/>
          </p:cNvSpPr>
          <p:nvPr>
            <p:ph type="dt"/>
          </p:nvPr>
        </p:nvSpPr>
        <p:spPr>
          <a:xfrm>
            <a:off x="4278960" y="0"/>
            <a:ext cx="3280680" cy="534240"/>
          </a:xfrm>
          <a:prstGeom prst="rect">
            <a:avLst/>
          </a:prstGeom>
        </p:spPr>
        <p:txBody>
          <a:bodyPr lIns="0" rIns="0" tIns="0" bIns="0">
            <a:noAutofit/>
          </a:bodyPr>
          <a:p>
            <a:pPr algn="r"/>
            <a:r>
              <a:rPr b="0" lang="it-IT" sz="1400" spc="-1" strike="noStrike">
                <a:latin typeface="Times New Roman"/>
              </a:rPr>
              <a:t>&lt;data/ora&gt;</a:t>
            </a:r>
            <a:endParaRPr b="0" lang="it-IT" sz="1400" spc="-1" strike="noStrike">
              <a:latin typeface="Times New Roman"/>
            </a:endParaRPr>
          </a:p>
        </p:txBody>
      </p:sp>
      <p:sp>
        <p:nvSpPr>
          <p:cNvPr id="195" name="PlaceHolder 5"/>
          <p:cNvSpPr>
            <a:spLocks noGrp="1"/>
          </p:cNvSpPr>
          <p:nvPr>
            <p:ph type="ftr"/>
          </p:nvPr>
        </p:nvSpPr>
        <p:spPr>
          <a:xfrm>
            <a:off x="0" y="10157400"/>
            <a:ext cx="3280680" cy="534240"/>
          </a:xfrm>
          <a:prstGeom prst="rect">
            <a:avLst/>
          </a:prstGeom>
        </p:spPr>
        <p:txBody>
          <a:bodyPr lIns="0" rIns="0" tIns="0" bIns="0" anchor="b">
            <a:noAutofit/>
          </a:bodyPr>
          <a:p>
            <a:r>
              <a:rPr b="0" lang="it-IT" sz="1400" spc="-1" strike="noStrike">
                <a:latin typeface="Times New Roman"/>
              </a:rPr>
              <a:t>&lt;piè di pagina&gt;</a:t>
            </a:r>
            <a:endParaRPr b="0" lang="it-IT" sz="1400" spc="-1" strike="noStrike">
              <a:latin typeface="Times New Roman"/>
            </a:endParaRPr>
          </a:p>
        </p:txBody>
      </p:sp>
      <p:sp>
        <p:nvSpPr>
          <p:cNvPr id="196"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84E09F5E-6754-424D-8850-CFC251329211}" type="slidenum">
              <a:rPr b="0" lang="it-IT" sz="1400" spc="-1" strike="noStrike">
                <a:latin typeface="Times New Roman"/>
              </a:rPr>
              <a:t>&lt;numero&gt;</a:t>
            </a:fld>
            <a:endParaRPr b="0" lang="it-IT"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4" name="PlaceHolder 1"/>
          <p:cNvSpPr>
            <a:spLocks noGrp="1"/>
          </p:cNvSpPr>
          <p:nvPr>
            <p:ph type="sldImg"/>
          </p:nvPr>
        </p:nvSpPr>
        <p:spPr>
          <a:xfrm>
            <a:off x="1143000" y="685800"/>
            <a:ext cx="4570920" cy="3427920"/>
          </a:xfrm>
          <a:prstGeom prst="rect">
            <a:avLst/>
          </a:prstGeom>
        </p:spPr>
      </p:sp>
      <p:sp>
        <p:nvSpPr>
          <p:cNvPr id="365" name="PlaceHolder 2"/>
          <p:cNvSpPr>
            <a:spLocks noGrp="1"/>
          </p:cNvSpPr>
          <p:nvPr>
            <p:ph type="body"/>
          </p:nvPr>
        </p:nvSpPr>
        <p:spPr>
          <a:xfrm>
            <a:off x="685800" y="4343400"/>
            <a:ext cx="5485320" cy="4113720"/>
          </a:xfrm>
          <a:prstGeom prst="rect">
            <a:avLst/>
          </a:prstGeom>
        </p:spPr>
        <p:txBody>
          <a:bodyPr lIns="0" rIns="0" tIns="0" bIns="0">
            <a:normAutofit/>
          </a:bodyPr>
          <a:p>
            <a:endParaRPr b="0" lang="it-IT" sz="2000" spc="-1" strike="noStrike">
              <a:latin typeface="Arial"/>
            </a:endParaRPr>
          </a:p>
        </p:txBody>
      </p:sp>
      <p:sp>
        <p:nvSpPr>
          <p:cNvPr id="366"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noAutofit/>
          </a:bodyPr>
          <a:p>
            <a:pPr algn="r">
              <a:lnSpc>
                <a:spcPct val="100000"/>
              </a:lnSpc>
            </a:pPr>
            <a:fld id="{94CB25C8-CDA5-4098-9B9F-4F9EE92D1F9E}" type="slidenum">
              <a:rPr b="0" lang="it-IT" sz="1200" spc="-1" strike="noStrike">
                <a:solidFill>
                  <a:srgbClr val="000000"/>
                </a:solidFill>
                <a:latin typeface="+mn-lt"/>
                <a:ea typeface="+mn-ea"/>
              </a:rPr>
              <a:t>&lt;numero&gt;</a:t>
            </a:fld>
            <a:endParaRPr b="0" lang="it-IT" sz="12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normAutofit/>
          </a:bodyPr>
          <a:p>
            <a:endParaRPr b="0" lang="it-IT" sz="3200" spc="-1" strike="noStrike">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3200" spc="-1" strike="noStrike">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rIns="0" tIns="0" bIns="0">
            <a:normAutofit/>
          </a:bodyPr>
          <a:p>
            <a:endParaRPr b="0" lang="it-IT" sz="3200" spc="-1" strike="noStrike">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rIns="0" tIns="0" bIns="0">
            <a:normAutofit/>
          </a:bodyPr>
          <a:p>
            <a:endParaRPr b="0" lang="it-IT" sz="3200" spc="-1" strike="noStrike">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rIns="0" tIns="0" bIns="0">
            <a:normAutofit/>
          </a:bodyPr>
          <a:p>
            <a:endParaRPr b="0" lang="it-IT" sz="3200" spc="-1" strike="noStrike">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rIns="0" tIns="0" bIns="0">
            <a:normAutofit/>
          </a:bodyPr>
          <a:p>
            <a:endParaRPr b="0" lang="it-IT" sz="3200" spc="-1" strike="noStrike">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rIns="0" tIns="0" bIns="0">
            <a:normAutofit/>
          </a:bodyPr>
          <a:p>
            <a:endParaRPr b="0" lang="it-IT" sz="3200" spc="-1" strike="noStrike">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4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43" name="PlaceHolder 2"/>
          <p:cNvSpPr>
            <a:spLocks noGrp="1"/>
          </p:cNvSpPr>
          <p:nvPr>
            <p:ph type="body"/>
          </p:nvPr>
        </p:nvSpPr>
        <p:spPr>
          <a:xfrm>
            <a:off x="457200" y="1604520"/>
            <a:ext cx="822924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45"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3200" spc="-1" strike="noStrike">
              <a:latin typeface="Arial"/>
            </a:endParaRPr>
          </a:p>
        </p:txBody>
      </p:sp>
      <p:sp>
        <p:nvSpPr>
          <p:cNvPr id="46"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50"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51"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3200" spc="-1" strike="noStrike">
              <a:latin typeface="Arial"/>
            </a:endParaRPr>
          </a:p>
        </p:txBody>
      </p:sp>
      <p:sp>
        <p:nvSpPr>
          <p:cNvPr id="52"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54"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3200" spc="-1" strike="noStrike">
              <a:latin typeface="Arial"/>
            </a:endParaRPr>
          </a:p>
        </p:txBody>
      </p:sp>
      <p:sp>
        <p:nvSpPr>
          <p:cNvPr id="55"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56" name="PlaceHolder 4"/>
          <p:cNvSpPr>
            <a:spLocks noGrp="1"/>
          </p:cNvSpPr>
          <p:nvPr>
            <p:ph type="body"/>
          </p:nvPr>
        </p:nvSpPr>
        <p:spPr>
          <a:xfrm>
            <a:off x="467424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60" name="PlaceHolder 4"/>
          <p:cNvSpPr>
            <a:spLocks noGrp="1"/>
          </p:cNvSpPr>
          <p:nvPr>
            <p:ph type="body"/>
          </p:nvPr>
        </p:nvSpPr>
        <p:spPr>
          <a:xfrm>
            <a:off x="457200" y="3682080"/>
            <a:ext cx="82292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62" name="PlaceHolder 2"/>
          <p:cNvSpPr>
            <a:spLocks noGrp="1"/>
          </p:cNvSpPr>
          <p:nvPr>
            <p:ph type="body"/>
          </p:nvPr>
        </p:nvSpPr>
        <p:spPr>
          <a:xfrm>
            <a:off x="457200" y="1604520"/>
            <a:ext cx="8229240" cy="1896840"/>
          </a:xfrm>
          <a:prstGeom prst="rect">
            <a:avLst/>
          </a:prstGeom>
        </p:spPr>
        <p:txBody>
          <a:bodyPr lIns="0" rIns="0" tIns="0" bIns="0">
            <a:normAutofit/>
          </a:bodyPr>
          <a:p>
            <a:endParaRPr b="0" lang="it-IT" sz="3200" spc="-1" strike="noStrike">
              <a:latin typeface="Arial"/>
            </a:endParaRPr>
          </a:p>
        </p:txBody>
      </p:sp>
      <p:sp>
        <p:nvSpPr>
          <p:cNvPr id="63" name="PlaceHolder 3"/>
          <p:cNvSpPr>
            <a:spLocks noGrp="1"/>
          </p:cNvSpPr>
          <p:nvPr>
            <p:ph type="body"/>
          </p:nvPr>
        </p:nvSpPr>
        <p:spPr>
          <a:xfrm>
            <a:off x="457200" y="3682080"/>
            <a:ext cx="82292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65"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66"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67"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3200" spc="-1" strike="noStrike">
              <a:latin typeface="Arial"/>
            </a:endParaRPr>
          </a:p>
        </p:txBody>
      </p:sp>
      <p:sp>
        <p:nvSpPr>
          <p:cNvPr id="68" name="PlaceHolder 5"/>
          <p:cNvSpPr>
            <a:spLocks noGrp="1"/>
          </p:cNvSpPr>
          <p:nvPr>
            <p:ph type="body"/>
          </p:nvPr>
        </p:nvSpPr>
        <p:spPr>
          <a:xfrm>
            <a:off x="467424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rIns="0" tIns="0" bIns="0">
            <a:normAutofit/>
          </a:bodyPr>
          <a:p>
            <a:endParaRPr b="0" lang="it-IT" sz="3200" spc="-1" strike="noStrike">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rIns="0" tIns="0" bIns="0">
            <a:normAutofit/>
          </a:bodyPr>
          <a:p>
            <a:endParaRPr b="0" lang="it-IT" sz="3200" spc="-1" strike="noStrike">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rIns="0" tIns="0" bIns="0">
            <a:normAutofit/>
          </a:bodyPr>
          <a:p>
            <a:endParaRPr b="0" lang="it-IT" sz="3200" spc="-1" strike="noStrike">
              <a:latin typeface="Arial"/>
            </a:endParaRPr>
          </a:p>
        </p:txBody>
      </p:sp>
      <p:sp>
        <p:nvSpPr>
          <p:cNvPr id="73" name="PlaceHolder 5"/>
          <p:cNvSpPr>
            <a:spLocks noGrp="1"/>
          </p:cNvSpPr>
          <p:nvPr>
            <p:ph type="body"/>
          </p:nvPr>
        </p:nvSpPr>
        <p:spPr>
          <a:xfrm>
            <a:off x="457200" y="3682080"/>
            <a:ext cx="2649600" cy="1896840"/>
          </a:xfrm>
          <a:prstGeom prst="rect">
            <a:avLst/>
          </a:prstGeom>
        </p:spPr>
        <p:txBody>
          <a:bodyPr lIns="0" rIns="0" tIns="0" bIns="0">
            <a:normAutofit/>
          </a:bodyPr>
          <a:p>
            <a:endParaRPr b="0" lang="it-IT" sz="3200" spc="-1" strike="noStrike">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rIns="0" tIns="0" bIns="0">
            <a:normAutofit/>
          </a:bodyPr>
          <a:p>
            <a:endParaRPr b="0" lang="it-IT" sz="3200" spc="-1" strike="noStrike">
              <a:latin typeface="Arial"/>
            </a:endParaRPr>
          </a:p>
        </p:txBody>
      </p:sp>
      <p:sp>
        <p:nvSpPr>
          <p:cNvPr id="75" name="PlaceHolder 7"/>
          <p:cNvSpPr>
            <a:spLocks noGrp="1"/>
          </p:cNvSpPr>
          <p:nvPr>
            <p:ph type="body"/>
          </p:nvPr>
        </p:nvSpPr>
        <p:spPr>
          <a:xfrm>
            <a:off x="6022080" y="3682080"/>
            <a:ext cx="26496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79"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81" name="PlaceHolder 2"/>
          <p:cNvSpPr>
            <a:spLocks noGrp="1"/>
          </p:cNvSpPr>
          <p:nvPr>
            <p:ph type="body"/>
          </p:nvPr>
        </p:nvSpPr>
        <p:spPr>
          <a:xfrm>
            <a:off x="457200" y="1604520"/>
            <a:ext cx="822924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83"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3200" spc="-1" strike="noStrike">
              <a:latin typeface="Arial"/>
            </a:endParaRPr>
          </a:p>
        </p:txBody>
      </p:sp>
      <p:sp>
        <p:nvSpPr>
          <p:cNvPr id="84"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88"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89"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3200" spc="-1" strike="noStrike">
              <a:latin typeface="Arial"/>
            </a:endParaRPr>
          </a:p>
        </p:txBody>
      </p:sp>
      <p:sp>
        <p:nvSpPr>
          <p:cNvPr id="90"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92"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3200" spc="-1" strike="noStrike">
              <a:latin typeface="Arial"/>
            </a:endParaRPr>
          </a:p>
        </p:txBody>
      </p:sp>
      <p:sp>
        <p:nvSpPr>
          <p:cNvPr id="93"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94" name="PlaceHolder 4"/>
          <p:cNvSpPr>
            <a:spLocks noGrp="1"/>
          </p:cNvSpPr>
          <p:nvPr>
            <p:ph type="body"/>
          </p:nvPr>
        </p:nvSpPr>
        <p:spPr>
          <a:xfrm>
            <a:off x="467424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96"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97"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98" name="PlaceHolder 4"/>
          <p:cNvSpPr>
            <a:spLocks noGrp="1"/>
          </p:cNvSpPr>
          <p:nvPr>
            <p:ph type="body"/>
          </p:nvPr>
        </p:nvSpPr>
        <p:spPr>
          <a:xfrm>
            <a:off x="457200" y="3682080"/>
            <a:ext cx="82292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00" name="PlaceHolder 2"/>
          <p:cNvSpPr>
            <a:spLocks noGrp="1"/>
          </p:cNvSpPr>
          <p:nvPr>
            <p:ph type="body"/>
          </p:nvPr>
        </p:nvSpPr>
        <p:spPr>
          <a:xfrm>
            <a:off x="457200" y="1604520"/>
            <a:ext cx="8229240" cy="1896840"/>
          </a:xfrm>
          <a:prstGeom prst="rect">
            <a:avLst/>
          </a:prstGeom>
        </p:spPr>
        <p:txBody>
          <a:bodyPr lIns="0" rIns="0" tIns="0" bIns="0">
            <a:normAutofit/>
          </a:bodyPr>
          <a:p>
            <a:endParaRPr b="0" lang="it-IT" sz="3200" spc="-1" strike="noStrike">
              <a:latin typeface="Arial"/>
            </a:endParaRPr>
          </a:p>
        </p:txBody>
      </p:sp>
      <p:sp>
        <p:nvSpPr>
          <p:cNvPr id="101" name="PlaceHolder 3"/>
          <p:cNvSpPr>
            <a:spLocks noGrp="1"/>
          </p:cNvSpPr>
          <p:nvPr>
            <p:ph type="body"/>
          </p:nvPr>
        </p:nvSpPr>
        <p:spPr>
          <a:xfrm>
            <a:off x="457200" y="3682080"/>
            <a:ext cx="82292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03"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104"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105"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3200" spc="-1" strike="noStrike">
              <a:latin typeface="Arial"/>
            </a:endParaRPr>
          </a:p>
        </p:txBody>
      </p:sp>
      <p:sp>
        <p:nvSpPr>
          <p:cNvPr id="106" name="PlaceHolder 5"/>
          <p:cNvSpPr>
            <a:spLocks noGrp="1"/>
          </p:cNvSpPr>
          <p:nvPr>
            <p:ph type="body"/>
          </p:nvPr>
        </p:nvSpPr>
        <p:spPr>
          <a:xfrm>
            <a:off x="467424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08" name="PlaceHolder 2"/>
          <p:cNvSpPr>
            <a:spLocks noGrp="1"/>
          </p:cNvSpPr>
          <p:nvPr>
            <p:ph type="body"/>
          </p:nvPr>
        </p:nvSpPr>
        <p:spPr>
          <a:xfrm>
            <a:off x="457200" y="1604520"/>
            <a:ext cx="2649600" cy="1896840"/>
          </a:xfrm>
          <a:prstGeom prst="rect">
            <a:avLst/>
          </a:prstGeom>
        </p:spPr>
        <p:txBody>
          <a:bodyPr lIns="0" rIns="0" tIns="0" bIns="0">
            <a:normAutofit/>
          </a:bodyPr>
          <a:p>
            <a:endParaRPr b="0" lang="it-IT" sz="3200" spc="-1" strike="noStrike">
              <a:latin typeface="Arial"/>
            </a:endParaRPr>
          </a:p>
        </p:txBody>
      </p:sp>
      <p:sp>
        <p:nvSpPr>
          <p:cNvPr id="109" name="PlaceHolder 3"/>
          <p:cNvSpPr>
            <a:spLocks noGrp="1"/>
          </p:cNvSpPr>
          <p:nvPr>
            <p:ph type="body"/>
          </p:nvPr>
        </p:nvSpPr>
        <p:spPr>
          <a:xfrm>
            <a:off x="3239640" y="1604520"/>
            <a:ext cx="2649600" cy="1896840"/>
          </a:xfrm>
          <a:prstGeom prst="rect">
            <a:avLst/>
          </a:prstGeom>
        </p:spPr>
        <p:txBody>
          <a:bodyPr lIns="0" rIns="0" tIns="0" bIns="0">
            <a:normAutofit/>
          </a:bodyPr>
          <a:p>
            <a:endParaRPr b="0" lang="it-IT" sz="3200" spc="-1" strike="noStrike">
              <a:latin typeface="Arial"/>
            </a:endParaRPr>
          </a:p>
        </p:txBody>
      </p:sp>
      <p:sp>
        <p:nvSpPr>
          <p:cNvPr id="110" name="PlaceHolder 4"/>
          <p:cNvSpPr>
            <a:spLocks noGrp="1"/>
          </p:cNvSpPr>
          <p:nvPr>
            <p:ph type="body"/>
          </p:nvPr>
        </p:nvSpPr>
        <p:spPr>
          <a:xfrm>
            <a:off x="6022080" y="1604520"/>
            <a:ext cx="2649600" cy="1896840"/>
          </a:xfrm>
          <a:prstGeom prst="rect">
            <a:avLst/>
          </a:prstGeom>
        </p:spPr>
        <p:txBody>
          <a:bodyPr lIns="0" rIns="0" tIns="0" bIns="0">
            <a:normAutofit/>
          </a:bodyPr>
          <a:p>
            <a:endParaRPr b="0" lang="it-IT" sz="3200" spc="-1" strike="noStrike">
              <a:latin typeface="Arial"/>
            </a:endParaRPr>
          </a:p>
        </p:txBody>
      </p:sp>
      <p:sp>
        <p:nvSpPr>
          <p:cNvPr id="111" name="PlaceHolder 5"/>
          <p:cNvSpPr>
            <a:spLocks noGrp="1"/>
          </p:cNvSpPr>
          <p:nvPr>
            <p:ph type="body"/>
          </p:nvPr>
        </p:nvSpPr>
        <p:spPr>
          <a:xfrm>
            <a:off x="457200" y="3682080"/>
            <a:ext cx="2649600" cy="1896840"/>
          </a:xfrm>
          <a:prstGeom prst="rect">
            <a:avLst/>
          </a:prstGeom>
        </p:spPr>
        <p:txBody>
          <a:bodyPr lIns="0" rIns="0" tIns="0" bIns="0">
            <a:normAutofit/>
          </a:bodyPr>
          <a:p>
            <a:endParaRPr b="0" lang="it-IT" sz="3200" spc="-1" strike="noStrike">
              <a:latin typeface="Arial"/>
            </a:endParaRPr>
          </a:p>
        </p:txBody>
      </p:sp>
      <p:sp>
        <p:nvSpPr>
          <p:cNvPr id="112" name="PlaceHolder 6"/>
          <p:cNvSpPr>
            <a:spLocks noGrp="1"/>
          </p:cNvSpPr>
          <p:nvPr>
            <p:ph type="body"/>
          </p:nvPr>
        </p:nvSpPr>
        <p:spPr>
          <a:xfrm>
            <a:off x="3239640" y="3682080"/>
            <a:ext cx="2649600" cy="1896840"/>
          </a:xfrm>
          <a:prstGeom prst="rect">
            <a:avLst/>
          </a:prstGeom>
        </p:spPr>
        <p:txBody>
          <a:bodyPr lIns="0" rIns="0" tIns="0" bIns="0">
            <a:normAutofit/>
          </a:bodyPr>
          <a:p>
            <a:endParaRPr b="0" lang="it-IT" sz="3200" spc="-1" strike="noStrike">
              <a:latin typeface="Arial"/>
            </a:endParaRPr>
          </a:p>
        </p:txBody>
      </p:sp>
      <p:sp>
        <p:nvSpPr>
          <p:cNvPr id="113" name="PlaceHolder 7"/>
          <p:cNvSpPr>
            <a:spLocks noGrp="1"/>
          </p:cNvSpPr>
          <p:nvPr>
            <p:ph type="body"/>
          </p:nvPr>
        </p:nvSpPr>
        <p:spPr>
          <a:xfrm>
            <a:off x="6022080" y="3682080"/>
            <a:ext cx="26496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18"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20" name="PlaceHolder 2"/>
          <p:cNvSpPr>
            <a:spLocks noGrp="1"/>
          </p:cNvSpPr>
          <p:nvPr>
            <p:ph type="body"/>
          </p:nvPr>
        </p:nvSpPr>
        <p:spPr>
          <a:xfrm>
            <a:off x="457200" y="1604520"/>
            <a:ext cx="822924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3200" spc="-1" strike="noStrike">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22"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3200" spc="-1" strike="noStrike">
              <a:latin typeface="Arial"/>
            </a:endParaRPr>
          </a:p>
        </p:txBody>
      </p:sp>
      <p:sp>
        <p:nvSpPr>
          <p:cNvPr id="123"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5"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128"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31"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3200" spc="-1" strike="noStrike">
              <a:latin typeface="Arial"/>
            </a:endParaRPr>
          </a:p>
        </p:txBody>
      </p:sp>
      <p:sp>
        <p:nvSpPr>
          <p:cNvPr id="132"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133" name="PlaceHolder 4"/>
          <p:cNvSpPr>
            <a:spLocks noGrp="1"/>
          </p:cNvSpPr>
          <p:nvPr>
            <p:ph type="body"/>
          </p:nvPr>
        </p:nvSpPr>
        <p:spPr>
          <a:xfrm>
            <a:off x="467424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35"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136"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137" name="PlaceHolder 4"/>
          <p:cNvSpPr>
            <a:spLocks noGrp="1"/>
          </p:cNvSpPr>
          <p:nvPr>
            <p:ph type="body"/>
          </p:nvPr>
        </p:nvSpPr>
        <p:spPr>
          <a:xfrm>
            <a:off x="457200" y="3682080"/>
            <a:ext cx="82292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39" name="PlaceHolder 2"/>
          <p:cNvSpPr>
            <a:spLocks noGrp="1"/>
          </p:cNvSpPr>
          <p:nvPr>
            <p:ph type="body"/>
          </p:nvPr>
        </p:nvSpPr>
        <p:spPr>
          <a:xfrm>
            <a:off x="457200" y="1604520"/>
            <a:ext cx="8229240" cy="1896840"/>
          </a:xfrm>
          <a:prstGeom prst="rect">
            <a:avLst/>
          </a:prstGeom>
        </p:spPr>
        <p:txBody>
          <a:bodyPr lIns="0" rIns="0" tIns="0" bIns="0">
            <a:normAutofit/>
          </a:bodyPr>
          <a:p>
            <a:endParaRPr b="0" lang="it-IT" sz="3200" spc="-1" strike="noStrike">
              <a:latin typeface="Arial"/>
            </a:endParaRPr>
          </a:p>
        </p:txBody>
      </p:sp>
      <p:sp>
        <p:nvSpPr>
          <p:cNvPr id="140" name="PlaceHolder 3"/>
          <p:cNvSpPr>
            <a:spLocks noGrp="1"/>
          </p:cNvSpPr>
          <p:nvPr>
            <p:ph type="body"/>
          </p:nvPr>
        </p:nvSpPr>
        <p:spPr>
          <a:xfrm>
            <a:off x="457200" y="3682080"/>
            <a:ext cx="82292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42"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143"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144"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3200" spc="-1" strike="noStrike">
              <a:latin typeface="Arial"/>
            </a:endParaRPr>
          </a:p>
        </p:txBody>
      </p:sp>
      <p:sp>
        <p:nvSpPr>
          <p:cNvPr id="145" name="PlaceHolder 5"/>
          <p:cNvSpPr>
            <a:spLocks noGrp="1"/>
          </p:cNvSpPr>
          <p:nvPr>
            <p:ph type="body"/>
          </p:nvPr>
        </p:nvSpPr>
        <p:spPr>
          <a:xfrm>
            <a:off x="467424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47" name="PlaceHolder 2"/>
          <p:cNvSpPr>
            <a:spLocks noGrp="1"/>
          </p:cNvSpPr>
          <p:nvPr>
            <p:ph type="body"/>
          </p:nvPr>
        </p:nvSpPr>
        <p:spPr>
          <a:xfrm>
            <a:off x="457200" y="1604520"/>
            <a:ext cx="2649600" cy="1896840"/>
          </a:xfrm>
          <a:prstGeom prst="rect">
            <a:avLst/>
          </a:prstGeom>
        </p:spPr>
        <p:txBody>
          <a:bodyPr lIns="0" rIns="0" tIns="0" bIns="0">
            <a:normAutofit/>
          </a:bodyPr>
          <a:p>
            <a:endParaRPr b="0" lang="it-IT" sz="3200" spc="-1" strike="noStrike">
              <a:latin typeface="Arial"/>
            </a:endParaRPr>
          </a:p>
        </p:txBody>
      </p:sp>
      <p:sp>
        <p:nvSpPr>
          <p:cNvPr id="148" name="PlaceHolder 3"/>
          <p:cNvSpPr>
            <a:spLocks noGrp="1"/>
          </p:cNvSpPr>
          <p:nvPr>
            <p:ph type="body"/>
          </p:nvPr>
        </p:nvSpPr>
        <p:spPr>
          <a:xfrm>
            <a:off x="3239640" y="1604520"/>
            <a:ext cx="2649600" cy="1896840"/>
          </a:xfrm>
          <a:prstGeom prst="rect">
            <a:avLst/>
          </a:prstGeom>
        </p:spPr>
        <p:txBody>
          <a:bodyPr lIns="0" rIns="0" tIns="0" bIns="0">
            <a:normAutofit/>
          </a:bodyPr>
          <a:p>
            <a:endParaRPr b="0" lang="it-IT" sz="3200" spc="-1" strike="noStrike">
              <a:latin typeface="Arial"/>
            </a:endParaRPr>
          </a:p>
        </p:txBody>
      </p:sp>
      <p:sp>
        <p:nvSpPr>
          <p:cNvPr id="149" name="PlaceHolder 4"/>
          <p:cNvSpPr>
            <a:spLocks noGrp="1"/>
          </p:cNvSpPr>
          <p:nvPr>
            <p:ph type="body"/>
          </p:nvPr>
        </p:nvSpPr>
        <p:spPr>
          <a:xfrm>
            <a:off x="6022080" y="1604520"/>
            <a:ext cx="2649600" cy="1896840"/>
          </a:xfrm>
          <a:prstGeom prst="rect">
            <a:avLst/>
          </a:prstGeom>
        </p:spPr>
        <p:txBody>
          <a:bodyPr lIns="0" rIns="0" tIns="0" bIns="0">
            <a:normAutofit/>
          </a:bodyPr>
          <a:p>
            <a:endParaRPr b="0" lang="it-IT" sz="3200" spc="-1" strike="noStrike">
              <a:latin typeface="Arial"/>
            </a:endParaRPr>
          </a:p>
        </p:txBody>
      </p:sp>
      <p:sp>
        <p:nvSpPr>
          <p:cNvPr id="150" name="PlaceHolder 5"/>
          <p:cNvSpPr>
            <a:spLocks noGrp="1"/>
          </p:cNvSpPr>
          <p:nvPr>
            <p:ph type="body"/>
          </p:nvPr>
        </p:nvSpPr>
        <p:spPr>
          <a:xfrm>
            <a:off x="457200" y="3682080"/>
            <a:ext cx="2649600" cy="1896840"/>
          </a:xfrm>
          <a:prstGeom prst="rect">
            <a:avLst/>
          </a:prstGeom>
        </p:spPr>
        <p:txBody>
          <a:bodyPr lIns="0" rIns="0" tIns="0" bIns="0">
            <a:normAutofit/>
          </a:bodyPr>
          <a:p>
            <a:endParaRPr b="0" lang="it-IT" sz="3200" spc="-1" strike="noStrike">
              <a:latin typeface="Arial"/>
            </a:endParaRPr>
          </a:p>
        </p:txBody>
      </p:sp>
      <p:sp>
        <p:nvSpPr>
          <p:cNvPr id="151" name="PlaceHolder 6"/>
          <p:cNvSpPr>
            <a:spLocks noGrp="1"/>
          </p:cNvSpPr>
          <p:nvPr>
            <p:ph type="body"/>
          </p:nvPr>
        </p:nvSpPr>
        <p:spPr>
          <a:xfrm>
            <a:off x="3239640" y="3682080"/>
            <a:ext cx="2649600" cy="1896840"/>
          </a:xfrm>
          <a:prstGeom prst="rect">
            <a:avLst/>
          </a:prstGeom>
        </p:spPr>
        <p:txBody>
          <a:bodyPr lIns="0" rIns="0" tIns="0" bIns="0">
            <a:normAutofit/>
          </a:bodyPr>
          <a:p>
            <a:endParaRPr b="0" lang="it-IT" sz="3200" spc="-1" strike="noStrike">
              <a:latin typeface="Arial"/>
            </a:endParaRPr>
          </a:p>
        </p:txBody>
      </p:sp>
      <p:sp>
        <p:nvSpPr>
          <p:cNvPr id="152" name="PlaceHolder 7"/>
          <p:cNvSpPr>
            <a:spLocks noGrp="1"/>
          </p:cNvSpPr>
          <p:nvPr>
            <p:ph type="body"/>
          </p:nvPr>
        </p:nvSpPr>
        <p:spPr>
          <a:xfrm>
            <a:off x="6022080" y="3682080"/>
            <a:ext cx="26496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56"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58" name="PlaceHolder 2"/>
          <p:cNvSpPr>
            <a:spLocks noGrp="1"/>
          </p:cNvSpPr>
          <p:nvPr>
            <p:ph type="body"/>
          </p:nvPr>
        </p:nvSpPr>
        <p:spPr>
          <a:xfrm>
            <a:off x="457200" y="1604520"/>
            <a:ext cx="822924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60"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3200" spc="-1" strike="noStrike">
              <a:latin typeface="Arial"/>
            </a:endParaRPr>
          </a:p>
        </p:txBody>
      </p:sp>
      <p:sp>
        <p:nvSpPr>
          <p:cNvPr id="161"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3"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65"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166"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3200" spc="-1" strike="noStrike">
              <a:latin typeface="Arial"/>
            </a:endParaRPr>
          </a:p>
        </p:txBody>
      </p:sp>
      <p:sp>
        <p:nvSpPr>
          <p:cNvPr id="167"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69"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3200" spc="-1" strike="noStrike">
              <a:latin typeface="Arial"/>
            </a:endParaRPr>
          </a:p>
        </p:txBody>
      </p:sp>
      <p:sp>
        <p:nvSpPr>
          <p:cNvPr id="170"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171" name="PlaceHolder 4"/>
          <p:cNvSpPr>
            <a:spLocks noGrp="1"/>
          </p:cNvSpPr>
          <p:nvPr>
            <p:ph type="body"/>
          </p:nvPr>
        </p:nvSpPr>
        <p:spPr>
          <a:xfrm>
            <a:off x="467424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73"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174"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175" name="PlaceHolder 4"/>
          <p:cNvSpPr>
            <a:spLocks noGrp="1"/>
          </p:cNvSpPr>
          <p:nvPr>
            <p:ph type="body"/>
          </p:nvPr>
        </p:nvSpPr>
        <p:spPr>
          <a:xfrm>
            <a:off x="457200" y="3682080"/>
            <a:ext cx="82292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77" name="PlaceHolder 2"/>
          <p:cNvSpPr>
            <a:spLocks noGrp="1"/>
          </p:cNvSpPr>
          <p:nvPr>
            <p:ph type="body"/>
          </p:nvPr>
        </p:nvSpPr>
        <p:spPr>
          <a:xfrm>
            <a:off x="457200" y="1604520"/>
            <a:ext cx="8229240" cy="1896840"/>
          </a:xfrm>
          <a:prstGeom prst="rect">
            <a:avLst/>
          </a:prstGeom>
        </p:spPr>
        <p:txBody>
          <a:bodyPr lIns="0" rIns="0" tIns="0" bIns="0">
            <a:normAutofit/>
          </a:bodyPr>
          <a:p>
            <a:endParaRPr b="0" lang="it-IT" sz="3200" spc="-1" strike="noStrike">
              <a:latin typeface="Arial"/>
            </a:endParaRPr>
          </a:p>
        </p:txBody>
      </p:sp>
      <p:sp>
        <p:nvSpPr>
          <p:cNvPr id="178" name="PlaceHolder 3"/>
          <p:cNvSpPr>
            <a:spLocks noGrp="1"/>
          </p:cNvSpPr>
          <p:nvPr>
            <p:ph type="body"/>
          </p:nvPr>
        </p:nvSpPr>
        <p:spPr>
          <a:xfrm>
            <a:off x="457200" y="3682080"/>
            <a:ext cx="82292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80"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181"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182"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3200" spc="-1" strike="noStrike">
              <a:latin typeface="Arial"/>
            </a:endParaRPr>
          </a:p>
        </p:txBody>
      </p:sp>
      <p:sp>
        <p:nvSpPr>
          <p:cNvPr id="183" name="PlaceHolder 5"/>
          <p:cNvSpPr>
            <a:spLocks noGrp="1"/>
          </p:cNvSpPr>
          <p:nvPr>
            <p:ph type="body"/>
          </p:nvPr>
        </p:nvSpPr>
        <p:spPr>
          <a:xfrm>
            <a:off x="467424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8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85" name="PlaceHolder 2"/>
          <p:cNvSpPr>
            <a:spLocks noGrp="1"/>
          </p:cNvSpPr>
          <p:nvPr>
            <p:ph type="body"/>
          </p:nvPr>
        </p:nvSpPr>
        <p:spPr>
          <a:xfrm>
            <a:off x="457200" y="1604520"/>
            <a:ext cx="2649600" cy="1896840"/>
          </a:xfrm>
          <a:prstGeom prst="rect">
            <a:avLst/>
          </a:prstGeom>
        </p:spPr>
        <p:txBody>
          <a:bodyPr lIns="0" rIns="0" tIns="0" bIns="0">
            <a:normAutofit/>
          </a:bodyPr>
          <a:p>
            <a:endParaRPr b="0" lang="it-IT" sz="3200" spc="-1" strike="noStrike">
              <a:latin typeface="Arial"/>
            </a:endParaRPr>
          </a:p>
        </p:txBody>
      </p:sp>
      <p:sp>
        <p:nvSpPr>
          <p:cNvPr id="186" name="PlaceHolder 3"/>
          <p:cNvSpPr>
            <a:spLocks noGrp="1"/>
          </p:cNvSpPr>
          <p:nvPr>
            <p:ph type="body"/>
          </p:nvPr>
        </p:nvSpPr>
        <p:spPr>
          <a:xfrm>
            <a:off x="3239640" y="1604520"/>
            <a:ext cx="2649600" cy="1896840"/>
          </a:xfrm>
          <a:prstGeom prst="rect">
            <a:avLst/>
          </a:prstGeom>
        </p:spPr>
        <p:txBody>
          <a:bodyPr lIns="0" rIns="0" tIns="0" bIns="0">
            <a:normAutofit/>
          </a:bodyPr>
          <a:p>
            <a:endParaRPr b="0" lang="it-IT" sz="3200" spc="-1" strike="noStrike">
              <a:latin typeface="Arial"/>
            </a:endParaRPr>
          </a:p>
        </p:txBody>
      </p:sp>
      <p:sp>
        <p:nvSpPr>
          <p:cNvPr id="187" name="PlaceHolder 4"/>
          <p:cNvSpPr>
            <a:spLocks noGrp="1"/>
          </p:cNvSpPr>
          <p:nvPr>
            <p:ph type="body"/>
          </p:nvPr>
        </p:nvSpPr>
        <p:spPr>
          <a:xfrm>
            <a:off x="6022080" y="1604520"/>
            <a:ext cx="2649600" cy="1896840"/>
          </a:xfrm>
          <a:prstGeom prst="rect">
            <a:avLst/>
          </a:prstGeom>
        </p:spPr>
        <p:txBody>
          <a:bodyPr lIns="0" rIns="0" tIns="0" bIns="0">
            <a:normAutofit/>
          </a:bodyPr>
          <a:p>
            <a:endParaRPr b="0" lang="it-IT" sz="3200" spc="-1" strike="noStrike">
              <a:latin typeface="Arial"/>
            </a:endParaRPr>
          </a:p>
        </p:txBody>
      </p:sp>
      <p:sp>
        <p:nvSpPr>
          <p:cNvPr id="188" name="PlaceHolder 5"/>
          <p:cNvSpPr>
            <a:spLocks noGrp="1"/>
          </p:cNvSpPr>
          <p:nvPr>
            <p:ph type="body"/>
          </p:nvPr>
        </p:nvSpPr>
        <p:spPr>
          <a:xfrm>
            <a:off x="457200" y="3682080"/>
            <a:ext cx="2649600" cy="1896840"/>
          </a:xfrm>
          <a:prstGeom prst="rect">
            <a:avLst/>
          </a:prstGeom>
        </p:spPr>
        <p:txBody>
          <a:bodyPr lIns="0" rIns="0" tIns="0" bIns="0">
            <a:normAutofit/>
          </a:bodyPr>
          <a:p>
            <a:endParaRPr b="0" lang="it-IT" sz="3200" spc="-1" strike="noStrike">
              <a:latin typeface="Arial"/>
            </a:endParaRPr>
          </a:p>
        </p:txBody>
      </p:sp>
      <p:sp>
        <p:nvSpPr>
          <p:cNvPr id="189" name="PlaceHolder 6"/>
          <p:cNvSpPr>
            <a:spLocks noGrp="1"/>
          </p:cNvSpPr>
          <p:nvPr>
            <p:ph type="body"/>
          </p:nvPr>
        </p:nvSpPr>
        <p:spPr>
          <a:xfrm>
            <a:off x="3239640" y="3682080"/>
            <a:ext cx="2649600" cy="1896840"/>
          </a:xfrm>
          <a:prstGeom prst="rect">
            <a:avLst/>
          </a:prstGeom>
        </p:spPr>
        <p:txBody>
          <a:bodyPr lIns="0" rIns="0" tIns="0" bIns="0">
            <a:normAutofit/>
          </a:bodyPr>
          <a:p>
            <a:endParaRPr b="0" lang="it-IT" sz="3200" spc="-1" strike="noStrike">
              <a:latin typeface="Arial"/>
            </a:endParaRPr>
          </a:p>
        </p:txBody>
      </p:sp>
      <p:sp>
        <p:nvSpPr>
          <p:cNvPr id="190" name="PlaceHolder 7"/>
          <p:cNvSpPr>
            <a:spLocks noGrp="1"/>
          </p:cNvSpPr>
          <p:nvPr>
            <p:ph type="body"/>
          </p:nvPr>
        </p:nvSpPr>
        <p:spPr>
          <a:xfrm>
            <a:off x="6022080" y="3682080"/>
            <a:ext cx="26496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3200" spc="-1" strike="noStrike">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3200" spc="-1" strike="noStrike">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normAutofit/>
          </a:bodyPr>
          <a:p>
            <a:endParaRPr b="0" lang="it-IT"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8880" cy="1144440"/>
          </a:xfrm>
          <a:prstGeom prst="rect">
            <a:avLst/>
          </a:prstGeom>
        </p:spPr>
        <p:txBody>
          <a:bodyPr lIns="0" rIns="0" tIns="0" bIns="0" anchor="ctr">
            <a:noAutofit/>
          </a:bodyPr>
          <a:p>
            <a:r>
              <a:rPr b="0" lang="it-IT" sz="1800" spc="-1" strike="noStrike">
                <a:latin typeface="Arial"/>
              </a:rPr>
              <a:t>Fai clic per modificare il formato del testo del titolo</a:t>
            </a:r>
            <a:endParaRPr b="0" lang="it-IT" sz="1800" spc="-1" strike="noStrike">
              <a:latin typeface="Arial"/>
            </a:endParaRPr>
          </a:p>
        </p:txBody>
      </p:sp>
      <p:sp>
        <p:nvSpPr>
          <p:cNvPr id="1" name="PlaceHolder 2"/>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1800" spc="-1" strike="noStrike">
                <a:latin typeface="Arial"/>
              </a:rPr>
              <a:t>Fai clic per modificare il formato del testo della struttura</a:t>
            </a:r>
            <a:endParaRPr b="0" lang="it-IT" sz="1800" spc="-1" strike="noStrike">
              <a:latin typeface="Arial"/>
            </a:endParaRPr>
          </a:p>
          <a:p>
            <a:pPr lvl="1" marL="864000" indent="-324000">
              <a:spcBef>
                <a:spcPts val="1134"/>
              </a:spcBef>
              <a:buClr>
                <a:srgbClr val="000000"/>
              </a:buClr>
              <a:buSzPct val="75000"/>
              <a:buFont typeface="Symbol" charset="2"/>
              <a:buChar char=""/>
            </a:pPr>
            <a:r>
              <a:rPr b="0" lang="it-IT" sz="1800" spc="-1" strike="noStrike">
                <a:latin typeface="Arial"/>
              </a:rPr>
              <a:t>Secondo livello struttura</a:t>
            </a:r>
            <a:endParaRPr b="0" lang="it-IT" sz="1800" spc="-1" strike="noStrike">
              <a:latin typeface="Arial"/>
            </a:endParaRPr>
          </a:p>
          <a:p>
            <a:pPr lvl="2" marL="1296000" indent="-288000">
              <a:spcBef>
                <a:spcPts val="850"/>
              </a:spcBef>
              <a:buClr>
                <a:srgbClr val="000000"/>
              </a:buClr>
              <a:buSzPct val="45000"/>
              <a:buFont typeface="Wingdings" charset="2"/>
              <a:buChar char=""/>
            </a:pPr>
            <a:r>
              <a:rPr b="0" lang="it-IT" sz="1800" spc="-1" strike="noStrike">
                <a:latin typeface="Arial"/>
              </a:rPr>
              <a:t>Terzo livello struttura</a:t>
            </a:r>
            <a:endParaRPr b="0" lang="it-IT" sz="1800" spc="-1" strike="noStrike">
              <a:latin typeface="Arial"/>
            </a:endParaRPr>
          </a:p>
          <a:p>
            <a:pPr lvl="3" marL="1728000" indent="-216000">
              <a:spcBef>
                <a:spcPts val="567"/>
              </a:spcBef>
              <a:buClr>
                <a:srgbClr val="000000"/>
              </a:buClr>
              <a:buSzPct val="75000"/>
              <a:buFont typeface="Symbol" charset="2"/>
              <a:buChar char=""/>
            </a:pPr>
            <a:r>
              <a:rPr b="0" lang="it-IT" sz="1800" spc="-1" strike="noStrike">
                <a:latin typeface="Arial"/>
              </a:rPr>
              <a:t>Quarto livello struttura</a:t>
            </a:r>
            <a:endParaRPr b="0" lang="it-IT" sz="1800" spc="-1" strike="noStrike">
              <a:latin typeface="Arial"/>
            </a:endParaRPr>
          </a:p>
          <a:p>
            <a:pPr lvl="4" marL="2160000" indent="-216000">
              <a:spcBef>
                <a:spcPts val="283"/>
              </a:spcBef>
              <a:buClr>
                <a:srgbClr val="000000"/>
              </a:buClr>
              <a:buSzPct val="45000"/>
              <a:buFont typeface="Wingdings" charset="2"/>
              <a:buChar char=""/>
            </a:pPr>
            <a:r>
              <a:rPr b="0" lang="it-IT" sz="1800" spc="-1" strike="noStrike">
                <a:latin typeface="Arial"/>
              </a:rPr>
              <a:t>Quinto livello struttura</a:t>
            </a:r>
            <a:endParaRPr b="0" lang="it-IT" sz="1800" spc="-1" strike="noStrike">
              <a:latin typeface="Arial"/>
            </a:endParaRPr>
          </a:p>
          <a:p>
            <a:pPr lvl="5" marL="2592000" indent="-216000">
              <a:spcBef>
                <a:spcPts val="283"/>
              </a:spcBef>
              <a:buClr>
                <a:srgbClr val="000000"/>
              </a:buClr>
              <a:buSzPct val="45000"/>
              <a:buFont typeface="Wingdings" charset="2"/>
              <a:buChar char=""/>
            </a:pPr>
            <a:r>
              <a:rPr b="0" lang="it-IT" sz="1800" spc="-1" strike="noStrike">
                <a:latin typeface="Arial"/>
              </a:rPr>
              <a:t>Sesto livello struttura</a:t>
            </a:r>
            <a:endParaRPr b="0" lang="it-IT" sz="1800" spc="-1" strike="noStrike">
              <a:latin typeface="Arial"/>
            </a:endParaRPr>
          </a:p>
          <a:p>
            <a:pPr lvl="6" marL="3024000" indent="-216000">
              <a:spcBef>
                <a:spcPts val="283"/>
              </a:spcBef>
              <a:buClr>
                <a:srgbClr val="000000"/>
              </a:buClr>
              <a:buSzPct val="45000"/>
              <a:buFont typeface="Wingdings" charset="2"/>
              <a:buChar char=""/>
            </a:pPr>
            <a:r>
              <a:rPr b="0" lang="it-IT" sz="1800" spc="-1" strike="noStrike">
                <a:latin typeface="Arial"/>
              </a:rPr>
              <a:t>Settimo livello struttura</a:t>
            </a:r>
            <a:endParaRPr b="0" lang="it-IT"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it-IT" sz="4400" spc="-1" strike="noStrike">
                <a:latin typeface="Arial"/>
              </a:rPr>
              <a:t>Fai clic per modificare il formato del testo del titolo</a:t>
            </a:r>
            <a:endParaRPr b="0" lang="it-IT" sz="4400" spc="-1" strike="noStrike">
              <a:latin typeface="Arial"/>
            </a:endParaRPr>
          </a:p>
        </p:txBody>
      </p:sp>
      <p:sp>
        <p:nvSpPr>
          <p:cNvPr id="39"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it-IT" sz="4400" spc="-1" strike="noStrike">
                <a:latin typeface="Arial"/>
              </a:rPr>
              <a:t>Fai clic per modificare il formato del testo del titolo</a:t>
            </a:r>
            <a:endParaRPr b="0" lang="it-IT" sz="4400" spc="-1" strike="noStrike">
              <a:latin typeface="Arial"/>
            </a:endParaRPr>
          </a:p>
        </p:txBody>
      </p:sp>
      <p:sp>
        <p:nvSpPr>
          <p:cNvPr id="77"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3600"/>
            <a:ext cx="8228880" cy="1144440"/>
          </a:xfrm>
          <a:prstGeom prst="rect">
            <a:avLst/>
          </a:prstGeom>
        </p:spPr>
        <p:txBody>
          <a:bodyPr lIns="0" rIns="0" tIns="0" bIns="0" anchor="ctr">
            <a:noAutofit/>
          </a:bodyPr>
          <a:p>
            <a:r>
              <a:rPr b="0" lang="it-IT" sz="1800" spc="-1" strike="noStrike">
                <a:latin typeface="Arial"/>
              </a:rPr>
              <a:t>Fai clic per modificare il formato del testo del titolo</a:t>
            </a:r>
            <a:endParaRPr b="0" lang="it-IT" sz="1800" spc="-1" strike="noStrike">
              <a:latin typeface="Arial"/>
            </a:endParaRPr>
          </a:p>
        </p:txBody>
      </p:sp>
      <p:sp>
        <p:nvSpPr>
          <p:cNvPr id="115" name="PlaceHolder 2"/>
          <p:cNvSpPr>
            <a:spLocks noGrp="1"/>
          </p:cNvSpPr>
          <p:nvPr>
            <p:ph type="body"/>
          </p:nvPr>
        </p:nvSpPr>
        <p:spPr>
          <a:xfrm>
            <a:off x="45720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1800" spc="-1" strike="noStrike">
                <a:latin typeface="Arial"/>
              </a:rPr>
              <a:t>Fai clic per modificare il formato del testo della struttura</a:t>
            </a:r>
            <a:endParaRPr b="0" lang="it-IT" sz="1800" spc="-1" strike="noStrike">
              <a:latin typeface="Arial"/>
            </a:endParaRPr>
          </a:p>
          <a:p>
            <a:pPr lvl="1" marL="864000" indent="-324000">
              <a:spcBef>
                <a:spcPts val="1134"/>
              </a:spcBef>
              <a:buClr>
                <a:srgbClr val="000000"/>
              </a:buClr>
              <a:buSzPct val="75000"/>
              <a:buFont typeface="Symbol" charset="2"/>
              <a:buChar char=""/>
            </a:pPr>
            <a:r>
              <a:rPr b="0" lang="it-IT" sz="1800" spc="-1" strike="noStrike">
                <a:latin typeface="Arial"/>
              </a:rPr>
              <a:t>Secondo livello struttura</a:t>
            </a:r>
            <a:endParaRPr b="0" lang="it-IT" sz="1800" spc="-1" strike="noStrike">
              <a:latin typeface="Arial"/>
            </a:endParaRPr>
          </a:p>
          <a:p>
            <a:pPr lvl="2" marL="1296000" indent="-288000">
              <a:spcBef>
                <a:spcPts val="850"/>
              </a:spcBef>
              <a:buClr>
                <a:srgbClr val="000000"/>
              </a:buClr>
              <a:buSzPct val="45000"/>
              <a:buFont typeface="Wingdings" charset="2"/>
              <a:buChar char=""/>
            </a:pPr>
            <a:r>
              <a:rPr b="0" lang="it-IT" sz="1800" spc="-1" strike="noStrike">
                <a:latin typeface="Arial"/>
              </a:rPr>
              <a:t>Terzo livello struttura</a:t>
            </a:r>
            <a:endParaRPr b="0" lang="it-IT" sz="1800" spc="-1" strike="noStrike">
              <a:latin typeface="Arial"/>
            </a:endParaRPr>
          </a:p>
          <a:p>
            <a:pPr lvl="3" marL="1728000" indent="-216000">
              <a:spcBef>
                <a:spcPts val="567"/>
              </a:spcBef>
              <a:buClr>
                <a:srgbClr val="000000"/>
              </a:buClr>
              <a:buSzPct val="75000"/>
              <a:buFont typeface="Symbol" charset="2"/>
              <a:buChar char=""/>
            </a:pPr>
            <a:r>
              <a:rPr b="0" lang="it-IT" sz="1800" spc="-1" strike="noStrike">
                <a:latin typeface="Arial"/>
              </a:rPr>
              <a:t>Quarto livello struttura</a:t>
            </a:r>
            <a:endParaRPr b="0" lang="it-IT" sz="1800" spc="-1" strike="noStrike">
              <a:latin typeface="Arial"/>
            </a:endParaRPr>
          </a:p>
          <a:p>
            <a:pPr lvl="4" marL="2160000" indent="-216000">
              <a:spcBef>
                <a:spcPts val="283"/>
              </a:spcBef>
              <a:buClr>
                <a:srgbClr val="000000"/>
              </a:buClr>
              <a:buSzPct val="45000"/>
              <a:buFont typeface="Wingdings" charset="2"/>
              <a:buChar char=""/>
            </a:pPr>
            <a:r>
              <a:rPr b="0" lang="it-IT" sz="1800" spc="-1" strike="noStrike">
                <a:latin typeface="Arial"/>
              </a:rPr>
              <a:t>Quinto livello struttura</a:t>
            </a:r>
            <a:endParaRPr b="0" lang="it-IT" sz="1800" spc="-1" strike="noStrike">
              <a:latin typeface="Arial"/>
            </a:endParaRPr>
          </a:p>
          <a:p>
            <a:pPr lvl="5" marL="2592000" indent="-216000">
              <a:spcBef>
                <a:spcPts val="283"/>
              </a:spcBef>
              <a:buClr>
                <a:srgbClr val="000000"/>
              </a:buClr>
              <a:buSzPct val="45000"/>
              <a:buFont typeface="Wingdings" charset="2"/>
              <a:buChar char=""/>
            </a:pPr>
            <a:r>
              <a:rPr b="0" lang="it-IT" sz="1800" spc="-1" strike="noStrike">
                <a:latin typeface="Arial"/>
              </a:rPr>
              <a:t>Sesto livello struttura</a:t>
            </a:r>
            <a:endParaRPr b="0" lang="it-IT" sz="1800" spc="-1" strike="noStrike">
              <a:latin typeface="Arial"/>
            </a:endParaRPr>
          </a:p>
          <a:p>
            <a:pPr lvl="6" marL="3024000" indent="-216000">
              <a:spcBef>
                <a:spcPts val="283"/>
              </a:spcBef>
              <a:buClr>
                <a:srgbClr val="000000"/>
              </a:buClr>
              <a:buSzPct val="45000"/>
              <a:buFont typeface="Wingdings" charset="2"/>
              <a:buChar char=""/>
            </a:pPr>
            <a:r>
              <a:rPr b="0" lang="it-IT" sz="1800" spc="-1" strike="noStrike">
                <a:latin typeface="Arial"/>
              </a:rPr>
              <a:t>Settimo livello struttura</a:t>
            </a:r>
            <a:endParaRPr b="0" lang="it-IT" sz="1800" spc="-1" strike="noStrike">
              <a:latin typeface="Arial"/>
            </a:endParaRPr>
          </a:p>
        </p:txBody>
      </p:sp>
      <p:sp>
        <p:nvSpPr>
          <p:cNvPr id="116" name="PlaceHolder 3"/>
          <p:cNvSpPr>
            <a:spLocks noGrp="1"/>
          </p:cNvSpPr>
          <p:nvPr>
            <p:ph type="body"/>
          </p:nvPr>
        </p:nvSpPr>
        <p:spPr>
          <a:xfrm>
            <a:off x="467424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1800" spc="-1" strike="noStrike">
                <a:latin typeface="Arial"/>
              </a:rPr>
              <a:t>Fai clic per modificare il formato del testo della struttura</a:t>
            </a:r>
            <a:endParaRPr b="0" lang="it-IT" sz="1800" spc="-1" strike="noStrike">
              <a:latin typeface="Arial"/>
            </a:endParaRPr>
          </a:p>
          <a:p>
            <a:pPr lvl="1" marL="864000" indent="-324000">
              <a:spcBef>
                <a:spcPts val="1134"/>
              </a:spcBef>
              <a:buClr>
                <a:srgbClr val="000000"/>
              </a:buClr>
              <a:buSzPct val="75000"/>
              <a:buFont typeface="Symbol" charset="2"/>
              <a:buChar char=""/>
            </a:pPr>
            <a:r>
              <a:rPr b="0" lang="it-IT" sz="1800" spc="-1" strike="noStrike">
                <a:latin typeface="Arial"/>
              </a:rPr>
              <a:t>Secondo livello struttura</a:t>
            </a:r>
            <a:endParaRPr b="0" lang="it-IT" sz="1800" spc="-1" strike="noStrike">
              <a:latin typeface="Arial"/>
            </a:endParaRPr>
          </a:p>
          <a:p>
            <a:pPr lvl="2" marL="1296000" indent="-288000">
              <a:spcBef>
                <a:spcPts val="850"/>
              </a:spcBef>
              <a:buClr>
                <a:srgbClr val="000000"/>
              </a:buClr>
              <a:buSzPct val="45000"/>
              <a:buFont typeface="Wingdings" charset="2"/>
              <a:buChar char=""/>
            </a:pPr>
            <a:r>
              <a:rPr b="0" lang="it-IT" sz="1800" spc="-1" strike="noStrike">
                <a:latin typeface="Arial"/>
              </a:rPr>
              <a:t>Terzo livello struttura</a:t>
            </a:r>
            <a:endParaRPr b="0" lang="it-IT" sz="1800" spc="-1" strike="noStrike">
              <a:latin typeface="Arial"/>
            </a:endParaRPr>
          </a:p>
          <a:p>
            <a:pPr lvl="3" marL="1728000" indent="-216000">
              <a:spcBef>
                <a:spcPts val="567"/>
              </a:spcBef>
              <a:buClr>
                <a:srgbClr val="000000"/>
              </a:buClr>
              <a:buSzPct val="75000"/>
              <a:buFont typeface="Symbol" charset="2"/>
              <a:buChar char=""/>
            </a:pPr>
            <a:r>
              <a:rPr b="0" lang="it-IT" sz="1800" spc="-1" strike="noStrike">
                <a:latin typeface="Arial"/>
              </a:rPr>
              <a:t>Quarto livello struttura</a:t>
            </a:r>
            <a:endParaRPr b="0" lang="it-IT" sz="1800" spc="-1" strike="noStrike">
              <a:latin typeface="Arial"/>
            </a:endParaRPr>
          </a:p>
          <a:p>
            <a:pPr lvl="4" marL="2160000" indent="-216000">
              <a:spcBef>
                <a:spcPts val="283"/>
              </a:spcBef>
              <a:buClr>
                <a:srgbClr val="000000"/>
              </a:buClr>
              <a:buSzPct val="45000"/>
              <a:buFont typeface="Wingdings" charset="2"/>
              <a:buChar char=""/>
            </a:pPr>
            <a:r>
              <a:rPr b="0" lang="it-IT" sz="1800" spc="-1" strike="noStrike">
                <a:latin typeface="Arial"/>
              </a:rPr>
              <a:t>Quinto livello struttura</a:t>
            </a:r>
            <a:endParaRPr b="0" lang="it-IT" sz="1800" spc="-1" strike="noStrike">
              <a:latin typeface="Arial"/>
            </a:endParaRPr>
          </a:p>
          <a:p>
            <a:pPr lvl="5" marL="2592000" indent="-216000">
              <a:spcBef>
                <a:spcPts val="283"/>
              </a:spcBef>
              <a:buClr>
                <a:srgbClr val="000000"/>
              </a:buClr>
              <a:buSzPct val="45000"/>
              <a:buFont typeface="Wingdings" charset="2"/>
              <a:buChar char=""/>
            </a:pPr>
            <a:r>
              <a:rPr b="0" lang="it-IT" sz="1800" spc="-1" strike="noStrike">
                <a:latin typeface="Arial"/>
              </a:rPr>
              <a:t>Sesto livello struttura</a:t>
            </a:r>
            <a:endParaRPr b="0" lang="it-IT" sz="1800" spc="-1" strike="noStrike">
              <a:latin typeface="Arial"/>
            </a:endParaRPr>
          </a:p>
          <a:p>
            <a:pPr lvl="6" marL="3024000" indent="-216000">
              <a:spcBef>
                <a:spcPts val="283"/>
              </a:spcBef>
              <a:buClr>
                <a:srgbClr val="000000"/>
              </a:buClr>
              <a:buSzPct val="45000"/>
              <a:buFont typeface="Wingdings" charset="2"/>
              <a:buChar char=""/>
            </a:pPr>
            <a:r>
              <a:rPr b="0" lang="it-IT" sz="1800" spc="-1" strike="noStrike">
                <a:latin typeface="Arial"/>
              </a:rPr>
              <a:t>Settimo livello struttura</a:t>
            </a:r>
            <a:endParaRPr b="0" lang="it-IT"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it-IT" sz="4400" spc="-1" strike="noStrike">
                <a:latin typeface="Arial"/>
              </a:rPr>
              <a:t>Fai clic per modificare il formato del testo del titolo</a:t>
            </a:r>
            <a:endParaRPr b="0" lang="it-IT" sz="4400" spc="-1" strike="noStrike">
              <a:latin typeface="Arial"/>
            </a:endParaRPr>
          </a:p>
        </p:txBody>
      </p:sp>
      <p:sp>
        <p:nvSpPr>
          <p:cNvPr id="154"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slideLayout" Target="../slideLayouts/slideLayout1.xml"/><Relationship Id="rId4"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image" Target="../media/image5.jpeg"/><Relationship Id="rId3" Type="http://schemas.openxmlformats.org/officeDocument/2006/relationships/slideLayout" Target="../slideLayouts/slideLayout49.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45.xml.rels><?xml version="1.0" encoding="UTF-8"?>
<Relationships xmlns="http://schemas.openxmlformats.org/package/2006/relationships"><Relationship Id="rId1" Type="http://schemas.openxmlformats.org/officeDocument/2006/relationships/hyperlink" Target="http://www.lavoripubblici.it/normativa/20160418/Decreto-Legislativo-18-aprile-2016-n-50_16500.html" TargetMode="External"/><Relationship Id="rId2" Type="http://schemas.openxmlformats.org/officeDocument/2006/relationships/hyperlink" Target="http://www.lavoripubblici.it/normativa/20161202/Decreto-Ministero-delle-infrastrutture-e-dei-trasporti-2-dicembre-2016-n-263_16984.html" TargetMode="External"/><Relationship Id="rId3" Type="http://schemas.openxmlformats.org/officeDocument/2006/relationships/hyperlink" Target="http://www.lavoripubblici.it/normativa/20170804/Legge-4-agosto-2017-n-124_17343.html" TargetMode="External"/><Relationship Id="rId4"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CustomShape 1"/>
          <p:cNvSpPr/>
          <p:nvPr/>
        </p:nvSpPr>
        <p:spPr>
          <a:xfrm>
            <a:off x="642960" y="3214800"/>
            <a:ext cx="7642800" cy="570600"/>
          </a:xfrm>
          <a:prstGeom prst="rect">
            <a:avLst/>
          </a:prstGeom>
          <a:solidFill>
            <a:srgbClr val="ffffff"/>
          </a:solidFill>
          <a:ln w="25560">
            <a:solidFill>
              <a:srgbClr val="4f81bd"/>
            </a:solidFill>
            <a:round/>
          </a:ln>
        </p:spPr>
        <p:style>
          <a:lnRef idx="0"/>
          <a:fillRef idx="0"/>
          <a:effectRef idx="0"/>
          <a:fontRef idx="minor"/>
        </p:style>
        <p:txBody>
          <a:bodyPr lIns="90000" rIns="90000" tIns="45000" bIns="45000">
            <a:normAutofit/>
          </a:bodyPr>
          <a:p>
            <a:pPr algn="ctr">
              <a:lnSpc>
                <a:spcPct val="100000"/>
              </a:lnSpc>
              <a:spcBef>
                <a:spcPts val="541"/>
              </a:spcBef>
            </a:pPr>
            <a:r>
              <a:rPr b="1" lang="it-IT" sz="2700" spc="-1" strike="noStrike">
                <a:solidFill>
                  <a:srgbClr val="ff0000"/>
                </a:solidFill>
                <a:latin typeface="Calibri"/>
                <a:ea typeface="DejaVu Sans"/>
              </a:rPr>
              <a:t>ETICA E PRATICA PROFESSIONALE DELL’INGEGNERE</a:t>
            </a:r>
            <a:endParaRPr b="0" lang="it-IT" sz="2700" spc="-1" strike="noStrike">
              <a:latin typeface="Arial"/>
            </a:endParaRPr>
          </a:p>
          <a:p>
            <a:pPr algn="ctr">
              <a:lnSpc>
                <a:spcPct val="100000"/>
              </a:lnSpc>
              <a:spcBef>
                <a:spcPts val="641"/>
              </a:spcBef>
            </a:pPr>
            <a:endParaRPr b="0" lang="it-IT" sz="2700" spc="-1" strike="noStrike">
              <a:latin typeface="Arial"/>
            </a:endParaRPr>
          </a:p>
        </p:txBody>
      </p:sp>
      <p:pic>
        <p:nvPicPr>
          <p:cNvPr id="198" name="image1.jpeg" descr=""/>
          <p:cNvPicPr/>
          <p:nvPr/>
        </p:nvPicPr>
        <p:blipFill>
          <a:blip r:embed="rId1"/>
          <a:stretch/>
        </p:blipFill>
        <p:spPr>
          <a:xfrm>
            <a:off x="642960" y="221040"/>
            <a:ext cx="3297600" cy="1133640"/>
          </a:xfrm>
          <a:prstGeom prst="rect">
            <a:avLst/>
          </a:prstGeom>
          <a:ln w="9360">
            <a:noFill/>
          </a:ln>
        </p:spPr>
      </p:pic>
      <p:pic>
        <p:nvPicPr>
          <p:cNvPr id="199" name="image2.jpeg" descr=""/>
          <p:cNvPicPr/>
          <p:nvPr/>
        </p:nvPicPr>
        <p:blipFill>
          <a:blip r:embed="rId2"/>
          <a:stretch/>
        </p:blipFill>
        <p:spPr>
          <a:xfrm>
            <a:off x="5857920" y="142920"/>
            <a:ext cx="3058200" cy="1054440"/>
          </a:xfrm>
          <a:prstGeom prst="rect">
            <a:avLst/>
          </a:prstGeom>
          <a:ln w="9360">
            <a:noFill/>
          </a:ln>
        </p:spPr>
      </p:pic>
      <p:sp>
        <p:nvSpPr>
          <p:cNvPr id="200" name="CustomShape 2"/>
          <p:cNvSpPr/>
          <p:nvPr/>
        </p:nvSpPr>
        <p:spPr>
          <a:xfrm>
            <a:off x="1454040" y="4147560"/>
            <a:ext cx="5929200" cy="913320"/>
          </a:xfrm>
          <a:prstGeom prst="rect">
            <a:avLst/>
          </a:prstGeom>
          <a:noFill/>
          <a:ln w="38160">
            <a:solidFill>
              <a:srgbClr val="ff0000"/>
            </a:solidFill>
            <a:miter/>
          </a:ln>
        </p:spPr>
        <p:style>
          <a:lnRef idx="0"/>
          <a:fillRef idx="0"/>
          <a:effectRef idx="0"/>
          <a:fontRef idx="minor"/>
        </p:style>
        <p:txBody>
          <a:bodyPr wrap="none" lIns="90000" rIns="90000" tIns="45000" bIns="45000" anchor="ctr">
            <a:spAutoFit/>
          </a:bodyPr>
          <a:p>
            <a:pPr algn="ctr">
              <a:lnSpc>
                <a:spcPct val="100000"/>
              </a:lnSpc>
            </a:pPr>
            <a:r>
              <a:rPr b="1" lang="it-IT" sz="1800" spc="-1" strike="noStrike">
                <a:solidFill>
                  <a:srgbClr val="000000"/>
                </a:solidFill>
                <a:latin typeface="Arial"/>
                <a:ea typeface="Times New Roman"/>
              </a:rPr>
              <a:t>Università degli Studi della Campania Luigi Vanvitelli</a:t>
            </a:r>
            <a:endParaRPr b="0" lang="it-IT" sz="1800" spc="-1" strike="noStrike">
              <a:latin typeface="Arial"/>
            </a:endParaRPr>
          </a:p>
          <a:p>
            <a:pPr algn="ctr">
              <a:lnSpc>
                <a:spcPct val="100000"/>
              </a:lnSpc>
            </a:pPr>
            <a:r>
              <a:rPr b="1" lang="it-IT" sz="1800" spc="-1" strike="noStrike">
                <a:solidFill>
                  <a:srgbClr val="000000"/>
                </a:solidFill>
                <a:latin typeface="Arial"/>
                <a:ea typeface="Times New Roman"/>
              </a:rPr>
              <a:t>Scuola Politecnica e delle Scienze di Base</a:t>
            </a:r>
            <a:endParaRPr b="0" lang="it-IT" sz="1800" spc="-1" strike="noStrike">
              <a:latin typeface="Arial"/>
            </a:endParaRPr>
          </a:p>
          <a:p>
            <a:pPr algn="ctr">
              <a:lnSpc>
                <a:spcPct val="100000"/>
              </a:lnSpc>
            </a:pPr>
            <a:r>
              <a:rPr b="1" lang="it-IT" sz="1800" spc="-1" strike="noStrike">
                <a:solidFill>
                  <a:srgbClr val="000000"/>
                </a:solidFill>
                <a:latin typeface="Arial"/>
                <a:ea typeface="Times New Roman"/>
              </a:rPr>
              <a:t>Ordine Ingegneri Caserta</a:t>
            </a:r>
            <a:endParaRPr b="0" lang="it-IT" sz="1800" spc="-1" strike="noStrike">
              <a:latin typeface="Arial"/>
            </a:endParaRPr>
          </a:p>
        </p:txBody>
      </p:sp>
      <p:sp>
        <p:nvSpPr>
          <p:cNvPr id="201" name="CustomShape 3"/>
          <p:cNvSpPr/>
          <p:nvPr/>
        </p:nvSpPr>
        <p:spPr>
          <a:xfrm>
            <a:off x="357120" y="5500800"/>
            <a:ext cx="8571600" cy="4546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1200" spc="-1" strike="noStrike">
                <a:solidFill>
                  <a:srgbClr val="000000"/>
                </a:solidFill>
                <a:latin typeface="Arial"/>
                <a:ea typeface="Times New Roman"/>
              </a:rPr>
              <a:t>Aversa 29 Giugno  2020</a:t>
            </a:r>
            <a:endParaRPr b="0" lang="it-IT" sz="1200" spc="-1" strike="noStrike">
              <a:latin typeface="Arial"/>
            </a:endParaRPr>
          </a:p>
          <a:p>
            <a:pPr>
              <a:lnSpc>
                <a:spcPct val="100000"/>
              </a:lnSpc>
            </a:pPr>
            <a:r>
              <a:rPr b="0" lang="it-IT" sz="1200" spc="-1" strike="noStrike">
                <a:solidFill>
                  <a:srgbClr val="000000"/>
                </a:solidFill>
                <a:latin typeface="Arial"/>
                <a:ea typeface="Times New Roman"/>
              </a:rPr>
              <a:t>ING. MICHELE RONZA </a:t>
            </a:r>
            <a:endParaRPr b="0" lang="it-IT" sz="1200" spc="-1" strike="noStrike">
              <a:latin typeface="Arial"/>
            </a:endParaRPr>
          </a:p>
        </p:txBody>
      </p:sp>
      <p:sp>
        <p:nvSpPr>
          <p:cNvPr id="202" name="CustomShape 4"/>
          <p:cNvSpPr/>
          <p:nvPr/>
        </p:nvSpPr>
        <p:spPr>
          <a:xfrm>
            <a:off x="642960" y="1643040"/>
            <a:ext cx="7642800" cy="1427760"/>
          </a:xfrm>
          <a:prstGeom prst="rect">
            <a:avLst/>
          </a:prstGeom>
          <a:solidFill>
            <a:srgbClr val="ffffff"/>
          </a:solidFill>
          <a:ln w="25560">
            <a:solidFill>
              <a:srgbClr val="ff0000"/>
            </a:solidFill>
            <a:round/>
          </a:ln>
        </p:spPr>
        <p:style>
          <a:lnRef idx="0"/>
          <a:fillRef idx="0"/>
          <a:effectRef idx="0"/>
          <a:fontRef idx="minor"/>
        </p:style>
        <p:txBody>
          <a:bodyPr lIns="90000" rIns="90000" tIns="45000" bIns="45000" anchor="ctr">
            <a:normAutofit fontScale="20000"/>
          </a:bodyPr>
          <a:p>
            <a:pPr algn="ctr">
              <a:lnSpc>
                <a:spcPct val="100000"/>
              </a:lnSpc>
            </a:pPr>
            <a:br/>
            <a:br/>
            <a:br/>
            <a:r>
              <a:rPr b="1" lang="it-IT" sz="2700" spc="-1" strike="noStrike">
                <a:solidFill>
                  <a:srgbClr val="000000"/>
                </a:solidFill>
                <a:latin typeface="Arial"/>
                <a:ea typeface="DejaVu Sans"/>
              </a:rPr>
              <a:t>CORSO DI PREPARAZIONE</a:t>
            </a:r>
            <a:br/>
            <a:br/>
            <a:r>
              <a:rPr b="1" lang="it-IT" sz="2700" spc="-1" strike="noStrike">
                <a:solidFill>
                  <a:srgbClr val="000000"/>
                </a:solidFill>
                <a:latin typeface="Arial"/>
                <a:ea typeface="DejaVu Sans"/>
              </a:rPr>
              <a:t>AGLI ESAMI DI STATO I  SESSIONE 2020</a:t>
            </a:r>
            <a:br/>
            <a:br/>
            <a:r>
              <a:rPr b="1" lang="it-IT" sz="4400" spc="-1" strike="noStrike">
                <a:solidFill>
                  <a:srgbClr val="000000"/>
                </a:solidFill>
                <a:latin typeface="Calibri"/>
                <a:ea typeface="DejaVu Sans"/>
              </a:rPr>
              <a:t> </a:t>
            </a:r>
            <a:br/>
            <a:r>
              <a:rPr b="1" lang="it-IT" sz="4400" spc="-1" strike="noStrike">
                <a:solidFill>
                  <a:srgbClr val="000000"/>
                </a:solidFill>
                <a:latin typeface="Calibri"/>
                <a:ea typeface="DejaVu Sans"/>
              </a:rPr>
              <a:t> </a:t>
            </a:r>
            <a:br/>
            <a:endParaRPr b="0" lang="it-IT" sz="4400" spc="-1" strike="noStrike">
              <a:latin typeface="Arial"/>
            </a:endParaRPr>
          </a:p>
        </p:txBody>
      </p:sp>
      <p:sp>
        <p:nvSpPr>
          <p:cNvPr id="203" name="CustomShape 5"/>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3B15523A-2A6A-4559-A0EC-7713E7B903FC}" type="slidenum">
              <a:rPr b="0" lang="it-IT" sz="1200" spc="-1" strike="noStrike">
                <a:solidFill>
                  <a:srgbClr val="8b8b8b"/>
                </a:solidFill>
                <a:latin typeface="Calibri"/>
                <a:ea typeface="DejaVu Sans"/>
              </a:rPr>
              <a:t>&lt;numero&gt;</a:t>
            </a:fld>
            <a:endParaRPr b="0" lang="it-IT" sz="1200" spc="-1" strike="noStrike">
              <a:latin typeface="Arial"/>
            </a:endParaRPr>
          </a:p>
        </p:txBody>
      </p:sp>
      <p:sp>
        <p:nvSpPr>
          <p:cNvPr id="204" name="CustomShape 6"/>
          <p:cNvSpPr/>
          <p:nvPr/>
        </p:nvSpPr>
        <p:spPr>
          <a:xfrm>
            <a:off x="3124080" y="6356520"/>
            <a:ext cx="2894400" cy="363960"/>
          </a:xfrm>
          <a:prstGeom prst="rect">
            <a:avLst/>
          </a:prstGeom>
          <a:noFill/>
          <a:ln>
            <a:noFill/>
          </a:ln>
        </p:spPr>
        <p:style>
          <a:lnRef idx="0"/>
          <a:fillRef idx="0"/>
          <a:effectRef idx="0"/>
          <a:fontRef idx="minor"/>
        </p:style>
        <p:txBody>
          <a:bodyPr lIns="90000" rIns="90000" tIns="45000" bIns="45000" anchor="ctr">
            <a:noAutofit/>
          </a:bodyPr>
          <a:p>
            <a:pPr algn="ctr">
              <a:lnSpc>
                <a:spcPct val="100000"/>
              </a:lnSpc>
            </a:pPr>
            <a:r>
              <a:rPr b="0" lang="it-IT" sz="1200" spc="-1" strike="noStrike">
                <a:solidFill>
                  <a:srgbClr val="8b8b8b"/>
                </a:solidFill>
                <a:latin typeface="Calibri"/>
                <a:ea typeface="DejaVu Sans"/>
              </a:rPr>
              <a:t>ing. Michele Ronza ----29 Giugno 2020</a:t>
            </a:r>
            <a:endParaRPr b="0" lang="it-IT" sz="1200" spc="-1" strike="noStrike">
              <a:latin typeface="Arial"/>
            </a:endParaRPr>
          </a:p>
        </p:txBody>
      </p:sp>
    </p:spTree>
  </p:cSld>
  <p:transition>
    <p:fade thruBlk="true"/>
  </p:transition>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CustomShape 1"/>
          <p:cNvSpPr/>
          <p:nvPr/>
        </p:nvSpPr>
        <p:spPr>
          <a:xfrm>
            <a:off x="457200" y="274680"/>
            <a:ext cx="8228520" cy="1141920"/>
          </a:xfrm>
          <a:prstGeom prst="rect">
            <a:avLst/>
          </a:prstGeom>
          <a:noFill/>
          <a:ln w="38160">
            <a:solidFill>
              <a:srgbClr val="000000"/>
            </a:solidFill>
            <a:round/>
          </a:ln>
        </p:spPr>
        <p:style>
          <a:lnRef idx="0"/>
          <a:fillRef idx="0"/>
          <a:effectRef idx="0"/>
          <a:fontRef idx="minor"/>
        </p:style>
        <p:txBody>
          <a:bodyPr lIns="90000" rIns="90000" tIns="45000" bIns="45000" anchor="ctr">
            <a:normAutofit fontScale="56000"/>
          </a:bodyPr>
          <a:p>
            <a:pPr algn="ctr">
              <a:lnSpc>
                <a:spcPct val="100000"/>
              </a:lnSpc>
            </a:pPr>
            <a:br/>
            <a:r>
              <a:rPr b="0" lang="it-IT" sz="4400" spc="-1" strike="noStrike">
                <a:solidFill>
                  <a:srgbClr val="000000"/>
                </a:solidFill>
                <a:latin typeface="Arial"/>
                <a:ea typeface="DejaVu Sans"/>
              </a:rPr>
              <a:t>Settori dell’Albo</a:t>
            </a:r>
            <a:br/>
            <a:endParaRPr b="0" lang="it-IT" sz="4400" spc="-1" strike="noStrike">
              <a:latin typeface="Arial"/>
            </a:endParaRPr>
          </a:p>
        </p:txBody>
      </p:sp>
      <p:sp>
        <p:nvSpPr>
          <p:cNvPr id="233" name="CustomShape 2"/>
          <p:cNvSpPr/>
          <p:nvPr/>
        </p:nvSpPr>
        <p:spPr>
          <a:xfrm>
            <a:off x="457200" y="1600200"/>
            <a:ext cx="8228520" cy="4524840"/>
          </a:xfrm>
          <a:prstGeom prst="rect">
            <a:avLst/>
          </a:prstGeom>
          <a:noFill/>
          <a:ln w="38160">
            <a:solidFill>
              <a:srgbClr val="000000"/>
            </a:solidFill>
            <a:round/>
          </a:ln>
        </p:spPr>
        <p:style>
          <a:lnRef idx="0"/>
          <a:fillRef idx="0"/>
          <a:effectRef idx="0"/>
          <a:fontRef idx="minor"/>
        </p:style>
        <p:txBody>
          <a:bodyPr lIns="90000" rIns="90000" tIns="45000" bIns="45000">
            <a:noAutofit/>
          </a:bodyPr>
          <a:p>
            <a:pPr marL="343080" indent="-342000">
              <a:lnSpc>
                <a:spcPct val="100000"/>
              </a:lnSpc>
              <a:spcBef>
                <a:spcPts val="400"/>
              </a:spcBef>
            </a:pPr>
            <a:r>
              <a:rPr b="1" lang="it-IT" sz="2000" spc="-1" strike="noStrike">
                <a:solidFill>
                  <a:srgbClr val="000000"/>
                </a:solidFill>
                <a:latin typeface="Arial"/>
                <a:ea typeface="DejaVu Sans"/>
              </a:rPr>
              <a:t>“</a:t>
            </a:r>
            <a:r>
              <a:rPr b="1" i="1" lang="it-IT" sz="2000" spc="-1" strike="noStrike">
                <a:solidFill>
                  <a:srgbClr val="000000"/>
                </a:solidFill>
                <a:latin typeface="Arial"/>
                <a:ea typeface="DejaVu Sans"/>
              </a:rPr>
              <a:t>Il professionista iscritto in un settore non può esercitare le competenze di natura riservata attribuite agli iscritti ad uno o più altri settori della stessa sezione, ferma restando la possibilità di iscrizione a più settori della stessa sezione, previo superamento del relativo esame di Stato</a:t>
            </a:r>
            <a:r>
              <a:rPr b="1" lang="it-IT" sz="2000" spc="-1" strike="noStrike">
                <a:solidFill>
                  <a:srgbClr val="000000"/>
                </a:solidFill>
                <a:latin typeface="Arial"/>
                <a:ea typeface="DejaVu Sans"/>
              </a:rPr>
              <a:t>”.</a:t>
            </a:r>
            <a:endParaRPr b="0" lang="it-IT" sz="2000" spc="-1" strike="noStrike">
              <a:latin typeface="Arial"/>
            </a:endParaRPr>
          </a:p>
          <a:p>
            <a:pPr marL="343080" indent="-342000">
              <a:lnSpc>
                <a:spcPct val="100000"/>
              </a:lnSpc>
              <a:spcBef>
                <a:spcPts val="400"/>
              </a:spcBef>
            </a:pPr>
            <a:endParaRPr b="0" lang="it-IT" sz="2000" spc="-1" strike="noStrike">
              <a:latin typeface="Arial"/>
            </a:endParaRPr>
          </a:p>
          <a:p>
            <a:pPr marL="343080" indent="-342000">
              <a:lnSpc>
                <a:spcPct val="100000"/>
              </a:lnSpc>
              <a:spcBef>
                <a:spcPts val="400"/>
              </a:spcBef>
            </a:pPr>
            <a:r>
              <a:rPr b="1" lang="it-IT" sz="2000" spc="-1" strike="noStrike">
                <a:solidFill>
                  <a:srgbClr val="000000"/>
                </a:solidFill>
                <a:latin typeface="Arial"/>
                <a:ea typeface="DejaVu Sans"/>
              </a:rPr>
              <a:t>L’art.49del DPR 328/2001 prescrive che“ </a:t>
            </a:r>
            <a:r>
              <a:rPr b="1" i="1" lang="it-IT" sz="2000" spc="-1" strike="noStrike">
                <a:solidFill>
                  <a:srgbClr val="000000"/>
                </a:solidFill>
                <a:latin typeface="Arial"/>
                <a:ea typeface="DejaVu Sans"/>
              </a:rPr>
              <a:t>gli attuali appartenenti all’Ordine degli Ingegneri vengono iscritti nella sezione A nonché nel settore o nei settori, per il quale ciascuno di essi dichiara di optare.</a:t>
            </a:r>
            <a:endParaRPr b="0" lang="it-IT" sz="2000" spc="-1" strike="noStrike">
              <a:latin typeface="Arial"/>
            </a:endParaRPr>
          </a:p>
        </p:txBody>
      </p:sp>
      <p:sp>
        <p:nvSpPr>
          <p:cNvPr id="234"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01755D33-3BEF-4A77-9632-6E9265E2ABD4}"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ipe dir="d"/>
  </p:transition>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1"/>
          <p:cNvSpPr/>
          <p:nvPr/>
        </p:nvSpPr>
        <p:spPr>
          <a:xfrm>
            <a:off x="457200" y="274680"/>
            <a:ext cx="8228520" cy="1141920"/>
          </a:xfrm>
          <a:prstGeom prst="rect">
            <a:avLst/>
          </a:prstGeom>
          <a:noFill/>
          <a:ln w="38160">
            <a:solidFill>
              <a:srgbClr val="4f6228"/>
            </a:solidFill>
            <a:round/>
          </a:ln>
        </p:spPr>
        <p:style>
          <a:lnRef idx="0"/>
          <a:fillRef idx="0"/>
          <a:effectRef idx="0"/>
          <a:fontRef idx="minor"/>
        </p:style>
        <p:txBody>
          <a:bodyPr lIns="90000" rIns="90000" tIns="45000" bIns="45000" anchor="ctr">
            <a:normAutofit fontScale="76000"/>
          </a:bodyPr>
          <a:p>
            <a:pPr algn="ctr">
              <a:lnSpc>
                <a:spcPct val="100000"/>
              </a:lnSpc>
            </a:pPr>
            <a:r>
              <a:rPr b="0" lang="it-IT" sz="4400" spc="-1" strike="noStrike">
                <a:solidFill>
                  <a:srgbClr val="4f6228"/>
                </a:solidFill>
                <a:latin typeface="Arial"/>
                <a:ea typeface="DejaVu Sans"/>
              </a:rPr>
              <a:t>Organi di governo della categoria</a:t>
            </a:r>
            <a:endParaRPr b="0" lang="it-IT" sz="4400" spc="-1" strike="noStrike">
              <a:latin typeface="Arial"/>
            </a:endParaRPr>
          </a:p>
        </p:txBody>
      </p:sp>
      <p:sp>
        <p:nvSpPr>
          <p:cNvPr id="236" name="CustomShape 2"/>
          <p:cNvSpPr/>
          <p:nvPr/>
        </p:nvSpPr>
        <p:spPr>
          <a:xfrm>
            <a:off x="457200" y="1600200"/>
            <a:ext cx="4037400" cy="4613760"/>
          </a:xfrm>
          <a:prstGeom prst="rect">
            <a:avLst/>
          </a:prstGeom>
          <a:noFill/>
          <a:ln w="38160">
            <a:solidFill>
              <a:srgbClr val="4f6228"/>
            </a:solidFill>
            <a:round/>
          </a:ln>
        </p:spPr>
        <p:style>
          <a:lnRef idx="0"/>
          <a:fillRef idx="0"/>
          <a:effectRef idx="0"/>
          <a:fontRef idx="minor"/>
        </p:style>
        <p:txBody>
          <a:bodyPr lIns="90000" rIns="90000" tIns="45000" bIns="45000">
            <a:normAutofit fontScale="3000"/>
          </a:bodyPr>
          <a:p>
            <a:pPr marL="343080" indent="-342000" algn="ctr">
              <a:lnSpc>
                <a:spcPct val="100000"/>
              </a:lnSpc>
              <a:spcBef>
                <a:spcPts val="921"/>
              </a:spcBef>
            </a:pPr>
            <a:r>
              <a:rPr b="1" lang="it-IT" sz="4600" spc="-1" strike="noStrike">
                <a:solidFill>
                  <a:srgbClr val="4f6228"/>
                </a:solidFill>
                <a:latin typeface="Arial"/>
                <a:ea typeface="DejaVu Sans"/>
              </a:rPr>
              <a:t>ASSEMBLEA -CONSIGLIO</a:t>
            </a:r>
            <a:endParaRPr b="0" lang="it-IT" sz="4600" spc="-1" strike="noStrike">
              <a:latin typeface="Arial"/>
            </a:endParaRPr>
          </a:p>
          <a:p>
            <a:pPr marL="343080" indent="-342000" algn="ctr">
              <a:lnSpc>
                <a:spcPct val="100000"/>
              </a:lnSpc>
              <a:spcBef>
                <a:spcPts val="921"/>
              </a:spcBef>
            </a:pPr>
            <a:endParaRPr b="0" lang="it-IT" sz="4600" spc="-1" strike="noStrike">
              <a:latin typeface="Arial"/>
            </a:endParaRPr>
          </a:p>
          <a:p>
            <a:pPr marL="343080" indent="-342000" algn="just">
              <a:lnSpc>
                <a:spcPct val="100000"/>
              </a:lnSpc>
              <a:spcBef>
                <a:spcPts val="921"/>
              </a:spcBef>
            </a:pPr>
            <a:r>
              <a:rPr b="0" lang="it-IT" sz="4600" spc="-1" strike="noStrike">
                <a:solidFill>
                  <a:srgbClr val="4f6228"/>
                </a:solidFill>
                <a:latin typeface="Arial"/>
                <a:ea typeface="DejaVu Sans"/>
              </a:rPr>
              <a:t>      </a:t>
            </a:r>
            <a:r>
              <a:rPr b="0" lang="it-IT" sz="4600" spc="-1" strike="noStrike">
                <a:solidFill>
                  <a:srgbClr val="4f6228"/>
                </a:solidFill>
                <a:latin typeface="Arial"/>
                <a:ea typeface="DejaVu Sans"/>
              </a:rPr>
              <a:t>Organo fondamentale dell’Ordine a norma degli artt. 26, 27 e 28 del Regolamento è </a:t>
            </a:r>
            <a:r>
              <a:rPr b="1" lang="it-IT" sz="4600" spc="-1" strike="noStrike">
                <a:solidFill>
                  <a:srgbClr val="4f6228"/>
                </a:solidFill>
                <a:latin typeface="Arial"/>
                <a:ea typeface="DejaVu Sans"/>
              </a:rPr>
              <a:t>l’Assemblea degli iscritti </a:t>
            </a:r>
            <a:r>
              <a:rPr b="0" lang="it-IT" sz="4600" spc="-1" strike="noStrike">
                <a:solidFill>
                  <a:srgbClr val="4f6228"/>
                </a:solidFill>
                <a:latin typeface="Arial"/>
                <a:ea typeface="DejaVu Sans"/>
              </a:rPr>
              <a:t>le cui adunanze sono </a:t>
            </a:r>
            <a:r>
              <a:rPr b="1" lang="it-IT" sz="4600" spc="-1" strike="noStrike">
                <a:solidFill>
                  <a:srgbClr val="4f6228"/>
                </a:solidFill>
                <a:latin typeface="Arial"/>
                <a:ea typeface="DejaVu Sans"/>
              </a:rPr>
              <a:t>ordinarie </a:t>
            </a:r>
            <a:r>
              <a:rPr b="0" lang="it-IT" sz="4600" spc="-1" strike="noStrike">
                <a:solidFill>
                  <a:srgbClr val="4f6228"/>
                </a:solidFill>
                <a:latin typeface="Arial"/>
                <a:ea typeface="DejaVu Sans"/>
              </a:rPr>
              <a:t>per l’approvazione dei bilanci e per l’elezione del Consiglio e </a:t>
            </a:r>
            <a:r>
              <a:rPr b="1" lang="it-IT" sz="4600" spc="-1" strike="noStrike">
                <a:solidFill>
                  <a:srgbClr val="4f6228"/>
                </a:solidFill>
                <a:latin typeface="Arial"/>
                <a:ea typeface="DejaVu Sans"/>
              </a:rPr>
              <a:t>straordinarie </a:t>
            </a:r>
            <a:r>
              <a:rPr b="0" lang="it-IT" sz="4600" spc="-1" strike="noStrike">
                <a:solidFill>
                  <a:srgbClr val="4f6228"/>
                </a:solidFill>
                <a:latin typeface="Arial"/>
                <a:ea typeface="DejaVu Sans"/>
              </a:rPr>
              <a:t>in tutti gli altri casi.Icompiti fondamentali del Consiglio concernono:la disciplina degli iscritti;</a:t>
            </a:r>
            <a:endParaRPr b="0" lang="it-IT" sz="4600" spc="-1" strike="noStrike">
              <a:latin typeface="Arial"/>
            </a:endParaRPr>
          </a:p>
          <a:p>
            <a:pPr lvl="1" marL="743040" indent="-284760" algn="just">
              <a:lnSpc>
                <a:spcPct val="100000"/>
              </a:lnSpc>
              <a:spcBef>
                <a:spcPts val="921"/>
              </a:spcBef>
              <a:buClr>
                <a:srgbClr val="4f6228"/>
              </a:buClr>
              <a:buFont typeface="Wingdings" charset="2"/>
              <a:buChar char=""/>
            </a:pPr>
            <a:r>
              <a:rPr b="0" lang="it-IT" sz="4600" spc="-1" strike="noStrike">
                <a:solidFill>
                  <a:srgbClr val="4f6228"/>
                </a:solidFill>
                <a:latin typeface="Arial"/>
                <a:ea typeface="DejaVu Sans"/>
              </a:rPr>
              <a:t>l’irrogazione dei provvedimenti disciplinari (</a:t>
            </a:r>
            <a:r>
              <a:rPr b="1" lang="it-IT" sz="4600" spc="-1" strike="noStrike">
                <a:solidFill>
                  <a:srgbClr val="4f6228"/>
                </a:solidFill>
                <a:latin typeface="Arial"/>
                <a:ea typeface="DejaVu Sans"/>
              </a:rPr>
              <a:t>compiti ora demandati al consiglio disciplina</a:t>
            </a:r>
            <a:r>
              <a:rPr b="0" lang="it-IT" sz="4600" spc="-1" strike="noStrike">
                <a:solidFill>
                  <a:srgbClr val="4f6228"/>
                </a:solidFill>
                <a:latin typeface="Arial"/>
                <a:ea typeface="DejaVu Sans"/>
              </a:rPr>
              <a:t>);</a:t>
            </a:r>
            <a:endParaRPr b="0" lang="it-IT" sz="4600" spc="-1" strike="noStrike">
              <a:latin typeface="Arial"/>
            </a:endParaRPr>
          </a:p>
          <a:p>
            <a:pPr lvl="1" marL="743040" indent="-284760" algn="just">
              <a:lnSpc>
                <a:spcPct val="100000"/>
              </a:lnSpc>
              <a:spcBef>
                <a:spcPts val="921"/>
              </a:spcBef>
              <a:buClr>
                <a:srgbClr val="4f6228"/>
              </a:buClr>
              <a:buFont typeface="Wingdings" charset="2"/>
              <a:buChar char=""/>
            </a:pPr>
            <a:r>
              <a:rPr b="0" lang="it-IT" sz="4600" spc="-1" strike="noStrike">
                <a:solidFill>
                  <a:srgbClr val="4f6228"/>
                </a:solidFill>
                <a:latin typeface="Arial"/>
                <a:ea typeface="DejaVu Sans"/>
              </a:rPr>
              <a:t>la tutela del titolo;</a:t>
            </a:r>
            <a:endParaRPr b="0" lang="it-IT" sz="4600" spc="-1" strike="noStrike">
              <a:latin typeface="Arial"/>
            </a:endParaRPr>
          </a:p>
          <a:p>
            <a:pPr lvl="1" marL="743040" indent="-284760" algn="just">
              <a:lnSpc>
                <a:spcPct val="100000"/>
              </a:lnSpc>
              <a:spcBef>
                <a:spcPts val="921"/>
              </a:spcBef>
              <a:buClr>
                <a:srgbClr val="4f6228"/>
              </a:buClr>
              <a:buFont typeface="Wingdings" charset="2"/>
              <a:buChar char=""/>
            </a:pPr>
            <a:r>
              <a:rPr b="0" lang="it-IT" sz="4600" spc="-1" strike="noStrike">
                <a:solidFill>
                  <a:srgbClr val="4f6228"/>
                </a:solidFill>
                <a:latin typeface="Arial"/>
                <a:ea typeface="DejaVu Sans"/>
              </a:rPr>
              <a:t>il contributo annuale di iscrizione;</a:t>
            </a:r>
            <a:endParaRPr b="0" lang="it-IT" sz="4600" spc="-1" strike="noStrike">
              <a:latin typeface="Arial"/>
            </a:endParaRPr>
          </a:p>
          <a:p>
            <a:pPr lvl="1" marL="743040" indent="-284760" algn="just">
              <a:lnSpc>
                <a:spcPct val="100000"/>
              </a:lnSpc>
              <a:spcBef>
                <a:spcPts val="921"/>
              </a:spcBef>
              <a:buClr>
                <a:srgbClr val="4f6228"/>
              </a:buClr>
              <a:buFont typeface="Wingdings" charset="2"/>
              <a:buChar char=""/>
            </a:pPr>
            <a:r>
              <a:rPr b="0" lang="it-IT" sz="4600" spc="-1" strike="noStrike">
                <a:solidFill>
                  <a:srgbClr val="4f6228"/>
                </a:solidFill>
                <a:latin typeface="Arial"/>
                <a:ea typeface="DejaVu Sans"/>
              </a:rPr>
              <a:t>La tariffa professionale per quanto non previsto dalla tariffa nazionale;</a:t>
            </a:r>
            <a:endParaRPr b="0" lang="it-IT" sz="4600" spc="-1" strike="noStrike">
              <a:latin typeface="Arial"/>
            </a:endParaRPr>
          </a:p>
          <a:p>
            <a:pPr lvl="1" marL="743040" indent="-284760" algn="just">
              <a:lnSpc>
                <a:spcPct val="100000"/>
              </a:lnSpc>
              <a:spcBef>
                <a:spcPts val="921"/>
              </a:spcBef>
              <a:buClr>
                <a:srgbClr val="4f6228"/>
              </a:buClr>
              <a:buFont typeface="Wingdings" charset="2"/>
              <a:buChar char=""/>
            </a:pPr>
            <a:r>
              <a:rPr b="0" lang="it-IT" sz="4600" spc="-1" strike="noStrike">
                <a:solidFill>
                  <a:srgbClr val="4f6228"/>
                </a:solidFill>
                <a:latin typeface="Arial"/>
                <a:ea typeface="DejaVu Sans"/>
              </a:rPr>
              <a:t>La formulazione di pareri alle pubbliche amministrazioni su argomenti attinenti la professione</a:t>
            </a:r>
            <a:r>
              <a:rPr b="0" lang="it-IT" sz="4600" spc="-1" strike="noStrike">
                <a:solidFill>
                  <a:srgbClr val="000000"/>
                </a:solidFill>
                <a:latin typeface="Arial"/>
                <a:ea typeface="DejaVu Sans"/>
              </a:rPr>
              <a:t>.</a:t>
            </a:r>
            <a:endParaRPr b="0" lang="it-IT" sz="4600" spc="-1" strike="noStrike">
              <a:latin typeface="Arial"/>
            </a:endParaRPr>
          </a:p>
          <a:p>
            <a:pPr algn="just">
              <a:lnSpc>
                <a:spcPct val="100000"/>
              </a:lnSpc>
              <a:spcBef>
                <a:spcPts val="561"/>
              </a:spcBef>
            </a:pPr>
            <a:endParaRPr b="0" lang="it-IT" sz="4600" spc="-1" strike="noStrike">
              <a:latin typeface="Arial"/>
            </a:endParaRPr>
          </a:p>
        </p:txBody>
      </p:sp>
      <p:sp>
        <p:nvSpPr>
          <p:cNvPr id="237" name="CustomShape 3"/>
          <p:cNvSpPr/>
          <p:nvPr/>
        </p:nvSpPr>
        <p:spPr>
          <a:xfrm>
            <a:off x="4648320" y="1600200"/>
            <a:ext cx="4037400" cy="4613760"/>
          </a:xfrm>
          <a:prstGeom prst="rect">
            <a:avLst/>
          </a:prstGeom>
          <a:noFill/>
          <a:ln w="38160">
            <a:solidFill>
              <a:srgbClr val="4f6228"/>
            </a:solidFill>
            <a:round/>
          </a:ln>
        </p:spPr>
        <p:style>
          <a:lnRef idx="0"/>
          <a:fillRef idx="0"/>
          <a:effectRef idx="0"/>
          <a:fontRef idx="minor"/>
        </p:style>
        <p:txBody>
          <a:bodyPr lIns="90000" rIns="90000" tIns="45000" bIns="45000">
            <a:noAutofit/>
          </a:bodyPr>
          <a:p>
            <a:pPr marL="343080" indent="-342000" algn="ctr">
              <a:lnSpc>
                <a:spcPct val="100000"/>
              </a:lnSpc>
              <a:spcBef>
                <a:spcPts val="300"/>
              </a:spcBef>
            </a:pPr>
            <a:r>
              <a:rPr b="1" lang="it-IT" sz="1500" spc="-1" strike="noStrike">
                <a:solidFill>
                  <a:srgbClr val="4f6228"/>
                </a:solidFill>
                <a:latin typeface="Arial"/>
                <a:ea typeface="DejaVu Sans"/>
              </a:rPr>
              <a:t>CONSIGLIO</a:t>
            </a:r>
            <a:endParaRPr b="0" lang="it-IT" sz="1500" spc="-1" strike="noStrike">
              <a:latin typeface="Arial"/>
            </a:endParaRPr>
          </a:p>
          <a:p>
            <a:pPr marL="343080" indent="-342000">
              <a:lnSpc>
                <a:spcPct val="100000"/>
              </a:lnSpc>
              <a:spcBef>
                <a:spcPts val="281"/>
              </a:spcBef>
            </a:pPr>
            <a:r>
              <a:rPr b="1" lang="it-IT" sz="1400" spc="-1" strike="noStrike">
                <a:solidFill>
                  <a:srgbClr val="4f6228"/>
                </a:solidFill>
                <a:latin typeface="Arial"/>
                <a:ea typeface="DejaVu Sans"/>
              </a:rPr>
              <a:t>Funzione designativa dei Consigli:</a:t>
            </a:r>
            <a:endParaRPr b="0" lang="it-IT" sz="1400" spc="-1" strike="noStrike">
              <a:latin typeface="Arial"/>
            </a:endParaRPr>
          </a:p>
          <a:p>
            <a:pPr marL="343080" indent="-342000">
              <a:lnSpc>
                <a:spcPct val="100000"/>
              </a:lnSpc>
              <a:spcBef>
                <a:spcPts val="281"/>
              </a:spcBef>
            </a:pPr>
            <a:r>
              <a:rPr b="0" lang="it-IT" sz="1400" spc="-1" strike="noStrike">
                <a:solidFill>
                  <a:srgbClr val="4f6228"/>
                </a:solidFill>
                <a:latin typeface="Arial"/>
                <a:ea typeface="DejaVu Sans"/>
              </a:rPr>
              <a:t>l’indicazione di terne di professionisti tra i quali scegliere il collaudatore di opere in c.a. o metalliche eseguite in proprio da un costruttore  ai sensi dell’art. 7 della Legge 05.11.1971 n.1086;</a:t>
            </a:r>
            <a:endParaRPr b="0" lang="it-IT" sz="1400" spc="-1" strike="noStrike">
              <a:latin typeface="Arial"/>
            </a:endParaRPr>
          </a:p>
          <a:p>
            <a:pPr marL="343080" indent="-342000">
              <a:lnSpc>
                <a:spcPct val="100000"/>
              </a:lnSpc>
              <a:spcBef>
                <a:spcPts val="281"/>
              </a:spcBef>
            </a:pPr>
            <a:r>
              <a:rPr b="0" lang="it-IT" sz="1400" spc="-1" strike="noStrike">
                <a:solidFill>
                  <a:srgbClr val="4f6228"/>
                </a:solidFill>
                <a:latin typeface="Arial"/>
                <a:ea typeface="DejaVu Sans"/>
              </a:rPr>
              <a:t>l’indicazione di terne di professionisti richieste da Amministrazioni pubbliche entro le quali scegliere membri di Commissioni e collaudatori tecnico-amministrativi e funzionali di operere alizzate dalle stesse;</a:t>
            </a:r>
            <a:endParaRPr b="0" lang="it-IT" sz="1400" spc="-1" strike="noStrike">
              <a:latin typeface="Arial"/>
            </a:endParaRPr>
          </a:p>
          <a:p>
            <a:pPr marL="343080" indent="-342000">
              <a:lnSpc>
                <a:spcPct val="100000"/>
              </a:lnSpc>
              <a:spcBef>
                <a:spcPts val="281"/>
              </a:spcBef>
            </a:pPr>
            <a:r>
              <a:rPr b="0" lang="it-IT" sz="1400" spc="-1" strike="noStrike">
                <a:solidFill>
                  <a:srgbClr val="4f6228"/>
                </a:solidFill>
                <a:latin typeface="Arial"/>
                <a:ea typeface="DejaVu Sans"/>
              </a:rPr>
              <a:t>la designazione di membri di Commissioni arbitrali ove prevista dai capitolati o da contratti;</a:t>
            </a:r>
            <a:endParaRPr b="0" lang="it-IT" sz="1400" spc="-1" strike="noStrike">
              <a:latin typeface="Arial"/>
            </a:endParaRPr>
          </a:p>
          <a:p>
            <a:pPr marL="343080" indent="-342000">
              <a:lnSpc>
                <a:spcPct val="100000"/>
              </a:lnSpc>
              <a:spcBef>
                <a:spcPts val="281"/>
              </a:spcBef>
            </a:pPr>
            <a:r>
              <a:rPr b="0" lang="it-IT" sz="1400" spc="-1" strike="noStrike">
                <a:solidFill>
                  <a:srgbClr val="4f6228"/>
                </a:solidFill>
                <a:latin typeface="Arial"/>
                <a:ea typeface="DejaVu Sans"/>
              </a:rPr>
              <a:t>l’assistenza al Presidente del Tribunale per l’iscrizione diingegneri nell’Albo dei consulenti tecnici;</a:t>
            </a:r>
            <a:endParaRPr b="0" lang="it-IT" sz="1400" spc="-1" strike="noStrike">
              <a:latin typeface="Arial"/>
            </a:endParaRPr>
          </a:p>
          <a:p>
            <a:pPr marL="343080" indent="-342000">
              <a:lnSpc>
                <a:spcPct val="100000"/>
              </a:lnSpc>
              <a:spcBef>
                <a:spcPts val="281"/>
              </a:spcBef>
            </a:pPr>
            <a:r>
              <a:rPr b="0" lang="it-IT" sz="1400" spc="-1" strike="noStrike">
                <a:solidFill>
                  <a:srgbClr val="4f6228"/>
                </a:solidFill>
                <a:latin typeface="Arial"/>
                <a:ea typeface="DejaVu Sans"/>
              </a:rPr>
              <a:t>la designazione di membri della Commissione per gli esami di Stato.</a:t>
            </a:r>
            <a:endParaRPr b="0" lang="it-IT" sz="1400" spc="-1" strike="noStrike">
              <a:latin typeface="Arial"/>
            </a:endParaRPr>
          </a:p>
          <a:p>
            <a:pPr marL="343080" indent="-342000">
              <a:lnSpc>
                <a:spcPct val="100000"/>
              </a:lnSpc>
              <a:spcBef>
                <a:spcPts val="300"/>
              </a:spcBef>
            </a:pPr>
            <a:endParaRPr b="0" lang="it-IT" sz="1400" spc="-1" strike="noStrike">
              <a:latin typeface="Arial"/>
            </a:endParaRPr>
          </a:p>
        </p:txBody>
      </p:sp>
      <p:sp>
        <p:nvSpPr>
          <p:cNvPr id="238" name="CustomShape 4"/>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C6967967-1216-406E-85C0-5E1417A9B3F3}"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edge/>
  </p:transition>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457200" y="274680"/>
            <a:ext cx="8228520" cy="1141920"/>
          </a:xfrm>
          <a:prstGeom prst="rect">
            <a:avLst/>
          </a:prstGeom>
          <a:noFill/>
          <a:ln w="38160">
            <a:solidFill>
              <a:srgbClr val="4f6228"/>
            </a:solidFill>
            <a:round/>
          </a:ln>
        </p:spPr>
        <p:style>
          <a:lnRef idx="0"/>
          <a:fillRef idx="0"/>
          <a:effectRef idx="0"/>
          <a:fontRef idx="minor"/>
        </p:style>
        <p:txBody>
          <a:bodyPr lIns="90000" rIns="90000" tIns="45000" bIns="45000" anchor="ctr">
            <a:normAutofit fontScale="76000"/>
          </a:bodyPr>
          <a:p>
            <a:pPr algn="ctr">
              <a:lnSpc>
                <a:spcPct val="100000"/>
              </a:lnSpc>
            </a:pPr>
            <a:r>
              <a:rPr b="0" lang="it-IT" sz="4400" spc="-1" strike="noStrike">
                <a:solidFill>
                  <a:srgbClr val="4f6228"/>
                </a:solidFill>
                <a:latin typeface="Arial"/>
                <a:ea typeface="DejaVu Sans"/>
              </a:rPr>
              <a:t>Organi di governo della categoria</a:t>
            </a:r>
            <a:endParaRPr b="0" lang="it-IT" sz="4400" spc="-1" strike="noStrike">
              <a:latin typeface="Arial"/>
            </a:endParaRPr>
          </a:p>
        </p:txBody>
      </p:sp>
      <p:sp>
        <p:nvSpPr>
          <p:cNvPr id="240" name="CustomShape 2"/>
          <p:cNvSpPr/>
          <p:nvPr/>
        </p:nvSpPr>
        <p:spPr>
          <a:xfrm>
            <a:off x="457200" y="1600200"/>
            <a:ext cx="4037400" cy="4613760"/>
          </a:xfrm>
          <a:prstGeom prst="rect">
            <a:avLst/>
          </a:prstGeom>
          <a:noFill/>
          <a:ln w="38160">
            <a:solidFill>
              <a:srgbClr val="4f6228"/>
            </a:solidFill>
            <a:round/>
          </a:ln>
        </p:spPr>
        <p:style>
          <a:lnRef idx="0"/>
          <a:fillRef idx="0"/>
          <a:effectRef idx="0"/>
          <a:fontRef idx="minor"/>
        </p:style>
        <p:txBody>
          <a:bodyPr lIns="90000" rIns="90000" tIns="45000" bIns="45000">
            <a:normAutofit/>
          </a:bodyPr>
          <a:p>
            <a:pPr marL="343080" indent="-342000" algn="ctr">
              <a:lnSpc>
                <a:spcPct val="100000"/>
              </a:lnSpc>
              <a:spcBef>
                <a:spcPts val="320"/>
              </a:spcBef>
            </a:pPr>
            <a:r>
              <a:rPr b="1" lang="it-IT" sz="1600" spc="-1" strike="noStrike">
                <a:solidFill>
                  <a:srgbClr val="4f6228"/>
                </a:solidFill>
                <a:latin typeface="Arial"/>
                <a:ea typeface="DejaVu Sans"/>
              </a:rPr>
              <a:t>CONSIGLIO</a:t>
            </a:r>
            <a:endParaRPr b="0" lang="it-IT" sz="1600" spc="-1" strike="noStrike">
              <a:latin typeface="Arial"/>
            </a:endParaRPr>
          </a:p>
          <a:p>
            <a:pPr marL="343080" indent="-342000">
              <a:lnSpc>
                <a:spcPct val="100000"/>
              </a:lnSpc>
              <a:spcBef>
                <a:spcPts val="320"/>
              </a:spcBef>
            </a:pPr>
            <a:r>
              <a:rPr b="1" lang="it-IT" sz="1600" spc="-1" strike="noStrike">
                <a:solidFill>
                  <a:srgbClr val="4f6228"/>
                </a:solidFill>
                <a:latin typeface="Arial"/>
                <a:ea typeface="DejaVu Sans"/>
              </a:rPr>
              <a:t>Il Consiglio elegge al suo interno:</a:t>
            </a:r>
            <a:endParaRPr b="0" lang="it-IT" sz="1600" spc="-1" strike="noStrike">
              <a:latin typeface="Arial"/>
            </a:endParaRPr>
          </a:p>
          <a:p>
            <a:pPr marL="343080" indent="-342000" algn="just">
              <a:lnSpc>
                <a:spcPct val="100000"/>
              </a:lnSpc>
              <a:spcBef>
                <a:spcPts val="320"/>
              </a:spcBef>
              <a:buClr>
                <a:srgbClr val="4f6228"/>
              </a:buClr>
              <a:buFont typeface="Arial"/>
              <a:buChar char="•"/>
            </a:pPr>
            <a:r>
              <a:rPr b="0" lang="it-IT" sz="1600" spc="-1" strike="noStrike">
                <a:solidFill>
                  <a:srgbClr val="4f6228"/>
                </a:solidFill>
                <a:latin typeface="Arial"/>
                <a:ea typeface="DejaVu Sans"/>
              </a:rPr>
              <a:t>Il </a:t>
            </a:r>
            <a:r>
              <a:rPr b="1" lang="it-IT" sz="1600" spc="-1" strike="noStrike">
                <a:solidFill>
                  <a:srgbClr val="4f6228"/>
                </a:solidFill>
                <a:latin typeface="Arial"/>
                <a:ea typeface="DejaVu Sans"/>
              </a:rPr>
              <a:t>Presidente</a:t>
            </a:r>
            <a:r>
              <a:rPr b="0" lang="it-IT" sz="1600" spc="-1" strike="noStrike">
                <a:solidFill>
                  <a:srgbClr val="4f6228"/>
                </a:solidFill>
                <a:latin typeface="Arial"/>
                <a:ea typeface="DejaVu Sans"/>
              </a:rPr>
              <a:t>, che convoca il Consiglio, ne stabilisce l’ordine del giorno, e rappresenta legalmente l’Ordine;</a:t>
            </a:r>
            <a:endParaRPr b="0" lang="it-IT" sz="1600" spc="-1" strike="noStrike">
              <a:latin typeface="Arial"/>
            </a:endParaRPr>
          </a:p>
          <a:p>
            <a:pPr marL="343080" indent="-342000" algn="ctr">
              <a:lnSpc>
                <a:spcPct val="100000"/>
              </a:lnSpc>
              <a:spcBef>
                <a:spcPts val="320"/>
              </a:spcBef>
            </a:pPr>
            <a:r>
              <a:rPr b="1" lang="it-IT" sz="1600" spc="-1" strike="noStrike">
                <a:solidFill>
                  <a:srgbClr val="4f6228"/>
                </a:solidFill>
                <a:latin typeface="Arial"/>
                <a:ea typeface="DejaVu Sans"/>
              </a:rPr>
              <a:t>dà inoltre</a:t>
            </a:r>
            <a:endParaRPr b="0" lang="it-IT" sz="1600" spc="-1" strike="noStrike">
              <a:latin typeface="Arial"/>
            </a:endParaRPr>
          </a:p>
          <a:p>
            <a:pPr marL="343080" indent="-342000">
              <a:lnSpc>
                <a:spcPct val="100000"/>
              </a:lnSpc>
              <a:spcBef>
                <a:spcPts val="320"/>
              </a:spcBef>
              <a:buClr>
                <a:srgbClr val="4f6228"/>
              </a:buClr>
              <a:buFont typeface="Arial"/>
              <a:buChar char="•"/>
            </a:pPr>
            <a:r>
              <a:rPr b="0" lang="it-IT" sz="1600" spc="-1" strike="noStrike">
                <a:solidFill>
                  <a:srgbClr val="4f6228"/>
                </a:solidFill>
                <a:latin typeface="Arial"/>
                <a:ea typeface="DejaVu Sans"/>
              </a:rPr>
              <a:t>attuazione alle delibere del Consiglio.</a:t>
            </a:r>
            <a:endParaRPr b="0" lang="it-IT" sz="1600" spc="-1" strike="noStrike">
              <a:latin typeface="Arial"/>
            </a:endParaRPr>
          </a:p>
          <a:p>
            <a:pPr marL="343080" indent="-342000">
              <a:lnSpc>
                <a:spcPct val="100000"/>
              </a:lnSpc>
              <a:spcBef>
                <a:spcPts val="320"/>
              </a:spcBef>
            </a:pPr>
            <a:endParaRPr b="0" lang="it-IT" sz="1600" spc="-1" strike="noStrike">
              <a:latin typeface="Arial"/>
            </a:endParaRPr>
          </a:p>
          <a:p>
            <a:pPr marL="343080" indent="-342000">
              <a:lnSpc>
                <a:spcPct val="100000"/>
              </a:lnSpc>
              <a:spcBef>
                <a:spcPts val="320"/>
              </a:spcBef>
              <a:buClr>
                <a:srgbClr val="4f6228"/>
              </a:buClr>
              <a:buFont typeface="Arial"/>
              <a:buChar char="•"/>
            </a:pPr>
            <a:r>
              <a:rPr b="0" lang="it-IT" sz="1600" spc="-1" strike="noStrike">
                <a:solidFill>
                  <a:srgbClr val="4f6228"/>
                </a:solidFill>
                <a:latin typeface="Arial"/>
                <a:ea typeface="DejaVu Sans"/>
              </a:rPr>
              <a:t>Il </a:t>
            </a:r>
            <a:r>
              <a:rPr b="1" lang="it-IT" sz="1600" spc="-1" strike="noStrike">
                <a:solidFill>
                  <a:srgbClr val="4f6228"/>
                </a:solidFill>
                <a:latin typeface="Arial"/>
                <a:ea typeface="DejaVu Sans"/>
              </a:rPr>
              <a:t>Segretario</a:t>
            </a:r>
            <a:r>
              <a:rPr b="0" lang="it-IT" sz="1600" spc="-1" strike="noStrike">
                <a:solidFill>
                  <a:srgbClr val="4f6228"/>
                </a:solidFill>
                <a:latin typeface="Arial"/>
                <a:ea typeface="DejaVu Sans"/>
              </a:rPr>
              <a:t>, che cura la stesura dei verbali delle riunioni di Consiglio e la corrispondenza;</a:t>
            </a:r>
            <a:endParaRPr b="0" lang="it-IT" sz="1600" spc="-1" strike="noStrike">
              <a:latin typeface="Arial"/>
            </a:endParaRPr>
          </a:p>
          <a:p>
            <a:pPr marL="343080" indent="-342000">
              <a:lnSpc>
                <a:spcPct val="100000"/>
              </a:lnSpc>
              <a:spcBef>
                <a:spcPts val="320"/>
              </a:spcBef>
            </a:pPr>
            <a:endParaRPr b="0" lang="it-IT" sz="1600" spc="-1" strike="noStrike">
              <a:latin typeface="Arial"/>
            </a:endParaRPr>
          </a:p>
          <a:p>
            <a:pPr marL="343080" indent="-342000">
              <a:lnSpc>
                <a:spcPct val="100000"/>
              </a:lnSpc>
              <a:spcBef>
                <a:spcPts val="320"/>
              </a:spcBef>
              <a:buClr>
                <a:srgbClr val="4f6228"/>
              </a:buClr>
              <a:buFont typeface="Arial"/>
              <a:buChar char="•"/>
            </a:pPr>
            <a:r>
              <a:rPr b="0" lang="it-IT" sz="1600" spc="-1" strike="noStrike">
                <a:solidFill>
                  <a:srgbClr val="4f6228"/>
                </a:solidFill>
                <a:latin typeface="Arial"/>
                <a:ea typeface="DejaVu Sans"/>
              </a:rPr>
              <a:t>Il </a:t>
            </a:r>
            <a:r>
              <a:rPr b="1" lang="it-IT" sz="1600" spc="-1" strike="noStrike">
                <a:solidFill>
                  <a:srgbClr val="4f6228"/>
                </a:solidFill>
                <a:latin typeface="Arial"/>
                <a:ea typeface="DejaVu Sans"/>
              </a:rPr>
              <a:t>Tesoriere</a:t>
            </a:r>
            <a:r>
              <a:rPr b="0" lang="it-IT" sz="1600" spc="-1" strike="noStrike">
                <a:solidFill>
                  <a:srgbClr val="4f6228"/>
                </a:solidFill>
                <a:latin typeface="Arial"/>
                <a:ea typeface="DejaVu Sans"/>
              </a:rPr>
              <a:t>, che gestisce la cassa dell’Ordine.</a:t>
            </a:r>
            <a:endParaRPr b="0" lang="it-IT" sz="1600" spc="-1" strike="noStrike">
              <a:latin typeface="Arial"/>
            </a:endParaRPr>
          </a:p>
        </p:txBody>
      </p:sp>
      <p:sp>
        <p:nvSpPr>
          <p:cNvPr id="241" name="CustomShape 3"/>
          <p:cNvSpPr/>
          <p:nvPr/>
        </p:nvSpPr>
        <p:spPr>
          <a:xfrm>
            <a:off x="4648320" y="1600200"/>
            <a:ext cx="4037400" cy="4613760"/>
          </a:xfrm>
          <a:prstGeom prst="rect">
            <a:avLst/>
          </a:prstGeom>
          <a:noFill/>
          <a:ln w="38160">
            <a:solidFill>
              <a:srgbClr val="4f6228"/>
            </a:solidFill>
            <a:round/>
          </a:ln>
        </p:spPr>
        <p:style>
          <a:lnRef idx="0"/>
          <a:fillRef idx="0"/>
          <a:effectRef idx="0"/>
          <a:fontRef idx="minor"/>
        </p:style>
        <p:txBody>
          <a:bodyPr lIns="90000" rIns="90000" tIns="45000" bIns="45000">
            <a:noAutofit/>
          </a:bodyPr>
          <a:p>
            <a:pPr marL="343080" indent="-342000" algn="ctr">
              <a:lnSpc>
                <a:spcPct val="100000"/>
              </a:lnSpc>
              <a:spcBef>
                <a:spcPts val="320"/>
              </a:spcBef>
            </a:pPr>
            <a:r>
              <a:rPr b="1" lang="it-IT" sz="1600" spc="-1" strike="noStrike">
                <a:solidFill>
                  <a:srgbClr val="4f6228"/>
                </a:solidFill>
                <a:latin typeface="Arial"/>
                <a:ea typeface="DejaVu Sans"/>
              </a:rPr>
              <a:t>ORDINI</a:t>
            </a:r>
            <a:endParaRPr b="0" lang="it-IT" sz="1600" spc="-1" strike="noStrike">
              <a:latin typeface="Arial"/>
            </a:endParaRPr>
          </a:p>
          <a:p>
            <a:pPr marL="343080" indent="-342000" algn="just">
              <a:lnSpc>
                <a:spcPct val="100000"/>
              </a:lnSpc>
              <a:spcBef>
                <a:spcPts val="261"/>
              </a:spcBef>
            </a:pPr>
            <a:r>
              <a:rPr b="0" lang="it-IT" sz="1300" spc="-1" strike="noStrike">
                <a:solidFill>
                  <a:srgbClr val="4f6228"/>
                </a:solidFill>
                <a:latin typeface="Arial"/>
                <a:ea typeface="DejaVu Sans"/>
              </a:rPr>
              <a:t>In tempi recenti iConsigli hanno assunto spesso posizione in merito </a:t>
            </a:r>
            <a:r>
              <a:rPr b="1" lang="it-IT" sz="1300" spc="-1" strike="noStrike">
                <a:solidFill>
                  <a:srgbClr val="4f6228"/>
                </a:solidFill>
                <a:latin typeface="Arial"/>
                <a:ea typeface="DejaVu Sans"/>
              </a:rPr>
              <a:t>a norme e regolamenti locali</a:t>
            </a:r>
            <a:r>
              <a:rPr b="0" lang="it-IT" sz="1300" spc="-1" strike="noStrike">
                <a:solidFill>
                  <a:srgbClr val="4f6228"/>
                </a:solidFill>
                <a:latin typeface="Arial"/>
                <a:ea typeface="DejaVu Sans"/>
              </a:rPr>
              <a:t>, regionali e nazionali mirando a tutelare nel contempo l’interesse pubblico e quello della categoria. </a:t>
            </a:r>
            <a:endParaRPr b="0" lang="it-IT" sz="1300" spc="-1" strike="noStrike">
              <a:latin typeface="Arial"/>
            </a:endParaRPr>
          </a:p>
          <a:p>
            <a:pPr marL="343080" indent="-342000" algn="just">
              <a:lnSpc>
                <a:spcPct val="100000"/>
              </a:lnSpc>
              <a:spcBef>
                <a:spcPts val="261"/>
              </a:spcBef>
            </a:pPr>
            <a:r>
              <a:rPr b="0" lang="it-IT" sz="1300" spc="-1" strike="noStrike">
                <a:solidFill>
                  <a:srgbClr val="4f6228"/>
                </a:solidFill>
                <a:latin typeface="Arial"/>
                <a:ea typeface="DejaVu Sans"/>
              </a:rPr>
              <a:t>Significativo è l’orientamento</a:t>
            </a:r>
            <a:r>
              <a:rPr b="0" lang="it-IT" sz="1300" spc="-1" strike="noStrike">
                <a:solidFill>
                  <a:srgbClr val="4f6228"/>
                </a:solidFill>
                <a:latin typeface="Arial"/>
                <a:ea typeface="DejaVu Sans"/>
              </a:rPr>
              <a:t>	</a:t>
            </a:r>
            <a:r>
              <a:rPr b="0" lang="it-IT" sz="1300" spc="-1" strike="noStrike">
                <a:solidFill>
                  <a:srgbClr val="4f6228"/>
                </a:solidFill>
                <a:latin typeface="Arial"/>
                <a:ea typeface="DejaVu Sans"/>
              </a:rPr>
              <a:t>di molti Ordini a intervenire in particolare con osservazioni in sedi di pubblicazione sugli </a:t>
            </a:r>
            <a:r>
              <a:rPr b="1" lang="it-IT" sz="1300" spc="-1" strike="noStrike">
                <a:solidFill>
                  <a:srgbClr val="4f6228"/>
                </a:solidFill>
                <a:latin typeface="Arial"/>
                <a:ea typeface="DejaVu Sans"/>
              </a:rPr>
              <a:t>strumenti urbanistici </a:t>
            </a:r>
            <a:r>
              <a:rPr b="0" lang="it-IT" sz="1300" spc="-1" strike="noStrike">
                <a:solidFill>
                  <a:srgbClr val="4f6228"/>
                </a:solidFill>
                <a:latin typeface="Arial"/>
                <a:ea typeface="DejaVu Sans"/>
              </a:rPr>
              <a:t>comunali. Particolare interesse pongono oggi I Consigli e gli Ordini degli ingegneri in tema di </a:t>
            </a:r>
            <a:r>
              <a:rPr b="1" lang="it-IT" sz="1300" spc="-1" strike="noStrike">
                <a:solidFill>
                  <a:srgbClr val="4f6228"/>
                </a:solidFill>
                <a:latin typeface="Arial"/>
                <a:ea typeface="DejaVu Sans"/>
              </a:rPr>
              <a:t>concorsi e di affidamento di incarichi </a:t>
            </a:r>
            <a:r>
              <a:rPr b="0" lang="it-IT" sz="1300" spc="-1" strike="noStrike">
                <a:solidFill>
                  <a:srgbClr val="4f6228"/>
                </a:solidFill>
                <a:latin typeface="Arial"/>
                <a:ea typeface="DejaVu Sans"/>
              </a:rPr>
              <a:t>pubblici nonché in tema di aggiornamento professionale.</a:t>
            </a:r>
            <a:endParaRPr b="0" lang="it-IT" sz="1300" spc="-1" strike="noStrike">
              <a:latin typeface="Arial"/>
            </a:endParaRPr>
          </a:p>
          <a:p>
            <a:pPr marL="343080" indent="-342000" algn="just">
              <a:lnSpc>
                <a:spcPct val="100000"/>
              </a:lnSpc>
              <a:spcBef>
                <a:spcPts val="261"/>
              </a:spcBef>
            </a:pPr>
            <a:r>
              <a:rPr b="0" lang="it-IT" sz="1300" spc="-1" strike="noStrike">
                <a:solidFill>
                  <a:srgbClr val="4f6228"/>
                </a:solidFill>
                <a:latin typeface="Arial"/>
                <a:ea typeface="DejaVu Sans"/>
              </a:rPr>
              <a:t>Concludendo si deve rilevare come la dottrina e la giurisprudenza riconoscano all’Ordine</a:t>
            </a:r>
            <a:r>
              <a:rPr b="0" lang="it-IT" sz="1300" spc="-1" strike="noStrike">
                <a:solidFill>
                  <a:srgbClr val="4f6228"/>
                </a:solidFill>
                <a:latin typeface="Arial"/>
                <a:ea typeface="DejaVu Sans"/>
              </a:rPr>
              <a:t>	</a:t>
            </a:r>
            <a:r>
              <a:rPr b="0" lang="it-IT" sz="1300" spc="-1" strike="noStrike">
                <a:solidFill>
                  <a:srgbClr val="4f6228"/>
                </a:solidFill>
                <a:latin typeface="Arial"/>
                <a:ea typeface="DejaVu Sans"/>
              </a:rPr>
              <a:t>la natura giuridica di </a:t>
            </a:r>
            <a:r>
              <a:rPr b="1" lang="it-IT" sz="1300" spc="-1" strike="noStrike">
                <a:solidFill>
                  <a:srgbClr val="4f6228"/>
                </a:solidFill>
                <a:latin typeface="Arial"/>
                <a:ea typeface="DejaVu Sans"/>
              </a:rPr>
              <a:t>Ente di Diritto Pubblico </a:t>
            </a:r>
            <a:r>
              <a:rPr b="0" lang="it-IT" sz="1300" spc="-1" strike="noStrike">
                <a:solidFill>
                  <a:srgbClr val="4f6228"/>
                </a:solidFill>
                <a:latin typeface="Arial"/>
                <a:ea typeface="DejaVu Sans"/>
              </a:rPr>
              <a:t>noneconomico attese le finalità di pubblico interesse che persegue in connessione con l’ attività professionale degli iscritti che ha evidente riflesso nei confronti della collettività.</a:t>
            </a:r>
            <a:endParaRPr b="0" lang="it-IT" sz="1300" spc="-1" strike="noStrike">
              <a:latin typeface="Arial"/>
            </a:endParaRPr>
          </a:p>
          <a:p>
            <a:pPr marL="343080" indent="-342000">
              <a:lnSpc>
                <a:spcPct val="100000"/>
              </a:lnSpc>
              <a:spcBef>
                <a:spcPts val="300"/>
              </a:spcBef>
            </a:pPr>
            <a:endParaRPr b="0" lang="it-IT" sz="1300" spc="-1" strike="noStrike">
              <a:latin typeface="Arial"/>
            </a:endParaRPr>
          </a:p>
        </p:txBody>
      </p:sp>
      <p:sp>
        <p:nvSpPr>
          <p:cNvPr id="242" name="CustomShape 4"/>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F9A90ECD-C7BB-4925-A784-9CAC2BF3F1F6}"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edge/>
  </p:transition>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CustomShape 1"/>
          <p:cNvSpPr/>
          <p:nvPr/>
        </p:nvSpPr>
        <p:spPr>
          <a:xfrm>
            <a:off x="457200" y="274680"/>
            <a:ext cx="8228520" cy="1141920"/>
          </a:xfrm>
          <a:prstGeom prst="rect">
            <a:avLst/>
          </a:prstGeom>
          <a:noFill/>
          <a:ln w="38160">
            <a:solidFill>
              <a:srgbClr val="000000"/>
            </a:solidFill>
            <a:round/>
          </a:ln>
        </p:spPr>
        <p:style>
          <a:lnRef idx="0"/>
          <a:fillRef idx="0"/>
          <a:effectRef idx="0"/>
          <a:fontRef idx="minor"/>
        </p:style>
        <p:txBody>
          <a:bodyPr lIns="90000" rIns="90000" tIns="45000" bIns="45000" anchor="ctr">
            <a:noAutofit/>
          </a:bodyPr>
          <a:p>
            <a:pPr algn="ctr">
              <a:lnSpc>
                <a:spcPct val="100000"/>
              </a:lnSpc>
            </a:pPr>
            <a:r>
              <a:rPr b="0" lang="it-IT" sz="4000" spc="-1" strike="noStrike">
                <a:solidFill>
                  <a:srgbClr val="4f6228"/>
                </a:solidFill>
                <a:latin typeface="Arial"/>
                <a:ea typeface="DejaVu Sans"/>
              </a:rPr>
              <a:t>Organi di governo della categoria</a:t>
            </a:r>
            <a:endParaRPr b="0" lang="it-IT" sz="4000" spc="-1" strike="noStrike">
              <a:latin typeface="Arial"/>
            </a:endParaRPr>
          </a:p>
        </p:txBody>
      </p:sp>
      <p:sp>
        <p:nvSpPr>
          <p:cNvPr id="244" name="CustomShape 2"/>
          <p:cNvSpPr/>
          <p:nvPr/>
        </p:nvSpPr>
        <p:spPr>
          <a:xfrm>
            <a:off x="457200" y="1600200"/>
            <a:ext cx="8228520" cy="4524840"/>
          </a:xfrm>
          <a:prstGeom prst="rect">
            <a:avLst/>
          </a:prstGeom>
          <a:noFill/>
          <a:ln w="38160">
            <a:solidFill>
              <a:srgbClr val="000000"/>
            </a:solidFill>
            <a:round/>
          </a:ln>
        </p:spPr>
        <p:style>
          <a:lnRef idx="0"/>
          <a:fillRef idx="0"/>
          <a:effectRef idx="0"/>
          <a:fontRef idx="minor"/>
        </p:style>
        <p:txBody>
          <a:bodyPr lIns="90000" rIns="90000" tIns="45000" bIns="45000">
            <a:normAutofit/>
          </a:bodyPr>
          <a:p>
            <a:pPr marL="343080" indent="-342000">
              <a:lnSpc>
                <a:spcPct val="100000"/>
              </a:lnSpc>
              <a:spcBef>
                <a:spcPts val="320"/>
              </a:spcBef>
            </a:pPr>
            <a:endParaRPr b="0" lang="it-IT" sz="1800" spc="-1" strike="noStrike">
              <a:latin typeface="Arial"/>
            </a:endParaRPr>
          </a:p>
          <a:p>
            <a:pPr marL="343080" indent="-342000">
              <a:lnSpc>
                <a:spcPct val="100000"/>
              </a:lnSpc>
              <a:spcBef>
                <a:spcPts val="320"/>
              </a:spcBef>
            </a:pPr>
            <a:r>
              <a:rPr b="0" lang="it-IT" sz="1600" spc="-1" strike="noStrike">
                <a:solidFill>
                  <a:srgbClr val="4f6228"/>
                </a:solidFill>
                <a:latin typeface="Arial"/>
                <a:ea typeface="DejaVu Sans"/>
              </a:rPr>
              <a:t>L’istituzione delle Regioni a statuto speciale nel 1948 e delle Regioni a statuto ordinario tra il 1972 ed il 1977 ha avviato un decentramento amministrativo e legislativo che interessa da vicino l’attività professionale.</a:t>
            </a:r>
            <a:r>
              <a:rPr b="0" lang="it-IT" sz="1600" spc="-1" strike="noStrike">
                <a:solidFill>
                  <a:srgbClr val="4f6228"/>
                </a:solidFill>
                <a:latin typeface="Arial"/>
                <a:ea typeface="DejaVu Sans"/>
              </a:rPr>
              <a:t>	</a:t>
            </a:r>
            <a:endParaRPr b="0" lang="it-IT" sz="1600" spc="-1" strike="noStrike">
              <a:latin typeface="Arial"/>
            </a:endParaRPr>
          </a:p>
          <a:p>
            <a:pPr marL="343080" indent="-342000">
              <a:lnSpc>
                <a:spcPct val="100000"/>
              </a:lnSpc>
              <a:spcBef>
                <a:spcPts val="320"/>
              </a:spcBef>
            </a:pPr>
            <a:endParaRPr b="0" lang="it-IT" sz="1600" spc="-1" strike="noStrike">
              <a:latin typeface="Arial"/>
            </a:endParaRPr>
          </a:p>
          <a:p>
            <a:pPr marL="343080" indent="-342000">
              <a:lnSpc>
                <a:spcPct val="100000"/>
              </a:lnSpc>
              <a:spcBef>
                <a:spcPts val="320"/>
              </a:spcBef>
            </a:pPr>
            <a:r>
              <a:rPr b="0" lang="it-IT" sz="1600" spc="-1" strike="noStrike">
                <a:solidFill>
                  <a:srgbClr val="4f6228"/>
                </a:solidFill>
                <a:latin typeface="Arial"/>
                <a:ea typeface="DejaVu Sans"/>
              </a:rPr>
              <a:t>Le</a:t>
            </a:r>
            <a:r>
              <a:rPr b="0" lang="it-IT" sz="1600" spc="-1" strike="noStrike">
                <a:solidFill>
                  <a:srgbClr val="4f6228"/>
                </a:solidFill>
                <a:latin typeface="Arial"/>
                <a:ea typeface="DejaVu Sans"/>
              </a:rPr>
              <a:t>	</a:t>
            </a:r>
            <a:r>
              <a:rPr b="0" lang="it-IT" sz="1600" spc="-1" strike="noStrike">
                <a:solidFill>
                  <a:srgbClr val="4f6228"/>
                </a:solidFill>
                <a:latin typeface="Arial"/>
                <a:ea typeface="DejaVu Sans"/>
              </a:rPr>
              <a:t>Regioni, infatti,hanno competenza in campo urbanistico e recentemente anche quella concorrente in campo di regolamentazione delleprofessioni. Per soddisfare le conseguenti esigenze degli Ordini provinciali si sono costituite in epoche diverse e in forma libera non regolamentata per Legge </a:t>
            </a:r>
            <a:r>
              <a:rPr b="1" lang="it-IT" sz="1600" spc="-1" strike="noStrike" u="sng">
                <a:solidFill>
                  <a:srgbClr val="4f6228"/>
                </a:solidFill>
                <a:uFillTx/>
                <a:latin typeface="Arial"/>
                <a:ea typeface="DejaVu Sans"/>
              </a:rPr>
              <a:t>le Federazioni o Consulte regionali </a:t>
            </a:r>
            <a:r>
              <a:rPr b="0" lang="it-IT" sz="1600" spc="-1" strike="noStrike">
                <a:solidFill>
                  <a:srgbClr val="4f6228"/>
                </a:solidFill>
                <a:latin typeface="Arial"/>
                <a:ea typeface="DejaVu Sans"/>
              </a:rPr>
              <a:t>( non hanno fondamento giuridico).</a:t>
            </a:r>
            <a:br/>
            <a:endParaRPr b="0" lang="it-IT" sz="1600" spc="-1" strike="noStrike">
              <a:latin typeface="Arial"/>
            </a:endParaRPr>
          </a:p>
        </p:txBody>
      </p:sp>
      <p:sp>
        <p:nvSpPr>
          <p:cNvPr id="245"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400E6C8D-5A18-455B-B184-CC31FDA7A845}"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edge/>
  </p:transition>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CustomShape 1"/>
          <p:cNvSpPr/>
          <p:nvPr/>
        </p:nvSpPr>
        <p:spPr>
          <a:xfrm>
            <a:off x="457200" y="274680"/>
            <a:ext cx="8228520" cy="1141920"/>
          </a:xfrm>
          <a:prstGeom prst="rect">
            <a:avLst/>
          </a:prstGeom>
          <a:noFill/>
          <a:ln w="38160">
            <a:solidFill>
              <a:srgbClr val="4f6228"/>
            </a:solidFill>
            <a:round/>
          </a:ln>
        </p:spPr>
        <p:style>
          <a:lnRef idx="0"/>
          <a:fillRef idx="0"/>
          <a:effectRef idx="0"/>
          <a:fontRef idx="minor"/>
        </p:style>
        <p:txBody>
          <a:bodyPr lIns="90000" rIns="90000" tIns="45000" bIns="45000" anchor="ctr">
            <a:noAutofit/>
          </a:bodyPr>
          <a:p>
            <a:pPr algn="ctr">
              <a:lnSpc>
                <a:spcPct val="100000"/>
              </a:lnSpc>
            </a:pPr>
            <a:r>
              <a:rPr b="0" lang="it-IT" sz="4000" spc="-1" strike="noStrike">
                <a:solidFill>
                  <a:srgbClr val="4f6228"/>
                </a:solidFill>
                <a:latin typeface="Arial"/>
                <a:ea typeface="DejaVu Sans"/>
              </a:rPr>
              <a:t>Organi di governo della categoria</a:t>
            </a:r>
            <a:endParaRPr b="0" lang="it-IT" sz="4000" spc="-1" strike="noStrike">
              <a:latin typeface="Arial"/>
            </a:endParaRPr>
          </a:p>
        </p:txBody>
      </p:sp>
      <p:sp>
        <p:nvSpPr>
          <p:cNvPr id="247" name="CustomShape 2"/>
          <p:cNvSpPr/>
          <p:nvPr/>
        </p:nvSpPr>
        <p:spPr>
          <a:xfrm>
            <a:off x="457200" y="1600200"/>
            <a:ext cx="8228520" cy="4524840"/>
          </a:xfrm>
          <a:prstGeom prst="rect">
            <a:avLst/>
          </a:prstGeom>
          <a:noFill/>
          <a:ln w="38160">
            <a:solidFill>
              <a:srgbClr val="4f6228"/>
            </a:solidFill>
            <a:round/>
          </a:ln>
        </p:spPr>
        <p:style>
          <a:lnRef idx="0"/>
          <a:fillRef idx="0"/>
          <a:effectRef idx="0"/>
          <a:fontRef idx="minor"/>
        </p:style>
        <p:txBody>
          <a:bodyPr lIns="90000" rIns="90000" tIns="45000" bIns="45000">
            <a:normAutofit fontScale="9000"/>
          </a:bodyPr>
          <a:p>
            <a:pPr marL="343080" indent="-342000">
              <a:lnSpc>
                <a:spcPct val="100000"/>
              </a:lnSpc>
              <a:spcBef>
                <a:spcPts val="320"/>
              </a:spcBef>
            </a:pPr>
            <a:endParaRPr b="0" lang="it-IT" sz="1800" spc="-1" strike="noStrike">
              <a:latin typeface="Arial"/>
            </a:endParaRPr>
          </a:p>
          <a:p>
            <a:pPr marL="343080" indent="-342000" algn="ctr">
              <a:lnSpc>
                <a:spcPct val="100000"/>
              </a:lnSpc>
              <a:spcBef>
                <a:spcPts val="1020"/>
              </a:spcBef>
            </a:pPr>
            <a:r>
              <a:rPr b="1" lang="it-IT" sz="5100" spc="-1" strike="noStrike">
                <a:solidFill>
                  <a:srgbClr val="4f6228"/>
                </a:solidFill>
                <a:latin typeface="Arial"/>
                <a:ea typeface="DejaVu Sans"/>
              </a:rPr>
              <a:t>FEDERAZIONI</a:t>
            </a:r>
            <a:endParaRPr b="0" lang="it-IT" sz="5100" spc="-1" strike="noStrike">
              <a:latin typeface="Arial"/>
            </a:endParaRPr>
          </a:p>
          <a:p>
            <a:pPr marL="343080" indent="-342000">
              <a:lnSpc>
                <a:spcPct val="100000"/>
              </a:lnSpc>
              <a:spcBef>
                <a:spcPts val="320"/>
              </a:spcBef>
            </a:pPr>
            <a:endParaRPr b="0" lang="it-IT" sz="5100" spc="-1" strike="noStrike">
              <a:latin typeface="Arial"/>
            </a:endParaRPr>
          </a:p>
          <a:p>
            <a:pPr marL="343080" indent="-342000">
              <a:lnSpc>
                <a:spcPct val="100000"/>
              </a:lnSpc>
              <a:spcBef>
                <a:spcPts val="680"/>
              </a:spcBef>
            </a:pPr>
            <a:r>
              <a:rPr b="0" lang="it-IT" sz="3400" spc="-1" strike="noStrike">
                <a:solidFill>
                  <a:srgbClr val="4f6228"/>
                </a:solidFill>
                <a:latin typeface="Arial"/>
                <a:ea typeface="DejaVu Sans"/>
              </a:rPr>
              <a:t>Pur presentando struttura organizzativa diversa da Regione a Regione le Federazioni hanno assunto alcuni fondamentali compiti comuni quali:</a:t>
            </a:r>
            <a:endParaRPr b="0" lang="it-IT" sz="3400" spc="-1" strike="noStrike">
              <a:latin typeface="Arial"/>
            </a:endParaRPr>
          </a:p>
          <a:p>
            <a:pPr marL="343080" indent="-342000">
              <a:lnSpc>
                <a:spcPct val="100000"/>
              </a:lnSpc>
              <a:spcBef>
                <a:spcPts val="680"/>
              </a:spcBef>
            </a:pPr>
            <a:endParaRPr b="0" lang="it-IT" sz="3400" spc="-1" strike="noStrike">
              <a:latin typeface="Arial"/>
            </a:endParaRPr>
          </a:p>
          <a:p>
            <a:pPr lvl="1" marL="743040" indent="-284760">
              <a:lnSpc>
                <a:spcPct val="100000"/>
              </a:lnSpc>
              <a:spcBef>
                <a:spcPts val="680"/>
              </a:spcBef>
              <a:buClr>
                <a:srgbClr val="4f6228"/>
              </a:buClr>
              <a:buFont typeface="Wingdings" charset="2"/>
              <a:buChar char=""/>
            </a:pPr>
            <a:r>
              <a:rPr b="0" lang="it-IT" sz="3400" spc="-1" strike="noStrike">
                <a:solidFill>
                  <a:srgbClr val="4f6228"/>
                </a:solidFill>
                <a:latin typeface="Arial"/>
                <a:ea typeface="DejaVu Sans"/>
              </a:rPr>
              <a:t>esprimere pareri e assumere iniziative presso gli organi regionali ed anche nazionali in relazione a Leggi e regolamenti che interessano la professione;</a:t>
            </a:r>
            <a:endParaRPr b="0" lang="it-IT" sz="3400" spc="-1" strike="noStrike">
              <a:latin typeface="Arial"/>
            </a:endParaRPr>
          </a:p>
          <a:p>
            <a:pPr lvl="1" marL="743040" indent="-284760">
              <a:lnSpc>
                <a:spcPct val="100000"/>
              </a:lnSpc>
              <a:spcBef>
                <a:spcPts val="680"/>
              </a:spcBef>
              <a:buClr>
                <a:srgbClr val="4f6228"/>
              </a:buClr>
              <a:buFont typeface="Wingdings" charset="2"/>
              <a:buChar char=""/>
            </a:pPr>
            <a:r>
              <a:rPr b="0" lang="it-IT" sz="3400" spc="-1" strike="noStrike">
                <a:solidFill>
                  <a:srgbClr val="4f6228"/>
                </a:solidFill>
                <a:latin typeface="Arial"/>
                <a:ea typeface="DejaVu Sans"/>
              </a:rPr>
              <a:t>Coordinarele iniziative di carattere regionale dei diversi Ordini provinciali intervenendo in sede regionale in rappresentanza della categoria;</a:t>
            </a:r>
            <a:endParaRPr b="0" lang="it-IT" sz="3400" spc="-1" strike="noStrike">
              <a:latin typeface="Arial"/>
            </a:endParaRPr>
          </a:p>
          <a:p>
            <a:pPr lvl="1" marL="743040" indent="-284760">
              <a:lnSpc>
                <a:spcPct val="100000"/>
              </a:lnSpc>
              <a:spcBef>
                <a:spcPts val="680"/>
              </a:spcBef>
              <a:buClr>
                <a:srgbClr val="4f6228"/>
              </a:buClr>
              <a:buFont typeface="Wingdings" charset="2"/>
              <a:buChar char=""/>
            </a:pPr>
            <a:r>
              <a:rPr b="0" lang="it-IT" sz="3400" spc="-1" strike="noStrike">
                <a:solidFill>
                  <a:srgbClr val="4f6228"/>
                </a:solidFill>
                <a:latin typeface="Arial"/>
                <a:ea typeface="DejaVu Sans"/>
              </a:rPr>
              <a:t>intervenire in sede regionale ed in concorso con il C.N.I. per la tutela del titolo e per la dignità professionale dell’ingegnere libero professionista e dipendente; </a:t>
            </a:r>
            <a:endParaRPr b="0" lang="it-IT" sz="3400" spc="-1" strike="noStrike">
              <a:latin typeface="Arial"/>
            </a:endParaRPr>
          </a:p>
          <a:p>
            <a:pPr lvl="1" marL="743040" indent="-284760">
              <a:lnSpc>
                <a:spcPct val="100000"/>
              </a:lnSpc>
              <a:spcBef>
                <a:spcPts val="680"/>
              </a:spcBef>
              <a:buClr>
                <a:srgbClr val="4f6228"/>
              </a:buClr>
              <a:buFont typeface="Wingdings" charset="2"/>
              <a:buChar char=""/>
            </a:pPr>
            <a:r>
              <a:rPr b="0" lang="it-IT" sz="3400" spc="-1" strike="noStrike">
                <a:solidFill>
                  <a:srgbClr val="4f6228"/>
                </a:solidFill>
                <a:latin typeface="Arial"/>
                <a:ea typeface="DejaVu Sans"/>
              </a:rPr>
              <a:t>costituire Commissioni di studio per I problemi regionali che interesano la categoria;</a:t>
            </a:r>
            <a:endParaRPr b="0" lang="it-IT" sz="3400" spc="-1" strike="noStrike">
              <a:latin typeface="Arial"/>
            </a:endParaRPr>
          </a:p>
          <a:p>
            <a:pPr lvl="1" marL="743040" indent="-284760">
              <a:lnSpc>
                <a:spcPct val="100000"/>
              </a:lnSpc>
              <a:spcBef>
                <a:spcPts val="680"/>
              </a:spcBef>
              <a:buClr>
                <a:srgbClr val="4f6228"/>
              </a:buClr>
              <a:buFont typeface="Wingdings" charset="2"/>
              <a:buChar char=""/>
            </a:pPr>
            <a:r>
              <a:rPr b="0" lang="it-IT" sz="3400" spc="-1" strike="noStrike">
                <a:solidFill>
                  <a:srgbClr val="4f6228"/>
                </a:solidFill>
                <a:latin typeface="Arial"/>
                <a:ea typeface="DejaVu Sans"/>
              </a:rPr>
              <a:t>designare i rappresentanti della categoria nelle varie sedi e rappresentanze regionali.</a:t>
            </a:r>
            <a:endParaRPr b="0" lang="it-IT" sz="3400" spc="-1" strike="noStrike">
              <a:latin typeface="Arial"/>
            </a:endParaRPr>
          </a:p>
          <a:p>
            <a:pPr marL="743040" indent="-284760">
              <a:lnSpc>
                <a:spcPct val="100000"/>
              </a:lnSpc>
              <a:spcBef>
                <a:spcPts val="680"/>
              </a:spcBef>
            </a:pPr>
            <a:endParaRPr b="0" lang="it-IT" sz="3400" spc="-1" strike="noStrike">
              <a:latin typeface="Arial"/>
            </a:endParaRPr>
          </a:p>
          <a:p>
            <a:pPr marL="743040" indent="-284760">
              <a:lnSpc>
                <a:spcPct val="100000"/>
              </a:lnSpc>
              <a:spcBef>
                <a:spcPts val="680"/>
              </a:spcBef>
            </a:pPr>
            <a:r>
              <a:rPr b="0" lang="it-IT" sz="3400" spc="-1" strike="noStrike">
                <a:solidFill>
                  <a:srgbClr val="4f6228"/>
                </a:solidFill>
                <a:latin typeface="Arial"/>
                <a:ea typeface="DejaVu Sans"/>
              </a:rPr>
              <a:t>L’organo deliberante della Federazione della Regione Campania è il Consiglio costituito dai Presidenti degli Ordini provinciali e da un consigliere per ciascun Ordine. </a:t>
            </a:r>
            <a:endParaRPr b="0" lang="it-IT" sz="3400" spc="-1" strike="noStrike">
              <a:latin typeface="Arial"/>
            </a:endParaRPr>
          </a:p>
          <a:p>
            <a:pPr marL="743040" indent="-284760">
              <a:lnSpc>
                <a:spcPct val="100000"/>
              </a:lnSpc>
              <a:spcBef>
                <a:spcPts val="680"/>
              </a:spcBef>
            </a:pPr>
            <a:r>
              <a:rPr b="0" lang="it-IT" sz="3400" spc="-1" strike="noStrike">
                <a:solidFill>
                  <a:srgbClr val="4f6228"/>
                </a:solidFill>
                <a:latin typeface="Arial"/>
                <a:ea typeface="DejaVu Sans"/>
              </a:rPr>
              <a:t>Tralasciando ogni altro particolare di natura statutaria si può affermare concludendo la rilevante importanza assunta dalle Federazioni regionali per le quali si auspica a breve il riconoscimento legale.</a:t>
            </a:r>
            <a:endParaRPr b="0" lang="it-IT" sz="3400" spc="-1" strike="noStrike">
              <a:latin typeface="Arial"/>
            </a:endParaRPr>
          </a:p>
          <a:p>
            <a:pPr marL="343080" indent="-342000">
              <a:lnSpc>
                <a:spcPct val="100000"/>
              </a:lnSpc>
              <a:spcBef>
                <a:spcPts val="320"/>
              </a:spcBef>
            </a:pPr>
            <a:br/>
            <a:endParaRPr b="0" lang="it-IT" sz="3400" spc="-1" strike="noStrike">
              <a:latin typeface="Arial"/>
            </a:endParaRPr>
          </a:p>
        </p:txBody>
      </p:sp>
      <p:sp>
        <p:nvSpPr>
          <p:cNvPr id="248"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95BCC8D3-060D-4A80-9B6E-E1FA68D95ADE}"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edge/>
  </p:transition>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CustomShape 1"/>
          <p:cNvSpPr/>
          <p:nvPr/>
        </p:nvSpPr>
        <p:spPr>
          <a:xfrm>
            <a:off x="457200" y="274680"/>
            <a:ext cx="8228520" cy="1010160"/>
          </a:xfrm>
          <a:prstGeom prst="rect">
            <a:avLst/>
          </a:prstGeom>
          <a:noFill/>
          <a:ln w="38160">
            <a:solidFill>
              <a:srgbClr val="000000"/>
            </a:solidFill>
            <a:round/>
          </a:ln>
        </p:spPr>
        <p:style>
          <a:lnRef idx="0"/>
          <a:fillRef idx="0"/>
          <a:effectRef idx="0"/>
          <a:fontRef idx="minor"/>
        </p:style>
        <p:txBody>
          <a:bodyPr lIns="90000" rIns="90000" tIns="45000" bIns="45000" anchor="ctr">
            <a:normAutofit/>
          </a:bodyPr>
          <a:p>
            <a:pPr algn="ctr">
              <a:lnSpc>
                <a:spcPct val="100000"/>
              </a:lnSpc>
            </a:pPr>
            <a:r>
              <a:rPr b="0" lang="it-IT" sz="4000" spc="-1" strike="noStrike">
                <a:solidFill>
                  <a:srgbClr val="4f6228"/>
                </a:solidFill>
                <a:latin typeface="Arial"/>
                <a:ea typeface="DejaVu Sans"/>
              </a:rPr>
              <a:t>ORGANO DI GOVERNO- C.N.I.</a:t>
            </a:r>
            <a:endParaRPr b="0" lang="it-IT" sz="4000" spc="-1" strike="noStrike">
              <a:latin typeface="Arial"/>
            </a:endParaRPr>
          </a:p>
        </p:txBody>
      </p:sp>
      <p:sp>
        <p:nvSpPr>
          <p:cNvPr id="250" name="CustomShape 2"/>
          <p:cNvSpPr/>
          <p:nvPr/>
        </p:nvSpPr>
        <p:spPr>
          <a:xfrm>
            <a:off x="457200" y="1357200"/>
            <a:ext cx="8228520" cy="4999680"/>
          </a:xfrm>
          <a:prstGeom prst="rect">
            <a:avLst/>
          </a:prstGeom>
          <a:noFill/>
          <a:ln w="38160">
            <a:solidFill>
              <a:srgbClr val="000000"/>
            </a:solidFill>
            <a:round/>
          </a:ln>
        </p:spPr>
        <p:style>
          <a:lnRef idx="0"/>
          <a:fillRef idx="0"/>
          <a:effectRef idx="0"/>
          <a:fontRef idx="minor"/>
        </p:style>
        <p:txBody>
          <a:bodyPr lIns="90000" rIns="90000" tIns="45000" bIns="45000">
            <a:noAutofit/>
          </a:bodyPr>
          <a:p>
            <a:pPr marL="343080" indent="-342000">
              <a:lnSpc>
                <a:spcPct val="100000"/>
              </a:lnSpc>
              <a:spcBef>
                <a:spcPts val="241"/>
              </a:spcBef>
            </a:pPr>
            <a:r>
              <a:rPr b="0" lang="it-IT" sz="1200" spc="-1" strike="noStrike">
                <a:solidFill>
                  <a:srgbClr val="4f6228"/>
                </a:solidFill>
                <a:latin typeface="Arial"/>
                <a:ea typeface="DejaVu Sans"/>
              </a:rPr>
              <a:t>Il Consiglio Nazionale Ingegneri  (CNI) come quello delle altre professioni “protette” è stato istituito ed è stato regolamentato dal già citato Decreto Legislativo Luogotenenziale 23.11.1944</a:t>
            </a:r>
            <a:r>
              <a:rPr b="0" lang="it-IT" sz="1200" spc="-1" strike="noStrike">
                <a:solidFill>
                  <a:srgbClr val="4f6228"/>
                </a:solidFill>
                <a:latin typeface="Arial"/>
                <a:ea typeface="DejaVu Sans"/>
              </a:rPr>
              <a:t>	</a:t>
            </a:r>
            <a:r>
              <a:rPr b="0" lang="it-IT" sz="1200" spc="-1" strike="noStrike">
                <a:solidFill>
                  <a:srgbClr val="4f6228"/>
                </a:solidFill>
                <a:latin typeface="Arial"/>
                <a:ea typeface="DejaVu Sans"/>
              </a:rPr>
              <a:t>n.382 ove peraltro è</a:t>
            </a:r>
            <a:r>
              <a:rPr b="0" lang="it-IT" sz="1200" spc="-1" strike="noStrike">
                <a:solidFill>
                  <a:srgbClr val="4f6228"/>
                </a:solidFill>
                <a:latin typeface="Arial"/>
                <a:ea typeface="DejaVu Sans"/>
              </a:rPr>
              <a:t>	</a:t>
            </a:r>
            <a:r>
              <a:rPr b="0" lang="it-IT" sz="1200" spc="-1" strike="noStrike">
                <a:solidFill>
                  <a:srgbClr val="4f6228"/>
                </a:solidFill>
                <a:latin typeface="Arial"/>
                <a:ea typeface="DejaVu Sans"/>
              </a:rPr>
              <a:t> indicato con la primitiva denominazione di Commissione centrale.</a:t>
            </a:r>
            <a:endParaRPr b="0" lang="it-IT" sz="1200" spc="-1" strike="noStrike">
              <a:latin typeface="Arial"/>
            </a:endParaRPr>
          </a:p>
          <a:p>
            <a:pPr marL="343080" indent="-342000">
              <a:lnSpc>
                <a:spcPct val="100000"/>
              </a:lnSpc>
              <a:spcBef>
                <a:spcPts val="241"/>
              </a:spcBef>
            </a:pPr>
            <a:r>
              <a:rPr b="0" lang="it-IT" sz="1200" spc="-1" strike="noStrike">
                <a:solidFill>
                  <a:srgbClr val="4f6228"/>
                </a:solidFill>
                <a:latin typeface="Arial"/>
                <a:ea typeface="DejaVu Sans"/>
              </a:rPr>
              <a:t>Il Consiglio Nazionale  è composto di quindici membri eletti dai Consigli degli Ordini provinciali ai quali  un numero di voti correlato al numero degli iscritti ai singoli Ordini. Il Consiglio è costituito presso il Ministero di Giustizia, dura in carica cinque anni ed elegge nel proprio seno il Presidente , il Vice Presidente ed il Segretario .I membri del Consiglio Nazionale debbono essere iscritti all’Albo, sono rieleggibili e non possono far parte dei Consigli provinciali.</a:t>
            </a:r>
            <a:endParaRPr b="0" lang="it-IT" sz="1200" spc="-1" strike="noStrike">
              <a:latin typeface="Arial"/>
            </a:endParaRPr>
          </a:p>
          <a:p>
            <a:pPr marL="343080" indent="-342000">
              <a:lnSpc>
                <a:spcPct val="100000"/>
              </a:lnSpc>
              <a:spcBef>
                <a:spcPts val="241"/>
              </a:spcBef>
            </a:pPr>
            <a:r>
              <a:rPr b="0" lang="it-IT" sz="1200" spc="-1" strike="noStrike">
                <a:solidFill>
                  <a:srgbClr val="4f6228"/>
                </a:solidFill>
                <a:latin typeface="Arial"/>
                <a:ea typeface="DejaVu Sans"/>
              </a:rPr>
              <a:t>Il Consiglio Nazionale ha </a:t>
            </a:r>
            <a:r>
              <a:rPr b="1" lang="it-IT" sz="1200" spc="-1" strike="noStrike">
                <a:solidFill>
                  <a:srgbClr val="4f6228"/>
                </a:solidFill>
                <a:latin typeface="Arial"/>
                <a:ea typeface="DejaVu Sans"/>
              </a:rPr>
              <a:t>compiti rappresentativi e consultivi:</a:t>
            </a:r>
            <a:endParaRPr b="0" lang="it-IT" sz="1200" spc="-1" strike="noStrike">
              <a:latin typeface="Arial"/>
            </a:endParaRPr>
          </a:p>
          <a:p>
            <a:pPr marL="343080" indent="-342000">
              <a:lnSpc>
                <a:spcPct val="100000"/>
              </a:lnSpc>
              <a:spcBef>
                <a:spcPts val="241"/>
              </a:spcBef>
              <a:buClr>
                <a:srgbClr val="4f6228"/>
              </a:buClr>
              <a:buFont typeface="Wingdings" charset="2"/>
              <a:buChar char=""/>
            </a:pPr>
            <a:r>
              <a:rPr b="0" lang="it-IT" sz="1200" spc="-1" strike="noStrike">
                <a:solidFill>
                  <a:srgbClr val="4f6228"/>
                </a:solidFill>
                <a:latin typeface="Arial"/>
                <a:ea typeface="DejaVu Sans"/>
              </a:rPr>
              <a:t>Fornisce parere sui progetti di Legge e di regolamenti che riguardano la professione ed inoltre, a richiesta del Ministero di Giustizia, fornisce </a:t>
            </a:r>
            <a:r>
              <a:rPr b="1" lang="it-IT" sz="1200" spc="-1" strike="noStrike">
                <a:solidFill>
                  <a:srgbClr val="4f6228"/>
                </a:solidFill>
                <a:latin typeface="Arial"/>
                <a:ea typeface="DejaVu Sans"/>
              </a:rPr>
              <a:t>interpretazioni di Leggi e regolamenti </a:t>
            </a:r>
            <a:r>
              <a:rPr b="0" lang="it-IT" sz="1200" spc="-1" strike="noStrike">
                <a:solidFill>
                  <a:srgbClr val="4f6228"/>
                </a:solidFill>
                <a:latin typeface="Arial"/>
                <a:ea typeface="DejaVu Sans"/>
              </a:rPr>
              <a:t>pure riguardanti la professione. In relazione all’enorme sviluppo legislativo e normativo di interesse diretto e indiretto della professione di ingegnere avvenuto negli ultimi anni l’attività del Consiglio Nazionale in questo settore si è notevolmente dilatata estendendosi anche al campo sempre più vasto ed innovativo</a:t>
            </a:r>
            <a:r>
              <a:rPr b="0" lang="it-IT" sz="1200" spc="-1" strike="noStrike">
                <a:solidFill>
                  <a:srgbClr val="4f6228"/>
                </a:solidFill>
                <a:latin typeface="Arial"/>
                <a:ea typeface="DejaVu Sans"/>
              </a:rPr>
              <a:t>	</a:t>
            </a:r>
            <a:r>
              <a:rPr b="0" lang="it-IT" sz="1200" spc="-1" strike="noStrike">
                <a:solidFill>
                  <a:srgbClr val="4f6228"/>
                </a:solidFill>
                <a:latin typeface="Arial"/>
                <a:ea typeface="DejaVu Sans"/>
              </a:rPr>
              <a:t> delle direttive europee.</a:t>
            </a:r>
            <a:endParaRPr b="0" lang="it-IT" sz="1200" spc="-1" strike="noStrike">
              <a:latin typeface="Arial"/>
            </a:endParaRPr>
          </a:p>
          <a:p>
            <a:pPr marL="343080" indent="-342000">
              <a:lnSpc>
                <a:spcPct val="100000"/>
              </a:lnSpc>
              <a:spcBef>
                <a:spcPts val="241"/>
              </a:spcBef>
              <a:buClr>
                <a:srgbClr val="4f6228"/>
              </a:buClr>
              <a:buFont typeface="Wingdings" charset="2"/>
              <a:buChar char=""/>
            </a:pPr>
            <a:r>
              <a:rPr b="0" lang="it-IT" sz="1200" spc="-1" strike="noStrike">
                <a:solidFill>
                  <a:srgbClr val="4f6228"/>
                </a:solidFill>
                <a:latin typeface="Arial"/>
                <a:ea typeface="DejaVu Sans"/>
              </a:rPr>
              <a:t>Ha altresì una </a:t>
            </a:r>
            <a:r>
              <a:rPr b="1" lang="it-IT" sz="1200" spc="-1" strike="noStrike">
                <a:solidFill>
                  <a:srgbClr val="4f6228"/>
                </a:solidFill>
                <a:latin typeface="Arial"/>
                <a:ea typeface="DejaVu Sans"/>
              </a:rPr>
              <a:t>funzione giurisdizionale </a:t>
            </a:r>
            <a:r>
              <a:rPr b="0" lang="it-IT" sz="1200" spc="-1" strike="noStrike">
                <a:solidFill>
                  <a:srgbClr val="4f6228"/>
                </a:solidFill>
                <a:latin typeface="Arial"/>
                <a:ea typeface="DejaVu Sans"/>
              </a:rPr>
              <a:t>importante ed eccezionale sotto il profilo giuridico.Può infatti essere interposto ricorso al Consiglio Nazionale in materia di elezione dei Consigli provinciali degli Ordini ed in genere contro I provvedimenti adottati dai Consigli stessi in particolare quelli relativi alle iscrizioni ed ai procedimenti disciplinari.</a:t>
            </a:r>
            <a:endParaRPr b="0" lang="it-IT" sz="1200" spc="-1" strike="noStrike">
              <a:latin typeface="Arial"/>
            </a:endParaRPr>
          </a:p>
          <a:p>
            <a:pPr marL="343080" indent="-342000">
              <a:lnSpc>
                <a:spcPct val="100000"/>
              </a:lnSpc>
              <a:spcBef>
                <a:spcPts val="241"/>
              </a:spcBef>
            </a:pPr>
            <a:r>
              <a:rPr b="0" lang="it-IT" sz="1200" spc="-1" strike="noStrike">
                <a:solidFill>
                  <a:srgbClr val="4f6228"/>
                </a:solidFill>
                <a:latin typeface="Arial"/>
                <a:ea typeface="DejaVu Sans"/>
              </a:rPr>
              <a:t>Peraltro non è ammissibile il ricorso al Consiglio Nazionale contro le delibere adottate in materia di liquidazione parcelle trattandosi in tal caso di semplici “pareri”che possono solo essere sottoposti all’esame del Giudice ordinario il quale può discostarsi dal contenuto di tali pareri e disattenderne il merito</a:t>
            </a:r>
            <a:endParaRPr b="0" lang="it-IT" sz="1200" spc="-1" strike="noStrike">
              <a:latin typeface="Arial"/>
            </a:endParaRPr>
          </a:p>
          <a:p>
            <a:pPr marL="343080" indent="-342000">
              <a:lnSpc>
                <a:spcPct val="100000"/>
              </a:lnSpc>
              <a:spcBef>
                <a:spcPts val="241"/>
              </a:spcBef>
            </a:pPr>
            <a:r>
              <a:rPr b="0" lang="it-IT" sz="1200" spc="-1" strike="noStrike">
                <a:solidFill>
                  <a:srgbClr val="4f6228"/>
                </a:solidFill>
                <a:latin typeface="Arial"/>
                <a:ea typeface="DejaVu Sans"/>
              </a:rPr>
              <a:t>La trattazione dei ricorsi avanti al Consiglio Nazionale è regolamentata dal Decreto del Ministro di Giustizia 01.10.1948.</a:t>
            </a:r>
            <a:endParaRPr b="0" lang="it-IT" sz="1200" spc="-1" strike="noStrike">
              <a:latin typeface="Arial"/>
            </a:endParaRPr>
          </a:p>
          <a:p>
            <a:pPr marL="343080" indent="-342000">
              <a:lnSpc>
                <a:spcPct val="100000"/>
              </a:lnSpc>
              <a:spcBef>
                <a:spcPts val="241"/>
              </a:spcBef>
            </a:pPr>
            <a:r>
              <a:rPr b="0" lang="it-IT" sz="1200" spc="-1" strike="noStrike">
                <a:solidFill>
                  <a:srgbClr val="4f6228"/>
                </a:solidFill>
                <a:latin typeface="Arial"/>
                <a:ea typeface="DejaVu Sans"/>
              </a:rPr>
              <a:t>Nell’ambito di un naturale ampliamento dei propri compiti il Consiglio Nazionale ha attivato </a:t>
            </a:r>
            <a:r>
              <a:rPr b="1" lang="it-IT" sz="1200" spc="-1" strike="noStrike">
                <a:solidFill>
                  <a:srgbClr val="4f6228"/>
                </a:solidFill>
                <a:latin typeface="Arial"/>
                <a:ea typeface="DejaVu Sans"/>
              </a:rPr>
              <a:t>l’Assemblea Nazionale dei Presidenti, </a:t>
            </a:r>
            <a:r>
              <a:rPr b="0" lang="it-IT" sz="1200" spc="-1" strike="noStrike">
                <a:solidFill>
                  <a:srgbClr val="4f6228"/>
                </a:solidFill>
                <a:latin typeface="Arial"/>
                <a:ea typeface="DejaVu Sans"/>
              </a:rPr>
              <a:t>peraltro senza potere deliberativo, nonché la rappresentanza degli ingegneri italiani negli organismi di categoria europei e internazionali.</a:t>
            </a:r>
            <a:endParaRPr b="0" lang="it-IT" sz="1200" spc="-1" strike="noStrike">
              <a:latin typeface="Arial"/>
            </a:endParaRPr>
          </a:p>
          <a:p>
            <a:pPr marL="343080" indent="-342000">
              <a:lnSpc>
                <a:spcPct val="100000"/>
              </a:lnSpc>
              <a:spcBef>
                <a:spcPts val="241"/>
              </a:spcBef>
            </a:pPr>
            <a:endParaRPr b="0" lang="it-IT" sz="1200" spc="-1" strike="noStrike">
              <a:latin typeface="Arial"/>
            </a:endParaRPr>
          </a:p>
        </p:txBody>
      </p:sp>
      <p:sp>
        <p:nvSpPr>
          <p:cNvPr id="251"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205D8AD8-DEF4-43D0-B5CB-70AAD77F03EE}"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edge/>
  </p:transition>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CustomShape 1"/>
          <p:cNvSpPr/>
          <p:nvPr/>
        </p:nvSpPr>
        <p:spPr>
          <a:xfrm>
            <a:off x="428760" y="357120"/>
            <a:ext cx="8228520" cy="1141920"/>
          </a:xfrm>
          <a:prstGeom prst="rect">
            <a:avLst/>
          </a:prstGeom>
          <a:solidFill>
            <a:srgbClr val="ffffff"/>
          </a:solidFill>
          <a:ln w="38160">
            <a:solidFill>
              <a:srgbClr val="c0504d"/>
            </a:solidFill>
            <a:round/>
          </a:ln>
        </p:spPr>
        <p:style>
          <a:lnRef idx="0"/>
          <a:fillRef idx="0"/>
          <a:effectRef idx="0"/>
          <a:fontRef idx="minor"/>
        </p:style>
        <p:txBody>
          <a:bodyPr lIns="90000" rIns="90000" tIns="45000" bIns="45000" anchor="ctr">
            <a:normAutofit fontScale="37000"/>
          </a:bodyPr>
          <a:p>
            <a:pPr algn="ctr">
              <a:lnSpc>
                <a:spcPct val="100000"/>
              </a:lnSpc>
            </a:pPr>
            <a:br/>
            <a:r>
              <a:rPr b="1" lang="it-IT" sz="4400" spc="-1" strike="noStrike">
                <a:solidFill>
                  <a:srgbClr val="ff0000"/>
                </a:solidFill>
                <a:latin typeface="Calibri"/>
                <a:ea typeface="DejaVu Sans"/>
              </a:rPr>
              <a:t>II PARTE</a:t>
            </a:r>
            <a:br/>
            <a:r>
              <a:rPr b="0" lang="it-IT" sz="4400" spc="-1" strike="noStrike">
                <a:solidFill>
                  <a:srgbClr val="000000"/>
                </a:solidFill>
                <a:latin typeface="Calibri"/>
                <a:ea typeface="DejaVu Sans"/>
              </a:rPr>
              <a:t> </a:t>
            </a:r>
            <a:br/>
            <a:endParaRPr b="0" lang="it-IT" sz="4400" spc="-1" strike="noStrike">
              <a:latin typeface="Arial"/>
            </a:endParaRPr>
          </a:p>
        </p:txBody>
      </p:sp>
      <p:sp>
        <p:nvSpPr>
          <p:cNvPr id="253" name="CustomShape 2"/>
          <p:cNvSpPr/>
          <p:nvPr/>
        </p:nvSpPr>
        <p:spPr>
          <a:xfrm>
            <a:off x="457200" y="1600200"/>
            <a:ext cx="8228520" cy="4524840"/>
          </a:xfrm>
          <a:prstGeom prst="rect">
            <a:avLst/>
          </a:prstGeom>
          <a:noFill/>
          <a:ln w="38160">
            <a:solidFill>
              <a:srgbClr val="ff0000"/>
            </a:solidFill>
            <a:round/>
          </a:ln>
        </p:spPr>
        <p:style>
          <a:lnRef idx="0"/>
          <a:fillRef idx="0"/>
          <a:effectRef idx="0"/>
          <a:fontRef idx="minor"/>
        </p:style>
        <p:txBody>
          <a:bodyPr lIns="90000" rIns="90000" tIns="45000" bIns="45000">
            <a:normAutofit fontScale="13000"/>
          </a:bodyPr>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marL="343080" indent="-342000">
              <a:lnSpc>
                <a:spcPct val="100000"/>
              </a:lnSpc>
              <a:spcBef>
                <a:spcPts val="1341"/>
              </a:spcBef>
              <a:buClr>
                <a:srgbClr val="ff0000"/>
              </a:buClr>
              <a:buFont typeface="Arial"/>
              <a:buChar char="•"/>
            </a:pPr>
            <a:r>
              <a:rPr b="1" lang="it-IT" sz="6700" spc="-1" strike="noStrike">
                <a:solidFill>
                  <a:srgbClr val="ff0000"/>
                </a:solidFill>
                <a:latin typeface="Arial"/>
                <a:ea typeface="DejaVu Sans"/>
              </a:rPr>
              <a:t>Norme di Etica</a:t>
            </a:r>
            <a:endParaRPr b="0" lang="it-IT" sz="6700" spc="-1" strike="noStrike">
              <a:latin typeface="Arial"/>
            </a:endParaRPr>
          </a:p>
          <a:p>
            <a:pPr>
              <a:lnSpc>
                <a:spcPct val="100000"/>
              </a:lnSpc>
              <a:spcBef>
                <a:spcPts val="1341"/>
              </a:spcBef>
            </a:pPr>
            <a:endParaRPr b="0" lang="it-IT" sz="6700" spc="-1" strike="noStrike">
              <a:latin typeface="Arial"/>
            </a:endParaRPr>
          </a:p>
          <a:p>
            <a:pPr marL="343080" indent="-342000">
              <a:lnSpc>
                <a:spcPct val="100000"/>
              </a:lnSpc>
              <a:spcBef>
                <a:spcPts val="1341"/>
              </a:spcBef>
              <a:buClr>
                <a:srgbClr val="0070c0"/>
              </a:buClr>
              <a:buFont typeface="Arial"/>
              <a:buChar char="•"/>
            </a:pPr>
            <a:r>
              <a:rPr b="1" lang="it-IT" sz="6700" spc="-1" strike="noStrike">
                <a:solidFill>
                  <a:srgbClr val="0070c0"/>
                </a:solidFill>
                <a:latin typeface="Arial"/>
                <a:ea typeface="DejaVu Sans"/>
              </a:rPr>
              <a:t>Il codice “etico” approvato dal C.N.I</a:t>
            </a:r>
            <a:endParaRPr b="0" lang="it-IT" sz="6700" spc="-1" strike="noStrike">
              <a:latin typeface="Arial"/>
            </a:endParaRPr>
          </a:p>
          <a:p>
            <a:pPr>
              <a:lnSpc>
                <a:spcPct val="100000"/>
              </a:lnSpc>
              <a:spcBef>
                <a:spcPts val="1341"/>
              </a:spcBef>
            </a:pPr>
            <a:endParaRPr b="0" lang="it-IT" sz="6700" spc="-1" strike="noStrike">
              <a:latin typeface="Arial"/>
            </a:endParaRPr>
          </a:p>
          <a:p>
            <a:pPr marL="343080" indent="-342000">
              <a:lnSpc>
                <a:spcPct val="100000"/>
              </a:lnSpc>
              <a:spcBef>
                <a:spcPts val="1341"/>
              </a:spcBef>
              <a:buClr>
                <a:srgbClr val="000000"/>
              </a:buClr>
              <a:buFont typeface="Arial"/>
              <a:buChar char="•"/>
            </a:pPr>
            <a:r>
              <a:rPr b="1" lang="it-IT" sz="6700" spc="-1" strike="noStrike">
                <a:solidFill>
                  <a:srgbClr val="000000"/>
                </a:solidFill>
                <a:latin typeface="Arial"/>
                <a:ea typeface="DejaVu Sans"/>
              </a:rPr>
              <a:t>Competenze professionali</a:t>
            </a:r>
            <a:endParaRPr b="0" lang="it-IT" sz="6700" spc="-1" strike="noStrike">
              <a:latin typeface="Arial"/>
            </a:endParaRPr>
          </a:p>
          <a:p>
            <a:pPr marL="343080" indent="-342000">
              <a:lnSpc>
                <a:spcPct val="100000"/>
              </a:lnSpc>
              <a:spcBef>
                <a:spcPts val="641"/>
              </a:spcBef>
            </a:pPr>
            <a:r>
              <a:rPr b="0" lang="it-IT" sz="3200" spc="-1" strike="noStrike">
                <a:solidFill>
                  <a:srgbClr val="000000"/>
                </a:solidFill>
                <a:latin typeface="Calibri"/>
                <a:ea typeface="DejaVu Sans"/>
              </a:rPr>
              <a:t> </a:t>
            </a:r>
            <a:endParaRPr b="0" lang="it-IT" sz="3200" spc="-1" strike="noStrike">
              <a:latin typeface="Arial"/>
            </a:endParaRPr>
          </a:p>
          <a:p>
            <a:pPr lvl="1" marL="743040" indent="-284760">
              <a:lnSpc>
                <a:spcPct val="100000"/>
              </a:lnSpc>
              <a:spcBef>
                <a:spcPts val="981"/>
              </a:spcBef>
              <a:buClr>
                <a:srgbClr val="000000"/>
              </a:buClr>
              <a:buFont typeface="Arial"/>
              <a:buChar char="–"/>
            </a:pPr>
            <a:r>
              <a:rPr b="1" lang="it-IT" sz="4900" spc="-1" strike="noStrike">
                <a:solidFill>
                  <a:srgbClr val="000000"/>
                </a:solidFill>
                <a:latin typeface="Arial"/>
                <a:ea typeface="DejaVu Sans"/>
              </a:rPr>
              <a:t>Laureati Specialisti</a:t>
            </a:r>
            <a:endParaRPr b="0" lang="it-IT" sz="4900" spc="-1" strike="noStrike">
              <a:latin typeface="Arial"/>
            </a:endParaRPr>
          </a:p>
          <a:p>
            <a:pPr marL="343080" indent="-342000">
              <a:lnSpc>
                <a:spcPct val="100000"/>
              </a:lnSpc>
              <a:spcBef>
                <a:spcPts val="981"/>
              </a:spcBef>
            </a:pPr>
            <a:r>
              <a:rPr b="1" lang="it-IT" sz="4900" spc="-1" strike="noStrike">
                <a:solidFill>
                  <a:srgbClr val="000000"/>
                </a:solidFill>
                <a:latin typeface="Arial"/>
                <a:ea typeface="DejaVu Sans"/>
              </a:rPr>
              <a:t> </a:t>
            </a:r>
            <a:endParaRPr b="0" lang="it-IT" sz="4900" spc="-1" strike="noStrike">
              <a:latin typeface="Arial"/>
            </a:endParaRPr>
          </a:p>
          <a:p>
            <a:pPr lvl="1" marL="743040" indent="-284760">
              <a:lnSpc>
                <a:spcPct val="100000"/>
              </a:lnSpc>
              <a:spcBef>
                <a:spcPts val="981"/>
              </a:spcBef>
              <a:buClr>
                <a:srgbClr val="000000"/>
              </a:buClr>
              <a:buFont typeface="Arial"/>
              <a:buChar char="–"/>
            </a:pPr>
            <a:r>
              <a:rPr b="1" lang="it-IT" sz="4900" spc="-1" strike="noStrike">
                <a:solidFill>
                  <a:srgbClr val="000000"/>
                </a:solidFill>
                <a:latin typeface="Arial"/>
                <a:ea typeface="DejaVu Sans"/>
              </a:rPr>
              <a:t>Laureati Triennali</a:t>
            </a:r>
            <a:endParaRPr b="0" lang="it-IT" sz="4900" spc="-1" strike="noStrike">
              <a:latin typeface="Arial"/>
            </a:endParaRPr>
          </a:p>
          <a:p>
            <a:pPr marL="343080" indent="-342000">
              <a:lnSpc>
                <a:spcPct val="100000"/>
              </a:lnSpc>
              <a:spcBef>
                <a:spcPts val="1341"/>
              </a:spcBef>
            </a:pPr>
            <a:br/>
            <a:r>
              <a:rPr b="1" lang="it-IT" sz="6700" spc="-1" strike="noStrike">
                <a:solidFill>
                  <a:srgbClr val="ff0000"/>
                </a:solidFill>
                <a:latin typeface="Arial"/>
                <a:ea typeface="DejaVu Sans"/>
              </a:rPr>
              <a:t> </a:t>
            </a:r>
            <a:br/>
            <a:br/>
            <a:r>
              <a:rPr b="1" lang="it-IT" sz="3200" spc="-1" strike="noStrike">
                <a:solidFill>
                  <a:srgbClr val="cf2e2b"/>
                </a:solidFill>
                <a:latin typeface="Calibri"/>
                <a:ea typeface="DejaVu Sans"/>
              </a:rPr>
              <a:t> </a:t>
            </a:r>
            <a:br/>
            <a:br/>
            <a:r>
              <a:rPr b="1" lang="it-IT" sz="3200" spc="-1" strike="noStrike">
                <a:solidFill>
                  <a:srgbClr val="cf2e2b"/>
                </a:solidFill>
                <a:latin typeface="Calibri"/>
                <a:ea typeface="DejaVu Sans"/>
              </a:rPr>
              <a:t> </a:t>
            </a:r>
            <a:br/>
            <a:br/>
            <a:endParaRPr b="0" lang="it-IT" sz="3200" spc="-1" strike="noStrike">
              <a:latin typeface="Arial"/>
            </a:endParaRPr>
          </a:p>
        </p:txBody>
      </p:sp>
      <p:sp>
        <p:nvSpPr>
          <p:cNvPr id="254"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6A275E2F-E2E9-49EE-A2C8-CDC60BA66EB9}"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dissolve/>
  </p:transition>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CustomShape 1"/>
          <p:cNvSpPr/>
          <p:nvPr/>
        </p:nvSpPr>
        <p:spPr>
          <a:xfrm>
            <a:off x="457200" y="274680"/>
            <a:ext cx="8228520" cy="1141920"/>
          </a:xfrm>
          <a:prstGeom prst="rect">
            <a:avLst/>
          </a:prstGeom>
          <a:noFill/>
          <a:ln w="38160">
            <a:solidFill>
              <a:srgbClr val="ff0000"/>
            </a:solidFill>
            <a:round/>
          </a:ln>
        </p:spPr>
        <p:style>
          <a:lnRef idx="0"/>
          <a:fillRef idx="0"/>
          <a:effectRef idx="0"/>
          <a:fontRef idx="minor"/>
        </p:style>
        <p:txBody>
          <a:bodyPr lIns="90000" rIns="90000" tIns="45000" bIns="45000" anchor="ctr">
            <a:noAutofit/>
          </a:bodyPr>
          <a:p>
            <a:pPr algn="ctr">
              <a:lnSpc>
                <a:spcPct val="100000"/>
              </a:lnSpc>
            </a:pPr>
            <a:r>
              <a:rPr b="0" lang="it-IT" sz="4400" spc="-1" strike="noStrike">
                <a:solidFill>
                  <a:srgbClr val="ff0000"/>
                </a:solidFill>
                <a:latin typeface="Calibri"/>
                <a:ea typeface="DejaVu Sans"/>
              </a:rPr>
              <a:t>NORME DI ETICA</a:t>
            </a:r>
            <a:endParaRPr b="0" lang="it-IT" sz="4400" spc="-1" strike="noStrike">
              <a:latin typeface="Arial"/>
            </a:endParaRPr>
          </a:p>
        </p:txBody>
      </p:sp>
      <p:sp>
        <p:nvSpPr>
          <p:cNvPr id="256" name="CustomShape 2"/>
          <p:cNvSpPr/>
          <p:nvPr/>
        </p:nvSpPr>
        <p:spPr>
          <a:xfrm>
            <a:off x="457200" y="1600200"/>
            <a:ext cx="8228520" cy="4524840"/>
          </a:xfrm>
          <a:prstGeom prst="rect">
            <a:avLst/>
          </a:prstGeom>
          <a:noFill/>
          <a:ln w="38160">
            <a:solidFill>
              <a:srgbClr val="ff0000"/>
            </a:solidFill>
            <a:round/>
          </a:ln>
        </p:spPr>
        <p:style>
          <a:lnRef idx="0"/>
          <a:fillRef idx="0"/>
          <a:effectRef idx="0"/>
          <a:fontRef idx="minor"/>
        </p:style>
        <p:txBody>
          <a:bodyPr lIns="90000" rIns="90000" tIns="45000" bIns="45000">
            <a:normAutofit fontScale="30000"/>
          </a:bodyPr>
          <a:p>
            <a:pPr marL="343080" indent="-342000" algn="ctr">
              <a:lnSpc>
                <a:spcPct val="100000"/>
              </a:lnSpc>
              <a:spcBef>
                <a:spcPts val="680"/>
              </a:spcBef>
            </a:pPr>
            <a:r>
              <a:rPr b="1" lang="it-IT" sz="3400" spc="-1" strike="noStrike">
                <a:solidFill>
                  <a:srgbClr val="ff0000"/>
                </a:solidFill>
                <a:latin typeface="Arial"/>
                <a:ea typeface="DejaVu Sans"/>
              </a:rPr>
              <a:t>Concetto di Etica:</a:t>
            </a:r>
            <a:endParaRPr b="0" lang="it-IT" sz="3400" spc="-1" strike="noStrike">
              <a:latin typeface="Arial"/>
            </a:endParaRPr>
          </a:p>
          <a:p>
            <a:pPr marL="343080" indent="-342000" algn="ctr">
              <a:lnSpc>
                <a:spcPct val="100000"/>
              </a:lnSpc>
              <a:spcBef>
                <a:spcPts val="680"/>
              </a:spcBef>
            </a:pPr>
            <a:endParaRPr b="0" lang="it-IT" sz="3400" spc="-1" strike="noStrike">
              <a:latin typeface="Arial"/>
            </a:endParaRPr>
          </a:p>
          <a:p>
            <a:pPr marL="343080" indent="-342000">
              <a:lnSpc>
                <a:spcPct val="100000"/>
              </a:lnSpc>
              <a:spcBef>
                <a:spcPts val="680"/>
              </a:spcBef>
              <a:buClr>
                <a:srgbClr val="ff0000"/>
              </a:buClr>
              <a:buFont typeface="Wingdings" charset="2"/>
              <a:buChar char=""/>
            </a:pPr>
            <a:r>
              <a:rPr b="0" lang="it-IT" sz="3400" spc="-1" strike="noStrike">
                <a:solidFill>
                  <a:srgbClr val="ff0000"/>
                </a:solidFill>
                <a:latin typeface="Arial"/>
                <a:ea typeface="DejaVu Sans"/>
              </a:rPr>
              <a:t>Etimologicamente indica un costume, una consuetudine,una abitudine.</a:t>
            </a:r>
            <a:endParaRPr b="0" lang="it-IT" sz="3400" spc="-1" strike="noStrike">
              <a:latin typeface="Arial"/>
            </a:endParaRPr>
          </a:p>
          <a:p>
            <a:pPr marL="343080" indent="-342000">
              <a:lnSpc>
                <a:spcPct val="100000"/>
              </a:lnSpc>
              <a:spcBef>
                <a:spcPts val="680"/>
              </a:spcBef>
              <a:buClr>
                <a:srgbClr val="ff0000"/>
              </a:buClr>
              <a:buFont typeface="Wingdings" charset="2"/>
              <a:buChar char=""/>
            </a:pPr>
            <a:r>
              <a:rPr b="0" lang="it-IT" sz="3400" spc="-1" strike="noStrike">
                <a:solidFill>
                  <a:srgbClr val="ff0000"/>
                </a:solidFill>
                <a:latin typeface="Arial"/>
                <a:ea typeface="DejaVu Sans"/>
              </a:rPr>
              <a:t>Comunemente viene ad essa attribuita una valenza di ordine morale.</a:t>
            </a:r>
            <a:endParaRPr b="0" lang="it-IT" sz="3400" spc="-1" strike="noStrike">
              <a:latin typeface="Arial"/>
            </a:endParaRPr>
          </a:p>
          <a:p>
            <a:pPr marL="343080" indent="-342000">
              <a:lnSpc>
                <a:spcPct val="100000"/>
              </a:lnSpc>
              <a:spcBef>
                <a:spcPts val="680"/>
              </a:spcBef>
              <a:buClr>
                <a:srgbClr val="ff0000"/>
              </a:buClr>
              <a:buFont typeface="Wingdings" charset="2"/>
              <a:buChar char=""/>
            </a:pPr>
            <a:r>
              <a:rPr b="0" lang="it-IT" sz="3400" spc="-1" strike="noStrike">
                <a:solidFill>
                  <a:srgbClr val="ff0000"/>
                </a:solidFill>
                <a:latin typeface="Arial"/>
                <a:ea typeface="DejaVu Sans"/>
              </a:rPr>
              <a:t>Il concetto di “Bene”o“Male” nella filosofia moderna ha un valore soggettivo, relativo e contingente.</a:t>
            </a:r>
            <a:endParaRPr b="0" lang="it-IT" sz="3400" spc="-1" strike="noStrike">
              <a:latin typeface="Arial"/>
            </a:endParaRPr>
          </a:p>
          <a:p>
            <a:pPr>
              <a:lnSpc>
                <a:spcPct val="100000"/>
              </a:lnSpc>
              <a:spcBef>
                <a:spcPts val="680"/>
              </a:spcBef>
            </a:pPr>
            <a:endParaRPr b="0" lang="it-IT" sz="3400" spc="-1" strike="noStrike">
              <a:latin typeface="Arial"/>
            </a:endParaRPr>
          </a:p>
          <a:p>
            <a:pPr marL="343080" indent="-342000" algn="just">
              <a:lnSpc>
                <a:spcPct val="100000"/>
              </a:lnSpc>
              <a:spcBef>
                <a:spcPts val="680"/>
              </a:spcBef>
              <a:buClr>
                <a:srgbClr val="ff0000"/>
              </a:buClr>
              <a:buFont typeface="Arial"/>
              <a:buChar char="•"/>
            </a:pPr>
            <a:r>
              <a:rPr b="1" lang="it-IT" sz="3400" spc="-1" strike="noStrike">
                <a:solidFill>
                  <a:srgbClr val="ff0000"/>
                </a:solidFill>
                <a:latin typeface="Arial"/>
                <a:ea typeface="DejaVu Sans"/>
              </a:rPr>
              <a:t>L’etica professionale si pone dunque l’obiettivo di disciplinare il comportamento dell’ingegnere al fine di garantire che il suo operato non si scontri con gli interessi delle figure con le quali è in rapporto e che la sua azione si svolga alla luce di principi come </a:t>
            </a:r>
            <a:r>
              <a:rPr b="1" lang="it-IT" sz="3400" spc="-1" strike="noStrike">
                <a:solidFill>
                  <a:srgbClr val="000000"/>
                </a:solidFill>
                <a:latin typeface="Arial"/>
                <a:ea typeface="DejaVu Sans"/>
              </a:rPr>
              <a:t>la correttezza, l ’onestà e la giustizia.</a:t>
            </a:r>
            <a:endParaRPr b="0" lang="it-IT" sz="3400" spc="-1" strike="noStrike">
              <a:latin typeface="Arial"/>
            </a:endParaRPr>
          </a:p>
          <a:p>
            <a:pPr>
              <a:lnSpc>
                <a:spcPct val="100000"/>
              </a:lnSpc>
              <a:spcBef>
                <a:spcPts val="641"/>
              </a:spcBef>
            </a:pPr>
            <a:endParaRPr b="0" lang="it-IT" sz="3400" spc="-1" strike="noStrike">
              <a:latin typeface="Arial"/>
            </a:endParaRPr>
          </a:p>
        </p:txBody>
      </p:sp>
      <p:sp>
        <p:nvSpPr>
          <p:cNvPr id="257"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B931A90F-675B-4C20-8093-B73F3A8EDB7C}"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dissolve/>
  </p:transition>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8" name="CustomShape 1"/>
          <p:cNvSpPr/>
          <p:nvPr/>
        </p:nvSpPr>
        <p:spPr>
          <a:xfrm>
            <a:off x="457200" y="274680"/>
            <a:ext cx="8228520" cy="1141920"/>
          </a:xfrm>
          <a:prstGeom prst="rect">
            <a:avLst/>
          </a:prstGeom>
          <a:noFill/>
          <a:ln w="38160">
            <a:solidFill>
              <a:srgbClr val="0070c0"/>
            </a:solidFill>
            <a:round/>
          </a:ln>
        </p:spPr>
        <p:style>
          <a:lnRef idx="0"/>
          <a:fillRef idx="0"/>
          <a:effectRef idx="0"/>
          <a:fontRef idx="minor"/>
        </p:style>
        <p:txBody>
          <a:bodyPr lIns="90000" rIns="90000" tIns="45000" bIns="45000" anchor="ctr">
            <a:normAutofit fontScale="90000"/>
          </a:bodyPr>
          <a:p>
            <a:pPr algn="ctr">
              <a:lnSpc>
                <a:spcPct val="100000"/>
              </a:lnSpc>
            </a:pPr>
            <a:r>
              <a:rPr b="1" lang="it-IT" sz="4400" spc="-1" strike="noStrike">
                <a:solidFill>
                  <a:srgbClr val="0070c0"/>
                </a:solidFill>
                <a:latin typeface="Calibri"/>
                <a:ea typeface="DejaVu Sans"/>
              </a:rPr>
              <a:t>Il codice approvato dal CNI e</a:t>
            </a:r>
            <a:br/>
            <a:r>
              <a:rPr b="1" lang="it-IT" sz="4400" spc="-1" strike="noStrike">
                <a:solidFill>
                  <a:srgbClr val="0070c0"/>
                </a:solidFill>
                <a:latin typeface="Calibri"/>
                <a:ea typeface="DejaVu Sans"/>
              </a:rPr>
              <a:t>dall’Ordine di Caserta</a:t>
            </a:r>
            <a:endParaRPr b="0" lang="it-IT" sz="4400" spc="-1" strike="noStrike">
              <a:latin typeface="Arial"/>
            </a:endParaRPr>
          </a:p>
        </p:txBody>
      </p:sp>
      <p:sp>
        <p:nvSpPr>
          <p:cNvPr id="259" name="CustomShape 2"/>
          <p:cNvSpPr/>
          <p:nvPr/>
        </p:nvSpPr>
        <p:spPr>
          <a:xfrm>
            <a:off x="457200" y="1600200"/>
            <a:ext cx="8228520" cy="4524840"/>
          </a:xfrm>
          <a:prstGeom prst="rect">
            <a:avLst/>
          </a:prstGeom>
          <a:noFill/>
          <a:ln w="38160">
            <a:solidFill>
              <a:srgbClr val="0070c0"/>
            </a:solidFill>
            <a:round/>
          </a:ln>
        </p:spPr>
        <p:style>
          <a:lnRef idx="0"/>
          <a:fillRef idx="0"/>
          <a:effectRef idx="0"/>
          <a:fontRef idx="minor"/>
        </p:style>
        <p:txBody>
          <a:bodyPr lIns="90000" rIns="90000" tIns="45000" bIns="45000">
            <a:normAutofit/>
          </a:bodyPr>
          <a:p>
            <a:pPr marL="343080" indent="-342000">
              <a:lnSpc>
                <a:spcPct val="100000"/>
              </a:lnSpc>
              <a:spcBef>
                <a:spcPts val="561"/>
              </a:spcBef>
            </a:pPr>
            <a:r>
              <a:rPr b="1" lang="it-IT" sz="2800" spc="-1" strike="noStrike">
                <a:solidFill>
                  <a:srgbClr val="0070c0"/>
                </a:solidFill>
                <a:latin typeface="Arial"/>
                <a:ea typeface="DejaVu Sans"/>
              </a:rPr>
              <a:t>Il codice si sviluppa in sei titoli fondamentali:</a:t>
            </a:r>
            <a:r>
              <a:rPr b="0" lang="it-IT" sz="2800" spc="-1" strike="noStrike">
                <a:solidFill>
                  <a:srgbClr val="0070c0"/>
                </a:solidFill>
                <a:latin typeface="Calibri"/>
                <a:ea typeface="DejaVu Sans"/>
              </a:rPr>
              <a:t> </a:t>
            </a:r>
            <a:endParaRPr b="0" lang="it-IT" sz="2800" spc="-1" strike="noStrike">
              <a:latin typeface="Arial"/>
            </a:endParaRPr>
          </a:p>
          <a:p>
            <a:pPr marL="343080" indent="-342000">
              <a:lnSpc>
                <a:spcPct val="100000"/>
              </a:lnSpc>
              <a:spcBef>
                <a:spcPts val="561"/>
              </a:spcBef>
            </a:pPr>
            <a:endParaRPr b="0" lang="it-IT" sz="2800" spc="-1" strike="noStrike">
              <a:latin typeface="Arial"/>
            </a:endParaRPr>
          </a:p>
          <a:p>
            <a:pPr marL="343080" indent="-342000">
              <a:lnSpc>
                <a:spcPct val="100000"/>
              </a:lnSpc>
              <a:spcBef>
                <a:spcPts val="479"/>
              </a:spcBef>
              <a:buClr>
                <a:srgbClr val="0070c0"/>
              </a:buClr>
              <a:buFont typeface="Wingdings" charset="2"/>
              <a:buChar char=""/>
            </a:pPr>
            <a:r>
              <a:rPr b="0" lang="it-IT" sz="2400" spc="-1" strike="noStrike">
                <a:solidFill>
                  <a:srgbClr val="0070c0"/>
                </a:solidFill>
                <a:latin typeface="Arial"/>
                <a:ea typeface="DejaVu Sans"/>
              </a:rPr>
              <a:t>Principi Generali;</a:t>
            </a:r>
            <a:endParaRPr b="0" lang="it-IT" sz="2400" spc="-1" strike="noStrike">
              <a:latin typeface="Arial"/>
            </a:endParaRPr>
          </a:p>
          <a:p>
            <a:pPr marL="343080" indent="-342000">
              <a:lnSpc>
                <a:spcPct val="100000"/>
              </a:lnSpc>
              <a:spcBef>
                <a:spcPts val="479"/>
              </a:spcBef>
              <a:buClr>
                <a:srgbClr val="0070c0"/>
              </a:buClr>
              <a:buFont typeface="Wingdings" charset="2"/>
              <a:buChar char=""/>
            </a:pPr>
            <a:r>
              <a:rPr b="0" lang="it-IT" sz="2400" spc="-1" strike="noStrike">
                <a:solidFill>
                  <a:srgbClr val="0070c0"/>
                </a:solidFill>
                <a:latin typeface="Arial"/>
                <a:ea typeface="DejaVu Sans"/>
              </a:rPr>
              <a:t>Rapporti con l’Ordine;</a:t>
            </a:r>
            <a:endParaRPr b="0" lang="it-IT" sz="2400" spc="-1" strike="noStrike">
              <a:latin typeface="Arial"/>
            </a:endParaRPr>
          </a:p>
          <a:p>
            <a:pPr marL="343080" indent="-342000">
              <a:lnSpc>
                <a:spcPct val="100000"/>
              </a:lnSpc>
              <a:spcBef>
                <a:spcPts val="479"/>
              </a:spcBef>
              <a:buClr>
                <a:srgbClr val="0070c0"/>
              </a:buClr>
              <a:buFont typeface="Wingdings" charset="2"/>
              <a:buChar char=""/>
            </a:pPr>
            <a:r>
              <a:rPr b="0" lang="it-IT" sz="2400" spc="-1" strike="noStrike">
                <a:solidFill>
                  <a:srgbClr val="0070c0"/>
                </a:solidFill>
                <a:latin typeface="Arial"/>
                <a:ea typeface="DejaVu Sans"/>
              </a:rPr>
              <a:t>Rapporto con i Colleghi;</a:t>
            </a:r>
            <a:endParaRPr b="0" lang="it-IT" sz="2400" spc="-1" strike="noStrike">
              <a:latin typeface="Arial"/>
            </a:endParaRPr>
          </a:p>
          <a:p>
            <a:pPr marL="343080" indent="-342000">
              <a:lnSpc>
                <a:spcPct val="100000"/>
              </a:lnSpc>
              <a:spcBef>
                <a:spcPts val="479"/>
              </a:spcBef>
              <a:buClr>
                <a:srgbClr val="0070c0"/>
              </a:buClr>
              <a:buFont typeface="Wingdings" charset="2"/>
              <a:buChar char=""/>
            </a:pPr>
            <a:r>
              <a:rPr b="0" lang="it-IT" sz="2400" spc="-1" strike="noStrike">
                <a:solidFill>
                  <a:srgbClr val="0070c0"/>
                </a:solidFill>
                <a:latin typeface="Arial"/>
                <a:ea typeface="DejaVu Sans"/>
              </a:rPr>
              <a:t>Rapporto con il Committente;</a:t>
            </a:r>
            <a:endParaRPr b="0" lang="it-IT" sz="2400" spc="-1" strike="noStrike">
              <a:latin typeface="Arial"/>
            </a:endParaRPr>
          </a:p>
          <a:p>
            <a:pPr marL="343080" indent="-342000">
              <a:lnSpc>
                <a:spcPct val="100000"/>
              </a:lnSpc>
              <a:spcBef>
                <a:spcPts val="479"/>
              </a:spcBef>
              <a:buClr>
                <a:srgbClr val="0070c0"/>
              </a:buClr>
              <a:buFont typeface="Wingdings" charset="2"/>
              <a:buChar char=""/>
            </a:pPr>
            <a:r>
              <a:rPr b="0" lang="it-IT" sz="2400" spc="-1" strike="noStrike">
                <a:solidFill>
                  <a:srgbClr val="0070c0"/>
                </a:solidFill>
                <a:latin typeface="Arial"/>
                <a:ea typeface="DejaVu Sans"/>
              </a:rPr>
              <a:t>Rapporto con la Collettività e l’Ambiente;</a:t>
            </a:r>
            <a:endParaRPr b="0" lang="it-IT" sz="2400" spc="-1" strike="noStrike">
              <a:latin typeface="Arial"/>
            </a:endParaRPr>
          </a:p>
          <a:p>
            <a:pPr marL="343080" indent="-342000">
              <a:lnSpc>
                <a:spcPct val="100000"/>
              </a:lnSpc>
              <a:spcBef>
                <a:spcPts val="479"/>
              </a:spcBef>
              <a:buClr>
                <a:srgbClr val="0070c0"/>
              </a:buClr>
              <a:buFont typeface="Wingdings" charset="2"/>
              <a:buChar char=""/>
            </a:pPr>
            <a:r>
              <a:rPr b="0" lang="it-IT" sz="2400" spc="-1" strike="noStrike">
                <a:solidFill>
                  <a:srgbClr val="0070c0"/>
                </a:solidFill>
                <a:latin typeface="Arial"/>
                <a:ea typeface="DejaVu Sans"/>
              </a:rPr>
              <a:t>Disposizioni finali.</a:t>
            </a:r>
            <a:endParaRPr b="0" lang="it-IT" sz="2400" spc="-1" strike="noStrike">
              <a:latin typeface="Arial"/>
            </a:endParaRPr>
          </a:p>
          <a:p>
            <a:pPr>
              <a:lnSpc>
                <a:spcPct val="100000"/>
              </a:lnSpc>
              <a:spcBef>
                <a:spcPts val="641"/>
              </a:spcBef>
            </a:pPr>
            <a:endParaRPr b="0" lang="it-IT" sz="2400" spc="-1" strike="noStrike">
              <a:latin typeface="Arial"/>
            </a:endParaRPr>
          </a:p>
        </p:txBody>
      </p:sp>
      <p:sp>
        <p:nvSpPr>
          <p:cNvPr id="260"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9FDAACBE-B987-494E-857E-C7167CC950B0}"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ipe dir="r"/>
  </p:transition>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CustomShape 1"/>
          <p:cNvSpPr/>
          <p:nvPr/>
        </p:nvSpPr>
        <p:spPr>
          <a:xfrm>
            <a:off x="457200" y="274680"/>
            <a:ext cx="8228520" cy="1141920"/>
          </a:xfrm>
          <a:prstGeom prst="rect">
            <a:avLst/>
          </a:prstGeom>
          <a:noFill/>
          <a:ln w="38160">
            <a:solidFill>
              <a:srgbClr val="0070c0"/>
            </a:solidFill>
            <a:round/>
          </a:ln>
        </p:spPr>
        <p:style>
          <a:lnRef idx="0"/>
          <a:fillRef idx="0"/>
          <a:effectRef idx="0"/>
          <a:fontRef idx="minor"/>
        </p:style>
        <p:txBody>
          <a:bodyPr lIns="90000" rIns="90000" tIns="45000" bIns="45000" anchor="ctr">
            <a:normAutofit fontScale="90000"/>
          </a:bodyPr>
          <a:p>
            <a:pPr algn="ctr">
              <a:lnSpc>
                <a:spcPct val="100000"/>
              </a:lnSpc>
            </a:pPr>
            <a:r>
              <a:rPr b="1" lang="it-IT" sz="4400" spc="-1" strike="noStrike">
                <a:solidFill>
                  <a:srgbClr val="0070c0"/>
                </a:solidFill>
                <a:latin typeface="Calibri"/>
                <a:ea typeface="DejaVu Sans"/>
              </a:rPr>
              <a:t>Il codice approvato dal CNI e</a:t>
            </a:r>
            <a:br/>
            <a:r>
              <a:rPr b="1" lang="it-IT" sz="4400" spc="-1" strike="noStrike">
                <a:solidFill>
                  <a:srgbClr val="0070c0"/>
                </a:solidFill>
                <a:latin typeface="Calibri"/>
                <a:ea typeface="DejaVu Sans"/>
              </a:rPr>
              <a:t>dall’Ordine di Caserta</a:t>
            </a:r>
            <a:endParaRPr b="0" lang="it-IT" sz="4400" spc="-1" strike="noStrike">
              <a:latin typeface="Arial"/>
            </a:endParaRPr>
          </a:p>
        </p:txBody>
      </p:sp>
      <p:sp>
        <p:nvSpPr>
          <p:cNvPr id="262" name="CustomShape 2"/>
          <p:cNvSpPr/>
          <p:nvPr/>
        </p:nvSpPr>
        <p:spPr>
          <a:xfrm>
            <a:off x="457200" y="1600200"/>
            <a:ext cx="8228520" cy="4524840"/>
          </a:xfrm>
          <a:prstGeom prst="rect">
            <a:avLst/>
          </a:prstGeom>
          <a:noFill/>
          <a:ln w="38160">
            <a:solidFill>
              <a:srgbClr val="0070c0"/>
            </a:solidFill>
            <a:round/>
          </a:ln>
        </p:spPr>
        <p:style>
          <a:lnRef idx="0"/>
          <a:fillRef idx="0"/>
          <a:effectRef idx="0"/>
          <a:fontRef idx="minor"/>
        </p:style>
        <p:txBody>
          <a:bodyPr lIns="90000" rIns="90000" tIns="45000" bIns="45000">
            <a:normAutofit fontScale="41000"/>
          </a:bodyPr>
          <a:p>
            <a:pPr marL="343080" indent="-342000">
              <a:lnSpc>
                <a:spcPct val="100000"/>
              </a:lnSpc>
              <a:spcBef>
                <a:spcPts val="641"/>
              </a:spcBef>
            </a:pPr>
            <a:r>
              <a:rPr b="0" lang="it-IT" sz="2800" spc="-1" strike="noStrike">
                <a:solidFill>
                  <a:srgbClr val="0070c0"/>
                </a:solidFill>
                <a:latin typeface="Calibri"/>
                <a:ea typeface="DejaVu Sans"/>
              </a:rPr>
              <a:t> </a:t>
            </a:r>
            <a:r>
              <a:rPr b="1" lang="it-IT" sz="3200" spc="-1" strike="noStrike">
                <a:solidFill>
                  <a:srgbClr val="0070c0"/>
                </a:solidFill>
                <a:latin typeface="Calibri"/>
                <a:ea typeface="DejaVu Sans"/>
              </a:rPr>
              <a:t>Principi Generali</a:t>
            </a:r>
            <a:r>
              <a:rPr b="0" lang="it-IT" sz="3200" spc="-1" strike="noStrike">
                <a:solidFill>
                  <a:srgbClr val="0070c0"/>
                </a:solidFill>
                <a:latin typeface="Calibri"/>
                <a:ea typeface="DejaVu Sans"/>
              </a:rPr>
              <a:t>:</a:t>
            </a:r>
            <a:endParaRPr b="0" lang="it-IT" sz="3200" spc="-1" strike="noStrike">
              <a:latin typeface="Arial"/>
            </a:endParaRPr>
          </a:p>
          <a:p>
            <a:pPr marL="343080" indent="-342000">
              <a:lnSpc>
                <a:spcPct val="100000"/>
              </a:lnSpc>
              <a:spcBef>
                <a:spcPts val="641"/>
              </a:spcBef>
            </a:pPr>
            <a:endParaRPr b="0" lang="it-IT" sz="3200" spc="-1" strike="noStrike">
              <a:latin typeface="Arial"/>
            </a:endParaRPr>
          </a:p>
          <a:p>
            <a:pPr marL="343080" indent="-342000">
              <a:lnSpc>
                <a:spcPct val="100000"/>
              </a:lnSpc>
              <a:spcBef>
                <a:spcPts val="641"/>
              </a:spcBef>
              <a:buClr>
                <a:srgbClr val="0070c0"/>
              </a:buClr>
              <a:buFont typeface="Arial"/>
              <a:buChar char="•"/>
            </a:pPr>
            <a:r>
              <a:rPr b="0" lang="it-IT" sz="3200" spc="-1" strike="noStrike">
                <a:solidFill>
                  <a:srgbClr val="0070c0"/>
                </a:solidFill>
                <a:latin typeface="Calibri"/>
                <a:ea typeface="DejaVu Sans"/>
              </a:rPr>
              <a:t>La professione di Ingegnere deve essere esercitata nel rispetto delle leggi dello Stato Italiano</a:t>
            </a:r>
            <a:endParaRPr b="0" lang="it-IT" sz="3200" spc="-1" strike="noStrike">
              <a:latin typeface="Arial"/>
            </a:endParaRPr>
          </a:p>
          <a:p>
            <a:pPr marL="343080" indent="-342000">
              <a:lnSpc>
                <a:spcPct val="100000"/>
              </a:lnSpc>
              <a:spcBef>
                <a:spcPts val="641"/>
              </a:spcBef>
              <a:buClr>
                <a:srgbClr val="0070c0"/>
              </a:buClr>
              <a:buFont typeface="Arial"/>
              <a:buChar char="•"/>
            </a:pPr>
            <a:r>
              <a:rPr b="0" lang="it-IT" sz="3200" spc="-1" strike="noStrike">
                <a:solidFill>
                  <a:srgbClr val="0070c0"/>
                </a:solidFill>
                <a:latin typeface="Calibri"/>
                <a:ea typeface="DejaVu Sans"/>
              </a:rPr>
              <a:t>L’ingegnere deve rispettare le norme del codice deontologico</a:t>
            </a:r>
            <a:endParaRPr b="0" lang="it-IT" sz="3200" spc="-1" strike="noStrike">
              <a:latin typeface="Arial"/>
            </a:endParaRPr>
          </a:p>
          <a:p>
            <a:pPr marL="343080" indent="-342000">
              <a:lnSpc>
                <a:spcPct val="100000"/>
              </a:lnSpc>
              <a:spcBef>
                <a:spcPts val="641"/>
              </a:spcBef>
              <a:buClr>
                <a:srgbClr val="0070c0"/>
              </a:buClr>
              <a:buFont typeface="Arial"/>
              <a:buChar char="•"/>
            </a:pPr>
            <a:r>
              <a:rPr b="0" lang="it-IT" sz="3200" spc="-1" strike="noStrike">
                <a:solidFill>
                  <a:srgbClr val="0070c0"/>
                </a:solidFill>
                <a:latin typeface="Calibri"/>
                <a:ea typeface="DejaVu Sans"/>
              </a:rPr>
              <a:t>Le norme si applicano sia per attività saltuaria che continuativa</a:t>
            </a:r>
            <a:endParaRPr b="0" lang="it-IT" sz="3200" spc="-1" strike="noStrike">
              <a:latin typeface="Arial"/>
            </a:endParaRPr>
          </a:p>
          <a:p>
            <a:pPr marL="343080" indent="-342000">
              <a:lnSpc>
                <a:spcPct val="100000"/>
              </a:lnSpc>
              <a:spcBef>
                <a:spcPts val="641"/>
              </a:spcBef>
              <a:buClr>
                <a:srgbClr val="0070c0"/>
              </a:buClr>
              <a:buFont typeface="Arial"/>
              <a:buChar char="•"/>
            </a:pPr>
            <a:r>
              <a:rPr b="0" lang="it-IT" sz="3200" spc="-1" strike="noStrike">
                <a:solidFill>
                  <a:srgbClr val="0070c0"/>
                </a:solidFill>
                <a:latin typeface="Calibri"/>
                <a:ea typeface="DejaVu Sans"/>
              </a:rPr>
              <a:t>L'ingegnere adempie agli impegni assunti con cura e diligenza</a:t>
            </a:r>
            <a:endParaRPr b="0" lang="it-IT" sz="3200" spc="-1" strike="noStrike">
              <a:latin typeface="Arial"/>
            </a:endParaRPr>
          </a:p>
          <a:p>
            <a:pPr marL="343080" indent="-342000">
              <a:lnSpc>
                <a:spcPct val="100000"/>
              </a:lnSpc>
              <a:spcBef>
                <a:spcPts val="621"/>
              </a:spcBef>
              <a:buClr>
                <a:srgbClr val="0070c0"/>
              </a:buClr>
              <a:buFont typeface="Arial"/>
              <a:buChar char="•"/>
            </a:pPr>
            <a:r>
              <a:rPr b="0" lang="it-IT" sz="3100" spc="-1" strike="noStrike">
                <a:solidFill>
                  <a:srgbClr val="0070c0"/>
                </a:solidFill>
                <a:latin typeface="Calibri"/>
                <a:ea typeface="DejaVu Sans"/>
              </a:rPr>
              <a:t>L'ingegnere rifiuta di accettare incarichi per i quali ritenga di non avere adeguata preparazione</a:t>
            </a:r>
            <a:endParaRPr b="0" lang="it-IT" sz="3100" spc="-1" strike="noStrike">
              <a:latin typeface="Arial"/>
            </a:endParaRPr>
          </a:p>
          <a:p>
            <a:pPr marL="343080" indent="-342000">
              <a:lnSpc>
                <a:spcPct val="100000"/>
              </a:lnSpc>
              <a:spcBef>
                <a:spcPts val="621"/>
              </a:spcBef>
              <a:buClr>
                <a:srgbClr val="0070c0"/>
              </a:buClr>
              <a:buFont typeface="Arial"/>
              <a:buChar char="•"/>
            </a:pPr>
            <a:r>
              <a:rPr b="0" lang="it-IT" sz="3100" spc="-1" strike="noStrike">
                <a:solidFill>
                  <a:srgbClr val="0070c0"/>
                </a:solidFill>
                <a:latin typeface="Calibri"/>
                <a:ea typeface="DejaVu Sans"/>
              </a:rPr>
              <a:t>L'ingegnere</a:t>
            </a:r>
            <a:r>
              <a:rPr b="0" lang="it-IT" sz="3100" spc="-1" strike="noStrike">
                <a:solidFill>
                  <a:srgbClr val="0070c0"/>
                </a:solidFill>
                <a:latin typeface="Calibri"/>
                <a:ea typeface="DejaVu Sans"/>
              </a:rPr>
              <a:t>	</a:t>
            </a:r>
            <a:r>
              <a:rPr b="0" lang="it-IT" sz="3100" spc="-1" strike="noStrike">
                <a:solidFill>
                  <a:srgbClr val="0070c0"/>
                </a:solidFill>
                <a:latin typeface="Calibri"/>
                <a:ea typeface="DejaVu Sans"/>
              </a:rPr>
              <a:t>sottoscrive solo le prestazioni professionali che abbia personalmente svolto</a:t>
            </a:r>
            <a:endParaRPr b="0" lang="it-IT" sz="3100" spc="-1" strike="noStrike">
              <a:latin typeface="Arial"/>
            </a:endParaRPr>
          </a:p>
          <a:p>
            <a:pPr marL="343080" indent="-342000">
              <a:lnSpc>
                <a:spcPct val="100000"/>
              </a:lnSpc>
              <a:spcBef>
                <a:spcPts val="621"/>
              </a:spcBef>
              <a:buClr>
                <a:srgbClr val="0070c0"/>
              </a:buClr>
              <a:buFont typeface="Arial"/>
              <a:buChar char="•"/>
            </a:pPr>
            <a:r>
              <a:rPr b="0" lang="it-IT" sz="3100" spc="-1" strike="noStrike">
                <a:solidFill>
                  <a:srgbClr val="0070c0"/>
                </a:solidFill>
                <a:latin typeface="Calibri"/>
                <a:ea typeface="DejaVu Sans"/>
              </a:rPr>
              <a:t>L'ingegnere deve costantemente migliorare ed aggiornare la propria competenza</a:t>
            </a:r>
            <a:endParaRPr b="0" lang="it-IT" sz="3100" spc="-1" strike="noStrike">
              <a:latin typeface="Arial"/>
            </a:endParaRPr>
          </a:p>
          <a:p>
            <a:pPr>
              <a:lnSpc>
                <a:spcPct val="100000"/>
              </a:lnSpc>
              <a:spcBef>
                <a:spcPts val="641"/>
              </a:spcBef>
            </a:pPr>
            <a:endParaRPr b="0" lang="it-IT" sz="3100" spc="-1" strike="noStrike">
              <a:latin typeface="Arial"/>
            </a:endParaRPr>
          </a:p>
        </p:txBody>
      </p:sp>
      <p:sp>
        <p:nvSpPr>
          <p:cNvPr id="263"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A5DB44E6-F896-4F16-99BE-B3DD09644030}"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ipe dir="r"/>
  </p:transition>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CustomShape 1"/>
          <p:cNvSpPr/>
          <p:nvPr/>
        </p:nvSpPr>
        <p:spPr>
          <a:xfrm>
            <a:off x="428760" y="357120"/>
            <a:ext cx="8228520" cy="1141920"/>
          </a:xfrm>
          <a:prstGeom prst="rect">
            <a:avLst/>
          </a:prstGeom>
          <a:solidFill>
            <a:srgbClr val="ffffff"/>
          </a:solidFill>
          <a:ln w="38160">
            <a:solidFill>
              <a:srgbClr val="c0504d"/>
            </a:solidFill>
            <a:round/>
          </a:ln>
        </p:spPr>
        <p:style>
          <a:lnRef idx="0"/>
          <a:fillRef idx="0"/>
          <a:effectRef idx="0"/>
          <a:fontRef idx="minor"/>
        </p:style>
        <p:txBody>
          <a:bodyPr lIns="90000" rIns="90000" tIns="45000" bIns="45000" anchor="ctr">
            <a:normAutofit fontScale="37000"/>
          </a:bodyPr>
          <a:p>
            <a:pPr algn="ctr">
              <a:lnSpc>
                <a:spcPct val="100000"/>
              </a:lnSpc>
            </a:pPr>
            <a:br/>
            <a:r>
              <a:rPr b="1" lang="it-IT" sz="4400" spc="-1" strike="noStrike">
                <a:solidFill>
                  <a:srgbClr val="ff0000"/>
                </a:solidFill>
                <a:latin typeface="Calibri"/>
                <a:ea typeface="DejaVu Sans"/>
              </a:rPr>
              <a:t>I PARTE</a:t>
            </a:r>
            <a:br/>
            <a:r>
              <a:rPr b="0" lang="it-IT" sz="4400" spc="-1" strike="noStrike">
                <a:solidFill>
                  <a:srgbClr val="000000"/>
                </a:solidFill>
                <a:latin typeface="Calibri"/>
                <a:ea typeface="DejaVu Sans"/>
              </a:rPr>
              <a:t> </a:t>
            </a:r>
            <a:br/>
            <a:endParaRPr b="0" lang="it-IT" sz="4400" spc="-1" strike="noStrike">
              <a:latin typeface="Arial"/>
            </a:endParaRPr>
          </a:p>
        </p:txBody>
      </p:sp>
      <p:sp>
        <p:nvSpPr>
          <p:cNvPr id="206" name="CustomShape 2"/>
          <p:cNvSpPr/>
          <p:nvPr/>
        </p:nvSpPr>
        <p:spPr>
          <a:xfrm>
            <a:off x="457200" y="1600200"/>
            <a:ext cx="8228520" cy="4524840"/>
          </a:xfrm>
          <a:prstGeom prst="rect">
            <a:avLst/>
          </a:prstGeom>
          <a:noFill/>
          <a:ln w="38160">
            <a:solidFill>
              <a:srgbClr val="ff0000"/>
            </a:solidFill>
            <a:round/>
          </a:ln>
        </p:spPr>
        <p:style>
          <a:lnRef idx="0"/>
          <a:fillRef idx="0"/>
          <a:effectRef idx="0"/>
          <a:fontRef idx="minor"/>
        </p:style>
        <p:txBody>
          <a:bodyPr lIns="90000" rIns="90000" tIns="45000" bIns="45000">
            <a:normAutofit fontScale="12000"/>
          </a:bodyPr>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marL="343080" indent="-342000">
              <a:lnSpc>
                <a:spcPct val="100000"/>
              </a:lnSpc>
              <a:spcBef>
                <a:spcPts val="1341"/>
              </a:spcBef>
              <a:buClr>
                <a:srgbClr val="ff0000"/>
              </a:buClr>
              <a:buFont typeface="Arial"/>
              <a:buChar char="•"/>
            </a:pPr>
            <a:r>
              <a:rPr b="1" lang="it-IT" sz="6700" spc="-1" strike="noStrike">
                <a:solidFill>
                  <a:srgbClr val="ff0000"/>
                </a:solidFill>
                <a:latin typeface="Arial"/>
                <a:ea typeface="DejaVu Sans"/>
              </a:rPr>
              <a:t>Le professioni Intellettuali</a:t>
            </a:r>
            <a:endParaRPr b="0" lang="it-IT" sz="6700" spc="-1" strike="noStrike">
              <a:latin typeface="Arial"/>
            </a:endParaRPr>
          </a:p>
          <a:p>
            <a:pPr>
              <a:lnSpc>
                <a:spcPct val="100000"/>
              </a:lnSpc>
              <a:spcBef>
                <a:spcPts val="1341"/>
              </a:spcBef>
            </a:pPr>
            <a:endParaRPr b="0" lang="it-IT" sz="6700" spc="-1" strike="noStrike">
              <a:latin typeface="Arial"/>
            </a:endParaRPr>
          </a:p>
          <a:p>
            <a:pPr marL="343080" indent="-342000">
              <a:lnSpc>
                <a:spcPct val="100000"/>
              </a:lnSpc>
              <a:spcBef>
                <a:spcPts val="1341"/>
              </a:spcBef>
              <a:buClr>
                <a:srgbClr val="0070c0"/>
              </a:buClr>
              <a:buFont typeface="Arial"/>
              <a:buChar char="•"/>
            </a:pPr>
            <a:r>
              <a:rPr b="1" lang="it-IT" sz="6700" spc="-1" strike="noStrike">
                <a:solidFill>
                  <a:srgbClr val="0070c0"/>
                </a:solidFill>
                <a:latin typeface="Arial"/>
                <a:ea typeface="DejaVu Sans"/>
              </a:rPr>
              <a:t>Oggetto della Professione di Ingegnere</a:t>
            </a:r>
            <a:endParaRPr b="0" lang="it-IT" sz="6700" spc="-1" strike="noStrike">
              <a:latin typeface="Arial"/>
            </a:endParaRPr>
          </a:p>
          <a:p>
            <a:pPr>
              <a:lnSpc>
                <a:spcPct val="100000"/>
              </a:lnSpc>
              <a:spcBef>
                <a:spcPts val="1341"/>
              </a:spcBef>
            </a:pPr>
            <a:endParaRPr b="0" lang="it-IT" sz="6700" spc="-1" strike="noStrike">
              <a:latin typeface="Arial"/>
            </a:endParaRPr>
          </a:p>
          <a:p>
            <a:pPr marL="343080" indent="-342000">
              <a:lnSpc>
                <a:spcPct val="100000"/>
              </a:lnSpc>
              <a:spcBef>
                <a:spcPts val="1341"/>
              </a:spcBef>
              <a:buClr>
                <a:srgbClr val="000000"/>
              </a:buClr>
              <a:buFont typeface="Arial"/>
              <a:buChar char="•"/>
            </a:pPr>
            <a:r>
              <a:rPr b="1" lang="it-IT" sz="6700" spc="-1" strike="noStrike">
                <a:solidFill>
                  <a:srgbClr val="000000"/>
                </a:solidFill>
                <a:latin typeface="Arial"/>
                <a:ea typeface="DejaVu Sans"/>
              </a:rPr>
              <a:t>Ordinamenti Professionali</a:t>
            </a:r>
            <a:endParaRPr b="0" lang="it-IT" sz="6700" spc="-1" strike="noStrike">
              <a:latin typeface="Arial"/>
            </a:endParaRPr>
          </a:p>
          <a:p>
            <a:pPr>
              <a:lnSpc>
                <a:spcPct val="100000"/>
              </a:lnSpc>
              <a:spcBef>
                <a:spcPts val="1341"/>
              </a:spcBef>
            </a:pPr>
            <a:endParaRPr b="0" lang="it-IT" sz="6700" spc="-1" strike="noStrike">
              <a:latin typeface="Arial"/>
            </a:endParaRPr>
          </a:p>
          <a:p>
            <a:pPr marL="343080" indent="-342000">
              <a:lnSpc>
                <a:spcPct val="100000"/>
              </a:lnSpc>
              <a:spcBef>
                <a:spcPts val="1341"/>
              </a:spcBef>
              <a:buClr>
                <a:srgbClr val="4f6228"/>
              </a:buClr>
              <a:buFont typeface="Arial"/>
              <a:buChar char="•"/>
            </a:pPr>
            <a:r>
              <a:rPr b="1" lang="it-IT" sz="6700" spc="-1" strike="noStrike">
                <a:solidFill>
                  <a:srgbClr val="4f6228"/>
                </a:solidFill>
                <a:latin typeface="Arial"/>
                <a:ea typeface="DejaVu Sans"/>
              </a:rPr>
              <a:t>Organi di Governo della Categoria</a:t>
            </a:r>
            <a:br/>
            <a:r>
              <a:rPr b="1" lang="it-IT" sz="6700" spc="-1" strike="noStrike">
                <a:solidFill>
                  <a:srgbClr val="ff0000"/>
                </a:solidFill>
                <a:latin typeface="Arial"/>
                <a:ea typeface="DejaVu Sans"/>
              </a:rPr>
              <a:t> </a:t>
            </a:r>
            <a:br/>
            <a:br/>
            <a:r>
              <a:rPr b="1" lang="it-IT" sz="3200" spc="-1" strike="noStrike">
                <a:solidFill>
                  <a:srgbClr val="cf2e2b"/>
                </a:solidFill>
                <a:latin typeface="Calibri"/>
                <a:ea typeface="DejaVu Sans"/>
              </a:rPr>
              <a:t> </a:t>
            </a:r>
            <a:br/>
            <a:br/>
            <a:r>
              <a:rPr b="1" lang="it-IT" sz="3200" spc="-1" strike="noStrike">
                <a:solidFill>
                  <a:srgbClr val="cf2e2b"/>
                </a:solidFill>
                <a:latin typeface="Calibri"/>
                <a:ea typeface="DejaVu Sans"/>
              </a:rPr>
              <a:t> </a:t>
            </a:r>
            <a:br/>
            <a:br/>
            <a:r>
              <a:rPr b="1" lang="it-IT" sz="3200" spc="-1" strike="noStrike">
                <a:solidFill>
                  <a:srgbClr val="cf2e2b"/>
                </a:solidFill>
                <a:latin typeface="Calibri"/>
                <a:ea typeface="DejaVu Sans"/>
              </a:rPr>
              <a:t> </a:t>
            </a:r>
            <a:endParaRPr b="0" lang="it-IT" sz="3200" spc="-1" strike="noStrike">
              <a:latin typeface="Arial"/>
            </a:endParaRPr>
          </a:p>
        </p:txBody>
      </p:sp>
      <p:sp>
        <p:nvSpPr>
          <p:cNvPr id="207"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B1FEA14E-6150-4154-8493-D35B70B687AD}" type="slidenum">
              <a:rPr b="0" lang="it-IT" sz="1200" spc="-1" strike="noStrike">
                <a:solidFill>
                  <a:srgbClr val="8b8b8b"/>
                </a:solidFill>
                <a:latin typeface="Calibri"/>
                <a:ea typeface="DejaVu Sans"/>
              </a:rPr>
              <a:t>&lt;numero&gt;</a:t>
            </a:fld>
            <a:endParaRPr b="0" lang="it-IT" sz="1200" spc="-1" strike="noStrike">
              <a:latin typeface="Arial"/>
            </a:endParaRPr>
          </a:p>
        </p:txBody>
      </p:sp>
      <p:sp>
        <p:nvSpPr>
          <p:cNvPr id="208" name="CustomShape 4"/>
          <p:cNvSpPr/>
          <p:nvPr/>
        </p:nvSpPr>
        <p:spPr>
          <a:xfrm>
            <a:off x="3124080" y="6356520"/>
            <a:ext cx="2894400" cy="363960"/>
          </a:xfrm>
          <a:prstGeom prst="rect">
            <a:avLst/>
          </a:prstGeom>
          <a:noFill/>
          <a:ln>
            <a:noFill/>
          </a:ln>
        </p:spPr>
        <p:style>
          <a:lnRef idx="0"/>
          <a:fillRef idx="0"/>
          <a:effectRef idx="0"/>
          <a:fontRef idx="minor"/>
        </p:style>
      </p:sp>
    </p:spTree>
  </p:cSld>
  <p:transition>
    <p:wipe dir="r"/>
  </p:transition>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CustomShape 1"/>
          <p:cNvSpPr/>
          <p:nvPr/>
        </p:nvSpPr>
        <p:spPr>
          <a:xfrm>
            <a:off x="357120" y="285840"/>
            <a:ext cx="4037400" cy="2570760"/>
          </a:xfrm>
          <a:prstGeom prst="rect">
            <a:avLst/>
          </a:prstGeom>
          <a:noFill/>
          <a:ln w="38160">
            <a:solidFill>
              <a:srgbClr val="0070c0"/>
            </a:solidFill>
            <a:round/>
          </a:ln>
        </p:spPr>
        <p:style>
          <a:lnRef idx="0"/>
          <a:fillRef idx="0"/>
          <a:effectRef idx="0"/>
          <a:fontRef idx="minor"/>
        </p:style>
        <p:txBody>
          <a:bodyPr lIns="90000" rIns="90000" tIns="45000" bIns="45000">
            <a:normAutofit/>
          </a:bodyPr>
          <a:p>
            <a:pPr marL="343080" indent="-342000" algn="ctr">
              <a:lnSpc>
                <a:spcPct val="100000"/>
              </a:lnSpc>
              <a:spcBef>
                <a:spcPts val="281"/>
              </a:spcBef>
            </a:pPr>
            <a:r>
              <a:rPr b="1" lang="it-IT" sz="1400" spc="-1" strike="noStrike">
                <a:solidFill>
                  <a:srgbClr val="0070c0"/>
                </a:solidFill>
                <a:latin typeface="Arial"/>
                <a:ea typeface="DejaVu Sans"/>
              </a:rPr>
              <a:t>Rapporti con l’Ordine</a:t>
            </a:r>
            <a:r>
              <a:rPr b="0" lang="it-IT" sz="1400" spc="-1" strike="noStrike">
                <a:solidFill>
                  <a:srgbClr val="0070c0"/>
                </a:solidFill>
                <a:latin typeface="Arial"/>
                <a:ea typeface="DejaVu Sans"/>
              </a:rPr>
              <a:t>:</a:t>
            </a:r>
            <a:endParaRPr b="0" lang="it-IT" sz="1400" spc="-1" strike="noStrike">
              <a:latin typeface="Arial"/>
            </a:endParaRPr>
          </a:p>
          <a:p>
            <a:pPr marL="343080" indent="-342000" algn="ctr">
              <a:lnSpc>
                <a:spcPct val="100000"/>
              </a:lnSpc>
              <a:spcBef>
                <a:spcPts val="281"/>
              </a:spcBef>
            </a:pPr>
            <a:endParaRPr b="0" lang="it-IT" sz="1400" spc="-1" strike="noStrike">
              <a:latin typeface="Arial"/>
            </a:endParaRPr>
          </a:p>
          <a:p>
            <a:pPr marL="343080" indent="-342000">
              <a:lnSpc>
                <a:spcPct val="100000"/>
              </a:lnSpc>
              <a:spcBef>
                <a:spcPts val="281"/>
              </a:spcBef>
              <a:buClr>
                <a:srgbClr val="0070c0"/>
              </a:buClr>
              <a:buFont typeface="Arial"/>
              <a:buChar char="•"/>
            </a:pPr>
            <a:r>
              <a:rPr b="0" lang="it-IT" sz="1400" spc="-1" strike="noStrike">
                <a:solidFill>
                  <a:srgbClr val="0070c0"/>
                </a:solidFill>
                <a:latin typeface="Arial"/>
                <a:ea typeface="DejaVu Sans"/>
              </a:rPr>
              <a:t>Obbligo della collaborazione con l’Ordine</a:t>
            </a:r>
            <a:endParaRPr b="0" lang="it-IT" sz="1400" spc="-1" strike="noStrike">
              <a:latin typeface="Arial"/>
            </a:endParaRPr>
          </a:p>
          <a:p>
            <a:pPr marL="343080" indent="-342000">
              <a:lnSpc>
                <a:spcPct val="100000"/>
              </a:lnSpc>
              <a:spcBef>
                <a:spcPts val="281"/>
              </a:spcBef>
              <a:buClr>
                <a:srgbClr val="0070c0"/>
              </a:buClr>
              <a:buFont typeface="Arial"/>
              <a:buChar char="•"/>
            </a:pPr>
            <a:r>
              <a:rPr b="0" lang="it-IT" sz="1400" spc="-1" strike="noStrike">
                <a:solidFill>
                  <a:srgbClr val="0070c0"/>
                </a:solidFill>
                <a:latin typeface="Arial"/>
                <a:ea typeface="DejaVu Sans"/>
              </a:rPr>
              <a:t>Obbligo di presentarsi di fronte al Consiglio</a:t>
            </a:r>
            <a:endParaRPr b="0" lang="it-IT" sz="1400" spc="-1" strike="noStrike">
              <a:latin typeface="Arial"/>
            </a:endParaRPr>
          </a:p>
          <a:p>
            <a:pPr marL="343080" indent="-342000">
              <a:lnSpc>
                <a:spcPct val="100000"/>
              </a:lnSpc>
              <a:spcBef>
                <a:spcPts val="281"/>
              </a:spcBef>
              <a:buClr>
                <a:srgbClr val="0070c0"/>
              </a:buClr>
              <a:buFont typeface="Arial"/>
              <a:buChar char="•"/>
            </a:pPr>
            <a:r>
              <a:rPr b="0" lang="it-IT" sz="1400" spc="-1" strike="noStrike">
                <a:solidFill>
                  <a:srgbClr val="0070c0"/>
                </a:solidFill>
                <a:latin typeface="Arial"/>
                <a:ea typeface="DejaVu Sans"/>
              </a:rPr>
              <a:t>Obbligo di fornire i chiarimenti richiesti</a:t>
            </a:r>
            <a:endParaRPr b="0" lang="it-IT" sz="1400" spc="-1" strike="noStrike">
              <a:latin typeface="Arial"/>
            </a:endParaRPr>
          </a:p>
          <a:p>
            <a:pPr marL="343080" indent="-342000">
              <a:lnSpc>
                <a:spcPct val="100000"/>
              </a:lnSpc>
              <a:spcBef>
                <a:spcPts val="281"/>
              </a:spcBef>
              <a:buClr>
                <a:srgbClr val="0070c0"/>
              </a:buClr>
              <a:buFont typeface="Arial"/>
              <a:buChar char="•"/>
            </a:pPr>
            <a:r>
              <a:rPr b="0" lang="it-IT" sz="1400" spc="-1" strike="noStrike">
                <a:solidFill>
                  <a:srgbClr val="0070c0"/>
                </a:solidFill>
                <a:latin typeface="Arial"/>
                <a:ea typeface="DejaVu Sans"/>
              </a:rPr>
              <a:t>Adeguamento alle deliberazioni del Consiglio</a:t>
            </a:r>
            <a:endParaRPr b="0" lang="it-IT" sz="1400" spc="-1" strike="noStrike">
              <a:latin typeface="Arial"/>
            </a:endParaRPr>
          </a:p>
          <a:p>
            <a:pPr>
              <a:lnSpc>
                <a:spcPct val="100000"/>
              </a:lnSpc>
              <a:spcBef>
                <a:spcPts val="561"/>
              </a:spcBef>
            </a:pPr>
            <a:endParaRPr b="0" lang="it-IT" sz="1400" spc="-1" strike="noStrike">
              <a:latin typeface="Arial"/>
            </a:endParaRPr>
          </a:p>
        </p:txBody>
      </p:sp>
      <p:sp>
        <p:nvSpPr>
          <p:cNvPr id="265" name="CustomShape 2"/>
          <p:cNvSpPr/>
          <p:nvPr/>
        </p:nvSpPr>
        <p:spPr>
          <a:xfrm>
            <a:off x="4643280" y="285840"/>
            <a:ext cx="4037400" cy="2570760"/>
          </a:xfrm>
          <a:prstGeom prst="rect">
            <a:avLst/>
          </a:prstGeom>
          <a:noFill/>
          <a:ln w="38160">
            <a:solidFill>
              <a:srgbClr val="0070c0"/>
            </a:solidFill>
            <a:round/>
          </a:ln>
        </p:spPr>
        <p:style>
          <a:lnRef idx="0"/>
          <a:fillRef idx="0"/>
          <a:effectRef idx="0"/>
          <a:fontRef idx="minor"/>
        </p:style>
        <p:txBody>
          <a:bodyPr lIns="90000" rIns="90000" tIns="45000" bIns="45000">
            <a:noAutofit/>
          </a:bodyPr>
          <a:p>
            <a:pPr marL="343080" indent="-342000" algn="ctr">
              <a:lnSpc>
                <a:spcPct val="100000"/>
              </a:lnSpc>
              <a:spcBef>
                <a:spcPts val="281"/>
              </a:spcBef>
            </a:pPr>
            <a:r>
              <a:rPr b="1" lang="it-IT" sz="1400" spc="-1" strike="noStrike">
                <a:solidFill>
                  <a:srgbClr val="0070c0"/>
                </a:solidFill>
                <a:latin typeface="Arial"/>
                <a:ea typeface="DejaVu Sans"/>
              </a:rPr>
              <a:t>Rapporti con i Colleghi</a:t>
            </a:r>
            <a:r>
              <a:rPr b="0" lang="it-IT" sz="1400" spc="-1" strike="noStrike">
                <a:solidFill>
                  <a:srgbClr val="0070c0"/>
                </a:solidFill>
                <a:latin typeface="Arial"/>
                <a:ea typeface="DejaVu Sans"/>
              </a:rPr>
              <a:t>:</a:t>
            </a:r>
            <a:endParaRPr b="0" lang="it-IT" sz="1400" spc="-1" strike="noStrike">
              <a:latin typeface="Arial"/>
            </a:endParaRPr>
          </a:p>
          <a:p>
            <a:pPr marL="343080" indent="-342000">
              <a:lnSpc>
                <a:spcPct val="100000"/>
              </a:lnSpc>
              <a:spcBef>
                <a:spcPts val="281"/>
              </a:spcBef>
              <a:buClr>
                <a:srgbClr val="0070c0"/>
              </a:buClr>
              <a:buFont typeface="Arial"/>
              <a:buChar char="•"/>
            </a:pPr>
            <a:r>
              <a:rPr b="0" lang="it-IT" sz="1400" spc="-1" strike="noStrike">
                <a:solidFill>
                  <a:srgbClr val="0070c0"/>
                </a:solidFill>
                <a:latin typeface="Arial"/>
                <a:ea typeface="DejaVu Sans"/>
              </a:rPr>
              <a:t>Lealtà</a:t>
            </a:r>
            <a:r>
              <a:rPr b="0" lang="it-IT" sz="1400" spc="-1" strike="noStrike">
                <a:solidFill>
                  <a:srgbClr val="0070c0"/>
                </a:solidFill>
                <a:latin typeface="Arial"/>
                <a:ea typeface="DejaVu Sans"/>
              </a:rPr>
              <a:t>	</a:t>
            </a:r>
            <a:r>
              <a:rPr b="0" lang="it-IT" sz="1400" spc="-1" strike="noStrike">
                <a:solidFill>
                  <a:srgbClr val="0070c0"/>
                </a:solidFill>
                <a:latin typeface="Arial"/>
                <a:ea typeface="DejaVu Sans"/>
              </a:rPr>
              <a:t>e correttezza verso</a:t>
            </a:r>
            <a:r>
              <a:rPr b="0" lang="it-IT" sz="1400" spc="-1" strike="noStrike">
                <a:solidFill>
                  <a:srgbClr val="0070c0"/>
                </a:solidFill>
                <a:latin typeface="Arial"/>
                <a:ea typeface="DejaVu Sans"/>
              </a:rPr>
              <a:t>	</a:t>
            </a:r>
            <a:r>
              <a:rPr b="0" lang="it-IT" sz="1400" spc="-1" strike="noStrike">
                <a:solidFill>
                  <a:srgbClr val="0070c0"/>
                </a:solidFill>
                <a:latin typeface="Arial"/>
                <a:ea typeface="DejaVu Sans"/>
              </a:rPr>
              <a:t>i colleghi al fine di affermare anche la comune cultura ed identità</a:t>
            </a:r>
            <a:endParaRPr b="0" lang="it-IT" sz="1400" spc="-1" strike="noStrike">
              <a:latin typeface="Arial"/>
            </a:endParaRPr>
          </a:p>
          <a:p>
            <a:pPr marL="343080" indent="-342000">
              <a:lnSpc>
                <a:spcPct val="100000"/>
              </a:lnSpc>
              <a:spcBef>
                <a:spcPts val="281"/>
              </a:spcBef>
              <a:buClr>
                <a:srgbClr val="0070c0"/>
              </a:buClr>
              <a:buFont typeface="Arial"/>
              <a:buChar char="•"/>
            </a:pPr>
            <a:r>
              <a:rPr b="0" lang="it-IT" sz="1400" spc="-1" strike="noStrike">
                <a:solidFill>
                  <a:srgbClr val="0070c0"/>
                </a:solidFill>
                <a:latin typeface="Arial"/>
                <a:ea typeface="DejaVu Sans"/>
              </a:rPr>
              <a:t>Stessi</a:t>
            </a:r>
            <a:r>
              <a:rPr b="0" lang="it-IT" sz="1400" spc="-1" strike="noStrike">
                <a:solidFill>
                  <a:srgbClr val="0070c0"/>
                </a:solidFill>
                <a:latin typeface="Arial"/>
                <a:ea typeface="DejaVu Sans"/>
              </a:rPr>
              <a:t>	</a:t>
            </a:r>
            <a:r>
              <a:rPr b="0" lang="it-IT" sz="1400" spc="-1" strike="noStrike">
                <a:solidFill>
                  <a:srgbClr val="0070c0"/>
                </a:solidFill>
                <a:latin typeface="Arial"/>
                <a:ea typeface="DejaVu Sans"/>
              </a:rPr>
              <a:t>principi verso altri professionisti esercenti attività intellettuale o che abbiano connessione con la professione di ingegnere</a:t>
            </a:r>
            <a:endParaRPr b="0" lang="it-IT" sz="1400" spc="-1" strike="noStrike">
              <a:latin typeface="Arial"/>
            </a:endParaRPr>
          </a:p>
          <a:p>
            <a:pPr marL="343080" indent="-342000">
              <a:lnSpc>
                <a:spcPct val="100000"/>
              </a:lnSpc>
              <a:spcBef>
                <a:spcPts val="281"/>
              </a:spcBef>
              <a:buClr>
                <a:srgbClr val="0070c0"/>
              </a:buClr>
              <a:buFont typeface="Arial"/>
              <a:buChar char="•"/>
            </a:pPr>
            <a:r>
              <a:rPr b="0" lang="it-IT" sz="1400" spc="-1" strike="noStrike">
                <a:solidFill>
                  <a:srgbClr val="0070c0"/>
                </a:solidFill>
                <a:latin typeface="Arial"/>
                <a:ea typeface="DejaVu Sans"/>
              </a:rPr>
              <a:t>Astensione da critiche denigratorie (non motivate)</a:t>
            </a:r>
            <a:endParaRPr b="0" lang="it-IT" sz="1400" spc="-1" strike="noStrike">
              <a:latin typeface="Arial"/>
            </a:endParaRPr>
          </a:p>
          <a:p>
            <a:pPr marL="343080" indent="-342000">
              <a:lnSpc>
                <a:spcPct val="100000"/>
              </a:lnSpc>
              <a:spcBef>
                <a:spcPts val="281"/>
              </a:spcBef>
              <a:buClr>
                <a:srgbClr val="0070c0"/>
              </a:buClr>
              <a:buFont typeface="Arial"/>
              <a:buChar char="•"/>
            </a:pPr>
            <a:r>
              <a:rPr b="0" lang="it-IT" sz="1400" spc="-1" strike="noStrike">
                <a:solidFill>
                  <a:srgbClr val="0070c0"/>
                </a:solidFill>
                <a:latin typeface="Arial"/>
                <a:ea typeface="DejaVu Sans"/>
              </a:rPr>
              <a:t>Divieto di ricorrere a mezzi incompatibili alla dignità della sua professione</a:t>
            </a:r>
            <a:endParaRPr b="0" lang="it-IT" sz="1400" spc="-1" strike="noStrike">
              <a:latin typeface="Arial"/>
            </a:endParaRPr>
          </a:p>
        </p:txBody>
      </p:sp>
      <p:sp>
        <p:nvSpPr>
          <p:cNvPr id="266" name="CustomShape 3"/>
          <p:cNvSpPr/>
          <p:nvPr/>
        </p:nvSpPr>
        <p:spPr>
          <a:xfrm>
            <a:off x="357120" y="2841120"/>
            <a:ext cx="4070880" cy="3712320"/>
          </a:xfrm>
          <a:prstGeom prst="rect">
            <a:avLst/>
          </a:prstGeom>
          <a:noFill/>
          <a:ln w="38160">
            <a:solidFill>
              <a:srgbClr val="0070c0"/>
            </a:solidFill>
            <a:miter/>
          </a:ln>
        </p:spPr>
        <p:style>
          <a:lnRef idx="0"/>
          <a:fillRef idx="0"/>
          <a:effectRef idx="0"/>
          <a:fontRef idx="minor"/>
        </p:style>
        <p:txBody>
          <a:bodyPr lIns="90000" rIns="90000" tIns="45000" bIns="45000" anchor="ctr">
            <a:spAutoFit/>
          </a:bodyPr>
          <a:p>
            <a:pPr algn="ctr">
              <a:lnSpc>
                <a:spcPct val="100000"/>
              </a:lnSpc>
            </a:pPr>
            <a:r>
              <a:rPr b="1" lang="it-IT" sz="1400" spc="-1" strike="noStrike">
                <a:solidFill>
                  <a:srgbClr val="0070c0"/>
                </a:solidFill>
                <a:latin typeface="Arial"/>
                <a:ea typeface="Times New Roman"/>
              </a:rPr>
              <a:t>Rapporti con il Committente</a:t>
            </a:r>
            <a:endParaRPr b="0" lang="it-IT" sz="1400" spc="-1" strike="noStrike">
              <a:latin typeface="Arial"/>
            </a:endParaRPr>
          </a:p>
          <a:p>
            <a:pPr algn="ctr">
              <a:lnSpc>
                <a:spcPct val="100000"/>
              </a:lnSpc>
            </a:pPr>
            <a:endParaRPr b="0" lang="it-IT" sz="1400" spc="-1" strike="noStrike">
              <a:latin typeface="Arial"/>
            </a:endParaRPr>
          </a:p>
          <a:p>
            <a:pPr marL="216000" indent="-215640">
              <a:lnSpc>
                <a:spcPct val="100000"/>
              </a:lnSpc>
              <a:buClr>
                <a:srgbClr val="0070c0"/>
              </a:buClr>
              <a:buFont typeface="Symbol"/>
              <a:buChar char=""/>
            </a:pPr>
            <a:r>
              <a:rPr b="0" lang="it-IT" sz="1400" spc="-1" strike="noStrike">
                <a:solidFill>
                  <a:srgbClr val="0070c0"/>
                </a:solidFill>
                <a:latin typeface="Arial"/>
                <a:ea typeface="Times New Roman"/>
              </a:rPr>
              <a:t>L’ing. è tenuto al segreto professionale e alla riservatezza</a:t>
            </a:r>
            <a:endParaRPr b="0" lang="it-IT" sz="1400" spc="-1" strike="noStrike">
              <a:latin typeface="Arial"/>
            </a:endParaRPr>
          </a:p>
          <a:p>
            <a:pPr marL="216000" indent="-215640">
              <a:lnSpc>
                <a:spcPct val="100000"/>
              </a:lnSpc>
              <a:buClr>
                <a:srgbClr val="0070c0"/>
              </a:buClr>
              <a:buFont typeface="Symbol"/>
              <a:buChar char=""/>
            </a:pPr>
            <a:r>
              <a:rPr b="0" lang="it-IT" sz="1400" spc="-1" strike="noStrike">
                <a:solidFill>
                  <a:srgbClr val="0070c0"/>
                </a:solidFill>
                <a:latin typeface="Arial"/>
                <a:ea typeface="Times New Roman"/>
              </a:rPr>
              <a:t>La retribuzione deve avvenire secondo le norme vigenti</a:t>
            </a:r>
            <a:endParaRPr b="0" lang="it-IT" sz="1400" spc="-1" strike="noStrike">
              <a:latin typeface="Arial"/>
            </a:endParaRPr>
          </a:p>
          <a:p>
            <a:pPr marL="216000" indent="-215640">
              <a:lnSpc>
                <a:spcPct val="100000"/>
              </a:lnSpc>
              <a:buClr>
                <a:srgbClr val="0070c0"/>
              </a:buClr>
              <a:buFont typeface="Symbol"/>
              <a:buChar char=""/>
            </a:pPr>
            <a:r>
              <a:rPr b="0" lang="it-IT" sz="1400" spc="-1" strike="noStrike">
                <a:solidFill>
                  <a:srgbClr val="0070c0"/>
                </a:solidFill>
                <a:latin typeface="Arial"/>
                <a:ea typeface="Times New Roman"/>
              </a:rPr>
              <a:t>Il rapporto è di natura fiduciaria</a:t>
            </a:r>
            <a:endParaRPr b="0" lang="it-IT" sz="1400" spc="-1" strike="noStrike">
              <a:latin typeface="Arial"/>
            </a:endParaRPr>
          </a:p>
          <a:p>
            <a:pPr marL="216000" indent="-215640">
              <a:lnSpc>
                <a:spcPct val="100000"/>
              </a:lnSpc>
              <a:buClr>
                <a:srgbClr val="0070c0"/>
              </a:buClr>
              <a:buFont typeface="Symbol"/>
              <a:buChar char=""/>
            </a:pPr>
            <a:r>
              <a:rPr b="0" lang="it-IT" sz="1400" spc="-1" strike="noStrike">
                <a:solidFill>
                  <a:srgbClr val="0070c0"/>
                </a:solidFill>
                <a:latin typeface="Arial"/>
                <a:ea typeface="Times New Roman"/>
              </a:rPr>
              <a:t>Deve salvaguardare il decoro (ex.Art.2233 c.c.)</a:t>
            </a:r>
            <a:endParaRPr b="0" lang="it-IT" sz="1400" spc="-1" strike="noStrike">
              <a:latin typeface="Arial"/>
            </a:endParaRPr>
          </a:p>
          <a:p>
            <a:pPr marL="216000" indent="-215640">
              <a:lnSpc>
                <a:spcPct val="100000"/>
              </a:lnSpc>
              <a:buClr>
                <a:srgbClr val="0070c0"/>
              </a:buClr>
              <a:buFont typeface="Symbol"/>
              <a:buChar char=""/>
            </a:pPr>
            <a:r>
              <a:rPr b="0" lang="it-IT" sz="1400" spc="-1" strike="noStrike">
                <a:solidFill>
                  <a:srgbClr val="0070c0"/>
                </a:solidFill>
                <a:latin typeface="Arial"/>
                <a:ea typeface="Times New Roman"/>
              </a:rPr>
              <a:t>Deve evitare situazioni in cui si configuri un conflitto di interessi: compensi ricevuti da terzi,scelte progettuali che possono avvantaggiarlo sotto una qualunque forma, etc…</a:t>
            </a:r>
            <a:endParaRPr b="0" lang="it-IT" sz="1400" spc="-1" strike="noStrike">
              <a:latin typeface="Arial"/>
            </a:endParaRPr>
          </a:p>
          <a:p>
            <a:pPr marL="216000" indent="-215640">
              <a:lnSpc>
                <a:spcPct val="100000"/>
              </a:lnSpc>
              <a:buClr>
                <a:srgbClr val="0070c0"/>
              </a:buClr>
              <a:buFont typeface="Symbol"/>
              <a:buChar char=""/>
            </a:pPr>
            <a:r>
              <a:rPr b="0" lang="it-IT" sz="1400" spc="-1" strike="noStrike">
                <a:solidFill>
                  <a:srgbClr val="0070c0"/>
                </a:solidFill>
                <a:latin typeface="Arial"/>
                <a:ea typeface="Times New Roman"/>
              </a:rPr>
              <a:t>Affermazione dei principi di lealtà e correttezza.</a:t>
            </a:r>
            <a:endParaRPr b="0" lang="it-IT" sz="1400" spc="-1" strike="noStrike">
              <a:latin typeface="Arial"/>
            </a:endParaRPr>
          </a:p>
          <a:p>
            <a:pPr>
              <a:lnSpc>
                <a:spcPct val="100000"/>
              </a:lnSpc>
            </a:pPr>
            <a:endParaRPr b="0" lang="it-IT" sz="1400" spc="-1" strike="noStrike">
              <a:latin typeface="Arial"/>
            </a:endParaRPr>
          </a:p>
        </p:txBody>
      </p:sp>
      <p:sp>
        <p:nvSpPr>
          <p:cNvPr id="267" name="CustomShape 4"/>
          <p:cNvSpPr/>
          <p:nvPr/>
        </p:nvSpPr>
        <p:spPr>
          <a:xfrm>
            <a:off x="4643280" y="3159720"/>
            <a:ext cx="4070880" cy="3074040"/>
          </a:xfrm>
          <a:prstGeom prst="rect">
            <a:avLst/>
          </a:prstGeom>
          <a:noFill/>
          <a:ln w="38160">
            <a:solidFill>
              <a:srgbClr val="0070c0"/>
            </a:solidFill>
            <a:miter/>
          </a:ln>
        </p:spPr>
        <p:style>
          <a:lnRef idx="0"/>
          <a:fillRef idx="0"/>
          <a:effectRef idx="0"/>
          <a:fontRef idx="minor"/>
        </p:style>
        <p:txBody>
          <a:bodyPr lIns="90000" rIns="90000" tIns="45000" bIns="45000" anchor="ctr">
            <a:spAutoFit/>
          </a:bodyPr>
          <a:p>
            <a:pPr algn="ctr">
              <a:lnSpc>
                <a:spcPct val="100000"/>
              </a:lnSpc>
            </a:pPr>
            <a:r>
              <a:rPr b="1" lang="it-IT" sz="1400" spc="-1" strike="noStrike">
                <a:solidFill>
                  <a:srgbClr val="0070c0"/>
                </a:solidFill>
                <a:latin typeface="Arial"/>
                <a:ea typeface="Times New Roman"/>
              </a:rPr>
              <a:t>Rapporti con la Collettività e l’Ambiente</a:t>
            </a:r>
            <a:endParaRPr b="0" lang="it-IT" sz="1400" spc="-1" strike="noStrike">
              <a:latin typeface="Arial"/>
            </a:endParaRPr>
          </a:p>
          <a:p>
            <a:pPr algn="ctr">
              <a:lnSpc>
                <a:spcPct val="100000"/>
              </a:lnSpc>
            </a:pPr>
            <a:endParaRPr b="0" lang="it-IT" sz="1400" spc="-1" strike="noStrike">
              <a:latin typeface="Arial"/>
            </a:endParaRPr>
          </a:p>
          <a:p>
            <a:pPr algn="ctr">
              <a:lnSpc>
                <a:spcPct val="100000"/>
              </a:lnSpc>
            </a:pPr>
            <a:endParaRPr b="0" lang="it-IT" sz="1400" spc="-1" strike="noStrike">
              <a:latin typeface="Arial"/>
            </a:endParaRPr>
          </a:p>
          <a:p>
            <a:pPr marL="216000" indent="-215640">
              <a:lnSpc>
                <a:spcPct val="100000"/>
              </a:lnSpc>
              <a:buClr>
                <a:srgbClr val="0070c0"/>
              </a:buClr>
              <a:buFont typeface="Symbol"/>
              <a:buChar char=""/>
            </a:pPr>
            <a:r>
              <a:rPr b="0" lang="it-IT" sz="1400" spc="-1" strike="noStrike">
                <a:solidFill>
                  <a:srgbClr val="0070c0"/>
                </a:solidFill>
                <a:latin typeface="Arial"/>
                <a:ea typeface="Times New Roman"/>
              </a:rPr>
              <a:t> </a:t>
            </a:r>
            <a:r>
              <a:rPr b="0" lang="it-IT" sz="1400" spc="-1" strike="noStrike">
                <a:solidFill>
                  <a:srgbClr val="0070c0"/>
                </a:solidFill>
                <a:latin typeface="Arial"/>
                <a:ea typeface="Times New Roman"/>
              </a:rPr>
              <a:t>Tutela della vita e salvaguardia della salute altrui</a:t>
            </a:r>
            <a:endParaRPr b="0" lang="it-IT" sz="1400" spc="-1" strike="noStrike">
              <a:latin typeface="Arial"/>
            </a:endParaRPr>
          </a:p>
          <a:p>
            <a:pPr marL="216000" indent="-215640">
              <a:lnSpc>
                <a:spcPct val="100000"/>
              </a:lnSpc>
              <a:buClr>
                <a:srgbClr val="0070c0"/>
              </a:buClr>
              <a:buFont typeface="Symbol"/>
              <a:buChar char=""/>
            </a:pPr>
            <a:r>
              <a:rPr b="0" lang="it-IT" sz="1400" spc="-1" strike="noStrike">
                <a:solidFill>
                  <a:srgbClr val="0070c0"/>
                </a:solidFill>
                <a:latin typeface="Arial"/>
                <a:ea typeface="Times New Roman"/>
              </a:rPr>
              <a:t> </a:t>
            </a:r>
            <a:r>
              <a:rPr b="0" lang="it-IT" sz="1400" spc="-1" strike="noStrike">
                <a:solidFill>
                  <a:srgbClr val="0070c0"/>
                </a:solidFill>
                <a:latin typeface="Arial"/>
                <a:ea typeface="Times New Roman"/>
              </a:rPr>
              <a:t>Evitare di arrecare danni all’ambiente</a:t>
            </a:r>
            <a:endParaRPr b="0" lang="it-IT" sz="1400" spc="-1" strike="noStrike">
              <a:latin typeface="Arial"/>
            </a:endParaRPr>
          </a:p>
          <a:p>
            <a:pPr marL="216000" indent="-215640">
              <a:lnSpc>
                <a:spcPct val="100000"/>
              </a:lnSpc>
              <a:buClr>
                <a:srgbClr val="0070c0"/>
              </a:buClr>
              <a:buFont typeface="Symbol"/>
              <a:buChar char=""/>
            </a:pPr>
            <a:r>
              <a:rPr b="0" lang="it-IT" sz="1400" spc="-1" strike="noStrike">
                <a:solidFill>
                  <a:srgbClr val="0070c0"/>
                </a:solidFill>
                <a:latin typeface="Arial"/>
                <a:ea typeface="Times New Roman"/>
              </a:rPr>
              <a:t> </a:t>
            </a:r>
            <a:r>
              <a:rPr b="0" lang="it-IT" sz="1400" spc="-1" strike="noStrike">
                <a:solidFill>
                  <a:srgbClr val="0070c0"/>
                </a:solidFill>
                <a:latin typeface="Arial"/>
                <a:ea typeface="Times New Roman"/>
              </a:rPr>
              <a:t>Rispetto dei beni storici, culturali, architettonici e dell’ambiente</a:t>
            </a:r>
            <a:endParaRPr b="0" lang="it-IT" sz="1400" spc="-1" strike="noStrike">
              <a:latin typeface="Arial"/>
            </a:endParaRPr>
          </a:p>
          <a:p>
            <a:pPr marL="216000" indent="-215640">
              <a:lnSpc>
                <a:spcPct val="100000"/>
              </a:lnSpc>
              <a:buClr>
                <a:srgbClr val="0070c0"/>
              </a:buClr>
              <a:buFont typeface="Symbol"/>
              <a:buChar char=""/>
            </a:pPr>
            <a:r>
              <a:rPr b="0" lang="it-IT" sz="1400" spc="-1" strike="noStrike">
                <a:solidFill>
                  <a:srgbClr val="0070c0"/>
                </a:solidFill>
                <a:latin typeface="Arial"/>
                <a:ea typeface="Times New Roman"/>
              </a:rPr>
              <a:t> </a:t>
            </a:r>
            <a:r>
              <a:rPr b="0" lang="it-IT" sz="1400" spc="-1" strike="noStrike">
                <a:solidFill>
                  <a:srgbClr val="0070c0"/>
                </a:solidFill>
                <a:latin typeface="Arial"/>
                <a:ea typeface="Times New Roman"/>
              </a:rPr>
              <a:t>Massima valorizzazione delle risorse naturali</a:t>
            </a:r>
            <a:endParaRPr b="0" lang="it-IT" sz="1400" spc="-1" strike="noStrike">
              <a:latin typeface="Arial"/>
            </a:endParaRPr>
          </a:p>
          <a:p>
            <a:pPr marL="216000" indent="-215640">
              <a:lnSpc>
                <a:spcPct val="100000"/>
              </a:lnSpc>
              <a:buClr>
                <a:srgbClr val="0070c0"/>
              </a:buClr>
              <a:buFont typeface="Symbol"/>
              <a:buChar char=""/>
            </a:pPr>
            <a:r>
              <a:rPr b="0" lang="it-IT" sz="1400" spc="-1" strike="noStrike">
                <a:solidFill>
                  <a:srgbClr val="0070c0"/>
                </a:solidFill>
                <a:latin typeface="Arial"/>
                <a:ea typeface="Times New Roman"/>
              </a:rPr>
              <a:t> </a:t>
            </a:r>
            <a:r>
              <a:rPr b="0" lang="it-IT" sz="1400" spc="-1" strike="noStrike">
                <a:solidFill>
                  <a:srgbClr val="0070c0"/>
                </a:solidFill>
                <a:latin typeface="Arial"/>
                <a:ea typeface="Times New Roman"/>
              </a:rPr>
              <a:t>Minimo spreco delle risorse energetiche</a:t>
            </a:r>
            <a:endParaRPr b="0" lang="it-IT" sz="1400" spc="-1" strike="noStrike">
              <a:latin typeface="Arial"/>
            </a:endParaRPr>
          </a:p>
          <a:p>
            <a:pPr marL="216000" indent="-215640">
              <a:lnSpc>
                <a:spcPct val="100000"/>
              </a:lnSpc>
              <a:buClr>
                <a:srgbClr val="0070c0"/>
              </a:buClr>
              <a:buFont typeface="Symbol"/>
              <a:buChar char=""/>
            </a:pPr>
            <a:r>
              <a:rPr b="0" lang="it-IT" sz="1400" spc="-1" strike="noStrike">
                <a:solidFill>
                  <a:srgbClr val="0070c0"/>
                </a:solidFill>
                <a:latin typeface="Arial"/>
                <a:ea typeface="Times New Roman"/>
              </a:rPr>
              <a:t> </a:t>
            </a:r>
            <a:r>
              <a:rPr b="0" lang="it-IT" sz="1400" spc="-1" strike="noStrike">
                <a:solidFill>
                  <a:srgbClr val="0070c0"/>
                </a:solidFill>
                <a:latin typeface="Arial"/>
                <a:ea typeface="Times New Roman"/>
              </a:rPr>
              <a:t>Partecipazione alla vita sociale.</a:t>
            </a:r>
            <a:endParaRPr b="0" lang="it-IT" sz="1400" spc="-1" strike="noStrike">
              <a:latin typeface="Arial"/>
            </a:endParaRPr>
          </a:p>
          <a:p>
            <a:pPr>
              <a:lnSpc>
                <a:spcPct val="100000"/>
              </a:lnSpc>
            </a:pPr>
            <a:endParaRPr b="0" lang="it-IT" sz="1400" spc="-1" strike="noStrike">
              <a:latin typeface="Arial"/>
            </a:endParaRPr>
          </a:p>
          <a:p>
            <a:pPr>
              <a:lnSpc>
                <a:spcPct val="100000"/>
              </a:lnSpc>
            </a:pPr>
            <a:endParaRPr b="0" lang="it-IT" sz="1400" spc="-1" strike="noStrike">
              <a:latin typeface="Arial"/>
            </a:endParaRPr>
          </a:p>
          <a:p>
            <a:pPr>
              <a:lnSpc>
                <a:spcPct val="100000"/>
              </a:lnSpc>
            </a:pPr>
            <a:endParaRPr b="0" lang="it-IT" sz="1400" spc="-1" strike="noStrike">
              <a:latin typeface="Arial"/>
            </a:endParaRPr>
          </a:p>
        </p:txBody>
      </p:sp>
      <p:sp>
        <p:nvSpPr>
          <p:cNvPr id="268" name="CustomShape 5"/>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151ED30D-AD6E-40E5-8684-1D61C214FA77}"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ipe dir="r"/>
  </p:transition>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CustomShape 1"/>
          <p:cNvSpPr/>
          <p:nvPr/>
        </p:nvSpPr>
        <p:spPr>
          <a:xfrm>
            <a:off x="457200" y="274680"/>
            <a:ext cx="8228520" cy="1141920"/>
          </a:xfrm>
          <a:prstGeom prst="rect">
            <a:avLst/>
          </a:prstGeom>
          <a:noFill/>
          <a:ln w="38160">
            <a:solidFill>
              <a:srgbClr val="0070c0"/>
            </a:solidFill>
            <a:round/>
          </a:ln>
        </p:spPr>
        <p:style>
          <a:lnRef idx="0"/>
          <a:fillRef idx="0"/>
          <a:effectRef idx="0"/>
          <a:fontRef idx="minor"/>
        </p:style>
        <p:txBody>
          <a:bodyPr lIns="90000" rIns="90000" tIns="45000" bIns="45000" anchor="ctr">
            <a:normAutofit fontScale="76000"/>
          </a:bodyPr>
          <a:p>
            <a:pPr algn="ctr">
              <a:lnSpc>
                <a:spcPct val="100000"/>
              </a:lnSpc>
            </a:pPr>
            <a:r>
              <a:rPr b="0" lang="it-IT" sz="4400" spc="-1" strike="noStrike">
                <a:solidFill>
                  <a:srgbClr val="0070c0"/>
                </a:solidFill>
                <a:latin typeface="Arial"/>
                <a:ea typeface="DejaVu Sans"/>
              </a:rPr>
              <a:t>Norme di Attuazione:</a:t>
            </a:r>
            <a:br/>
            <a:r>
              <a:rPr b="0" lang="it-IT" sz="4400" spc="-1" strike="noStrike">
                <a:solidFill>
                  <a:srgbClr val="0070c0"/>
                </a:solidFill>
                <a:latin typeface="Arial"/>
                <a:ea typeface="DejaVu Sans"/>
              </a:rPr>
              <a:t>Incompatibilità</a:t>
            </a:r>
            <a:endParaRPr b="0" lang="it-IT" sz="4400" spc="-1" strike="noStrike">
              <a:latin typeface="Arial"/>
            </a:endParaRPr>
          </a:p>
        </p:txBody>
      </p:sp>
      <p:sp>
        <p:nvSpPr>
          <p:cNvPr id="270" name="CustomShape 2"/>
          <p:cNvSpPr/>
          <p:nvPr/>
        </p:nvSpPr>
        <p:spPr>
          <a:xfrm>
            <a:off x="457200" y="1600200"/>
            <a:ext cx="8228520" cy="4524840"/>
          </a:xfrm>
          <a:prstGeom prst="rect">
            <a:avLst/>
          </a:prstGeom>
          <a:noFill/>
          <a:ln w="38160">
            <a:solidFill>
              <a:srgbClr val="0070c0"/>
            </a:solidFill>
            <a:round/>
          </a:ln>
        </p:spPr>
        <p:style>
          <a:lnRef idx="0"/>
          <a:fillRef idx="0"/>
          <a:effectRef idx="0"/>
          <a:fontRef idx="minor"/>
        </p:style>
        <p:txBody>
          <a:bodyPr lIns="90000" rIns="90000" tIns="45000" bIns="45000">
            <a:normAutofit/>
          </a:bodyPr>
          <a:p>
            <a:pPr>
              <a:lnSpc>
                <a:spcPct val="100000"/>
              </a:lnSpc>
              <a:spcBef>
                <a:spcPts val="479"/>
              </a:spcBef>
            </a:pPr>
            <a:endParaRPr b="0" lang="it-IT" sz="1800" spc="-1" strike="noStrike">
              <a:latin typeface="Arial"/>
            </a:endParaRPr>
          </a:p>
          <a:p>
            <a:pPr marL="343080" indent="-342000">
              <a:lnSpc>
                <a:spcPct val="100000"/>
              </a:lnSpc>
              <a:spcBef>
                <a:spcPts val="479"/>
              </a:spcBef>
              <a:buClr>
                <a:srgbClr val="0070c0"/>
              </a:buClr>
              <a:buFont typeface="Arial"/>
              <a:buChar char="•"/>
            </a:pPr>
            <a:r>
              <a:rPr b="0" lang="it-IT" sz="2400" spc="-1" strike="noStrike">
                <a:solidFill>
                  <a:srgbClr val="0070c0"/>
                </a:solidFill>
                <a:latin typeface="Arial"/>
                <a:ea typeface="DejaVu Sans"/>
              </a:rPr>
              <a:t>Incarichi al fianco di altri in cui si configuri un conflitto di interessi</a:t>
            </a:r>
            <a:endParaRPr b="0" lang="it-IT" sz="2400" spc="-1" strike="noStrike">
              <a:latin typeface="Arial"/>
            </a:endParaRPr>
          </a:p>
          <a:p>
            <a:pPr marL="343080" indent="-342000">
              <a:lnSpc>
                <a:spcPct val="100000"/>
              </a:lnSpc>
              <a:spcBef>
                <a:spcPts val="479"/>
              </a:spcBef>
              <a:buClr>
                <a:srgbClr val="0070c0"/>
              </a:buClr>
              <a:buFont typeface="Arial"/>
              <a:buChar char="•"/>
            </a:pPr>
            <a:r>
              <a:rPr b="0" lang="it-IT" sz="2400" spc="-1" strike="noStrike">
                <a:solidFill>
                  <a:srgbClr val="0070c0"/>
                </a:solidFill>
                <a:latin typeface="Arial"/>
                <a:ea typeface="DejaVu Sans"/>
              </a:rPr>
              <a:t>Abuso di potere</a:t>
            </a:r>
            <a:endParaRPr b="0" lang="it-IT" sz="2400" spc="-1" strike="noStrike">
              <a:latin typeface="Arial"/>
            </a:endParaRPr>
          </a:p>
          <a:p>
            <a:pPr marL="343080" indent="-342000">
              <a:lnSpc>
                <a:spcPct val="100000"/>
              </a:lnSpc>
              <a:spcBef>
                <a:spcPts val="479"/>
              </a:spcBef>
              <a:buClr>
                <a:srgbClr val="0070c0"/>
              </a:buClr>
              <a:buFont typeface="Arial"/>
              <a:buChar char="•"/>
            </a:pPr>
            <a:r>
              <a:rPr b="0" lang="it-IT" sz="2400" spc="-1" strike="noStrike">
                <a:solidFill>
                  <a:srgbClr val="0070c0"/>
                </a:solidFill>
                <a:latin typeface="Arial"/>
                <a:ea typeface="DejaVu Sans"/>
              </a:rPr>
              <a:t>Esercizio della libera professione in contrasto con altre norme che lo vietino</a:t>
            </a:r>
            <a:endParaRPr b="0" lang="it-IT" sz="2400" spc="-1" strike="noStrike">
              <a:latin typeface="Arial"/>
            </a:endParaRPr>
          </a:p>
          <a:p>
            <a:pPr marL="343080" indent="-342000">
              <a:lnSpc>
                <a:spcPct val="100000"/>
              </a:lnSpc>
              <a:spcBef>
                <a:spcPts val="479"/>
              </a:spcBef>
              <a:buClr>
                <a:srgbClr val="0070c0"/>
              </a:buClr>
              <a:buFont typeface="Arial"/>
              <a:buChar char="•"/>
            </a:pPr>
            <a:r>
              <a:rPr b="0" lang="it-IT" sz="2400" spc="-1" strike="noStrike">
                <a:solidFill>
                  <a:srgbClr val="0070c0"/>
                </a:solidFill>
                <a:latin typeface="Arial"/>
                <a:ea typeface="DejaVu Sans"/>
              </a:rPr>
              <a:t>Partecipazioni a concorsi le cui</a:t>
            </a:r>
            <a:r>
              <a:rPr b="0" lang="it-IT" sz="2400" spc="-1" strike="noStrike">
                <a:solidFill>
                  <a:srgbClr val="0070c0"/>
                </a:solidFill>
                <a:latin typeface="Arial"/>
                <a:ea typeface="DejaVu Sans"/>
              </a:rPr>
              <a:t>	</a:t>
            </a:r>
            <a:r>
              <a:rPr b="0" lang="it-IT" sz="2400" spc="-1" strike="noStrike">
                <a:solidFill>
                  <a:srgbClr val="0070c0"/>
                </a:solidFill>
                <a:latin typeface="Arial"/>
                <a:ea typeface="DejaVu Sans"/>
              </a:rPr>
              <a:t>condizioni siano state considerate dall’Ordine pregiudizievoli ai diritti o al decoro della professione di ingegnere</a:t>
            </a:r>
            <a:endParaRPr b="0" lang="it-IT" sz="2400" spc="-1" strike="noStrike">
              <a:latin typeface="Arial"/>
            </a:endParaRPr>
          </a:p>
          <a:p>
            <a:pPr>
              <a:lnSpc>
                <a:spcPct val="100000"/>
              </a:lnSpc>
              <a:spcBef>
                <a:spcPts val="641"/>
              </a:spcBef>
            </a:pPr>
            <a:endParaRPr b="0" lang="it-IT" sz="2400" spc="-1" strike="noStrike">
              <a:latin typeface="Arial"/>
            </a:endParaRPr>
          </a:p>
        </p:txBody>
      </p:sp>
      <p:sp>
        <p:nvSpPr>
          <p:cNvPr id="271"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8CE313E0-ACA2-4929-B237-1921A91C368C}"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ipe dir="r"/>
  </p:transition>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CustomShape 1"/>
          <p:cNvSpPr/>
          <p:nvPr/>
        </p:nvSpPr>
        <p:spPr>
          <a:xfrm>
            <a:off x="457200" y="274680"/>
            <a:ext cx="8228520" cy="510120"/>
          </a:xfrm>
          <a:prstGeom prst="rect">
            <a:avLst/>
          </a:prstGeom>
          <a:noFill/>
          <a:ln w="38160">
            <a:solidFill>
              <a:srgbClr val="000000"/>
            </a:solidFill>
            <a:round/>
          </a:ln>
        </p:spPr>
        <p:style>
          <a:lnRef idx="0"/>
          <a:fillRef idx="0"/>
          <a:effectRef idx="0"/>
          <a:fontRef idx="minor"/>
        </p:style>
        <p:txBody>
          <a:bodyPr lIns="90000" rIns="90000" tIns="45000" bIns="45000" anchor="ctr">
            <a:normAutofit/>
          </a:bodyPr>
          <a:p>
            <a:pPr algn="ctr">
              <a:lnSpc>
                <a:spcPct val="100000"/>
              </a:lnSpc>
            </a:pPr>
            <a:r>
              <a:rPr b="1" lang="it-IT" sz="2800" spc="-1" strike="noStrike">
                <a:solidFill>
                  <a:srgbClr val="000000"/>
                </a:solidFill>
                <a:latin typeface="Arial"/>
                <a:ea typeface="DejaVu Sans"/>
              </a:rPr>
              <a:t>COMPETENZE PROFESSIONALI</a:t>
            </a:r>
            <a:endParaRPr b="0" lang="it-IT" sz="2800" spc="-1" strike="noStrike">
              <a:latin typeface="Arial"/>
            </a:endParaRPr>
          </a:p>
        </p:txBody>
      </p:sp>
      <p:sp>
        <p:nvSpPr>
          <p:cNvPr id="273" name="CustomShape 2"/>
          <p:cNvSpPr/>
          <p:nvPr/>
        </p:nvSpPr>
        <p:spPr>
          <a:xfrm>
            <a:off x="428760" y="928800"/>
            <a:ext cx="4039200" cy="638640"/>
          </a:xfrm>
          <a:prstGeom prst="rect">
            <a:avLst/>
          </a:prstGeom>
          <a:noFill/>
          <a:ln w="38160">
            <a:solidFill>
              <a:srgbClr val="000000"/>
            </a:solidFill>
            <a:round/>
          </a:ln>
        </p:spPr>
        <p:style>
          <a:lnRef idx="0"/>
          <a:fillRef idx="0"/>
          <a:effectRef idx="0"/>
          <a:fontRef idx="minor"/>
        </p:style>
        <p:txBody>
          <a:bodyPr lIns="90000" rIns="90000" tIns="45000" bIns="45000" anchor="b">
            <a:noAutofit/>
          </a:bodyPr>
          <a:p>
            <a:pPr algn="ctr">
              <a:lnSpc>
                <a:spcPct val="100000"/>
              </a:lnSpc>
              <a:spcBef>
                <a:spcPts val="479"/>
              </a:spcBef>
            </a:pPr>
            <a:r>
              <a:rPr b="1" lang="it-IT" sz="2400" spc="-1" strike="noStrike">
                <a:solidFill>
                  <a:srgbClr val="000000"/>
                </a:solidFill>
                <a:latin typeface="Calibri"/>
                <a:ea typeface="DejaVu Sans"/>
              </a:rPr>
              <a:t>INGEGNERI</a:t>
            </a:r>
            <a:endParaRPr b="0" lang="it-IT" sz="2400" spc="-1" strike="noStrike">
              <a:latin typeface="Arial"/>
            </a:endParaRPr>
          </a:p>
        </p:txBody>
      </p:sp>
      <p:sp>
        <p:nvSpPr>
          <p:cNvPr id="274" name="CustomShape 3"/>
          <p:cNvSpPr/>
          <p:nvPr/>
        </p:nvSpPr>
        <p:spPr>
          <a:xfrm>
            <a:off x="457200" y="1714320"/>
            <a:ext cx="4039200" cy="4410720"/>
          </a:xfrm>
          <a:prstGeom prst="rect">
            <a:avLst/>
          </a:prstGeom>
          <a:noFill/>
          <a:ln w="38160">
            <a:solidFill>
              <a:srgbClr val="000000"/>
            </a:solidFill>
            <a:round/>
          </a:ln>
        </p:spPr>
        <p:style>
          <a:lnRef idx="0"/>
          <a:fillRef idx="0"/>
          <a:effectRef idx="0"/>
          <a:fontRef idx="minor"/>
        </p:style>
        <p:txBody>
          <a:bodyPr lIns="90000" rIns="90000" tIns="45000" bIns="45000">
            <a:normAutofit fontScale="17000"/>
          </a:bodyPr>
          <a:p>
            <a:pPr marL="343080" indent="-342000">
              <a:lnSpc>
                <a:spcPct val="100000"/>
              </a:lnSpc>
              <a:spcBef>
                <a:spcPts val="479"/>
              </a:spcBef>
            </a:pPr>
            <a:endParaRPr b="0" lang="it-IT" sz="1800" spc="-1" strike="noStrike">
              <a:latin typeface="Arial"/>
            </a:endParaRPr>
          </a:p>
          <a:p>
            <a:pPr marL="343080" indent="-342000">
              <a:lnSpc>
                <a:spcPct val="100000"/>
              </a:lnSpc>
              <a:spcBef>
                <a:spcPts val="479"/>
              </a:spcBef>
            </a:pPr>
            <a:r>
              <a:rPr b="1" lang="it-IT" sz="2400" spc="-1" strike="noStrike">
                <a:solidFill>
                  <a:srgbClr val="000000"/>
                </a:solidFill>
                <a:latin typeface="Calibri"/>
                <a:ea typeface="DejaVu Sans"/>
              </a:rPr>
              <a:t>Le competenze dell’ingegnere sono tuttora sostanzialmente definite dall’art.51 del Regolamento di cui al R.D. 23 ottobre 1925 n. 2537 che afferma:</a:t>
            </a:r>
            <a:endParaRPr b="0" lang="it-IT" sz="2400" spc="-1" strike="noStrike">
              <a:latin typeface="Arial"/>
            </a:endParaRPr>
          </a:p>
          <a:p>
            <a:pPr marL="343080" indent="-342000">
              <a:lnSpc>
                <a:spcPct val="100000"/>
              </a:lnSpc>
              <a:spcBef>
                <a:spcPts val="479"/>
              </a:spcBef>
            </a:pPr>
            <a:r>
              <a:rPr b="0" lang="it-IT" sz="2400" spc="-1" strike="noStrike">
                <a:solidFill>
                  <a:srgbClr val="000000"/>
                </a:solidFill>
                <a:latin typeface="Calibri"/>
                <a:ea typeface="DejaVu Sans"/>
              </a:rPr>
              <a:t>“ </a:t>
            </a:r>
            <a:r>
              <a:rPr b="0" i="1" lang="it-IT" sz="2400" spc="-1" strike="noStrike">
                <a:solidFill>
                  <a:srgbClr val="000000"/>
                </a:solidFill>
                <a:latin typeface="Calibri"/>
                <a:ea typeface="DejaVu Sans"/>
              </a:rPr>
              <a:t>Sono di spettanza della professione di ingegnere,il progetto,la condotta e la stima dei lavori per estrarre, trasformare e dutilizzare I materiali direttamente o indirettamente occorrenti per le costruzioni e per le industrie, dei lavori relativi alle vie ed ai mezzi di trasporto, di deflusso e di comunicazione, alle costruzioni di ogni specie, alle macchine ed agli impianti industriali, nonché in generale alle applicazioni della fisica, i rilievi geometrici e le operazioni di estimo</a:t>
            </a:r>
            <a:r>
              <a:rPr b="0" i="1" lang="it-IT" sz="2400" spc="-1" strike="noStrike">
                <a:solidFill>
                  <a:srgbClr val="000000"/>
                </a:solidFill>
                <a:latin typeface="Calibri"/>
                <a:ea typeface="DejaVu Sans"/>
              </a:rPr>
              <a:t>	</a:t>
            </a:r>
            <a:r>
              <a:rPr b="0" lang="it-IT" sz="2400" spc="-1" strike="noStrike">
                <a:solidFill>
                  <a:srgbClr val="000000"/>
                </a:solidFill>
                <a:latin typeface="Calibri"/>
                <a:ea typeface="DejaVu Sans"/>
              </a:rPr>
              <a:t>”.</a:t>
            </a:r>
            <a:endParaRPr b="0" lang="it-IT" sz="2400" spc="-1" strike="noStrike">
              <a:latin typeface="Arial"/>
            </a:endParaRPr>
          </a:p>
          <a:p>
            <a:pPr marL="343080" indent="-342000">
              <a:lnSpc>
                <a:spcPct val="100000"/>
              </a:lnSpc>
              <a:spcBef>
                <a:spcPts val="479"/>
              </a:spcBef>
              <a:buClr>
                <a:srgbClr val="ff0000"/>
              </a:buClr>
              <a:buFont typeface="Arial"/>
              <a:buChar char="•"/>
            </a:pPr>
            <a:r>
              <a:rPr b="0" lang="it-IT" sz="2400" spc="-1" strike="noStrike">
                <a:solidFill>
                  <a:srgbClr val="ff0000"/>
                </a:solidFill>
                <a:latin typeface="Calibri"/>
                <a:ea typeface="DejaVu Sans"/>
              </a:rPr>
              <a:t>Come si rileva le competenze sono vastissime e molto genericamente definite per altro naturalmente non inclusive di alcuni settori sorti sviluppatisi in tempi successivi.</a:t>
            </a:r>
            <a:endParaRPr b="0" lang="it-IT" sz="2400" spc="-1" strike="noStrike">
              <a:latin typeface="Arial"/>
            </a:endParaRPr>
          </a:p>
          <a:p>
            <a:pPr marL="343080" indent="-342000">
              <a:lnSpc>
                <a:spcPct val="100000"/>
              </a:lnSpc>
              <a:spcBef>
                <a:spcPts val="479"/>
              </a:spcBef>
              <a:buClr>
                <a:srgbClr val="ff0000"/>
              </a:buClr>
              <a:buFont typeface="Arial"/>
              <a:buChar char="•"/>
            </a:pPr>
            <a:r>
              <a:rPr b="0" lang="it-IT" sz="2400" spc="-1" strike="noStrike">
                <a:solidFill>
                  <a:srgbClr val="ff0000"/>
                </a:solidFill>
                <a:latin typeface="Calibri"/>
                <a:ea typeface="DejaVu Sans"/>
              </a:rPr>
              <a:t>Tali circostanze hanno dato luogo a frequenti </a:t>
            </a:r>
            <a:r>
              <a:rPr b="1" lang="it-IT" sz="2400" spc="-1" strike="noStrike">
                <a:solidFill>
                  <a:srgbClr val="ff0000"/>
                </a:solidFill>
                <a:latin typeface="Calibri"/>
                <a:ea typeface="DejaVu Sans"/>
              </a:rPr>
              <a:t>conflitti di competenza con gli architetti e sopratutto con I geometri </a:t>
            </a:r>
            <a:r>
              <a:rPr b="0" lang="it-IT" sz="2400" spc="-1" strike="noStrike">
                <a:solidFill>
                  <a:srgbClr val="ff0000"/>
                </a:solidFill>
                <a:latin typeface="Calibri"/>
                <a:ea typeface="DejaVu Sans"/>
              </a:rPr>
              <a:t>cui hanno fatto seguito numerosi pronunciamenti, talora contrastanti, dell’Autorità Giudiziaria.</a:t>
            </a:r>
            <a:endParaRPr b="0" lang="it-IT" sz="2400" spc="-1" strike="noStrike">
              <a:latin typeface="Arial"/>
            </a:endParaRPr>
          </a:p>
          <a:p>
            <a:pPr>
              <a:lnSpc>
                <a:spcPct val="100000"/>
              </a:lnSpc>
              <a:spcBef>
                <a:spcPts val="479"/>
              </a:spcBef>
            </a:pPr>
            <a:endParaRPr b="0" lang="it-IT" sz="2400" spc="-1" strike="noStrike">
              <a:latin typeface="Arial"/>
            </a:endParaRPr>
          </a:p>
        </p:txBody>
      </p:sp>
      <p:sp>
        <p:nvSpPr>
          <p:cNvPr id="275" name="CustomShape 4"/>
          <p:cNvSpPr/>
          <p:nvPr/>
        </p:nvSpPr>
        <p:spPr>
          <a:xfrm>
            <a:off x="4643280" y="928800"/>
            <a:ext cx="4040640" cy="638640"/>
          </a:xfrm>
          <a:prstGeom prst="rect">
            <a:avLst/>
          </a:prstGeom>
          <a:noFill/>
          <a:ln w="38160">
            <a:solidFill>
              <a:srgbClr val="000000"/>
            </a:solidFill>
            <a:round/>
          </a:ln>
        </p:spPr>
        <p:style>
          <a:lnRef idx="0"/>
          <a:fillRef idx="0"/>
          <a:effectRef idx="0"/>
          <a:fontRef idx="minor"/>
        </p:style>
        <p:txBody>
          <a:bodyPr lIns="90000" rIns="90000" tIns="45000" bIns="45000" anchor="b">
            <a:noAutofit/>
          </a:bodyPr>
          <a:p>
            <a:pPr algn="ctr">
              <a:lnSpc>
                <a:spcPct val="100000"/>
              </a:lnSpc>
              <a:spcBef>
                <a:spcPts val="479"/>
              </a:spcBef>
            </a:pPr>
            <a:r>
              <a:rPr b="1" lang="it-IT" sz="2400" spc="-1" strike="noStrike">
                <a:solidFill>
                  <a:srgbClr val="000000"/>
                </a:solidFill>
                <a:latin typeface="Calibri"/>
                <a:ea typeface="DejaVu Sans"/>
              </a:rPr>
              <a:t>ARCHITETTI</a:t>
            </a:r>
            <a:endParaRPr b="0" lang="it-IT" sz="2400" spc="-1" strike="noStrike">
              <a:latin typeface="Arial"/>
            </a:endParaRPr>
          </a:p>
        </p:txBody>
      </p:sp>
      <p:sp>
        <p:nvSpPr>
          <p:cNvPr id="276" name="CustomShape 5"/>
          <p:cNvSpPr/>
          <p:nvPr/>
        </p:nvSpPr>
        <p:spPr>
          <a:xfrm>
            <a:off x="4645080" y="1714320"/>
            <a:ext cx="4040640" cy="4410720"/>
          </a:xfrm>
          <a:prstGeom prst="rect">
            <a:avLst/>
          </a:prstGeom>
          <a:noFill/>
          <a:ln w="38160">
            <a:solidFill>
              <a:srgbClr val="000000"/>
            </a:solidFill>
            <a:round/>
          </a:ln>
        </p:spPr>
        <p:style>
          <a:lnRef idx="0"/>
          <a:fillRef idx="0"/>
          <a:effectRef idx="0"/>
          <a:fontRef idx="minor"/>
        </p:style>
        <p:txBody>
          <a:bodyPr lIns="90000" rIns="90000" tIns="45000" bIns="45000">
            <a:normAutofit fontScale="1000"/>
          </a:bodyPr>
          <a:p>
            <a:pPr>
              <a:lnSpc>
                <a:spcPct val="100000"/>
              </a:lnSpc>
              <a:spcBef>
                <a:spcPts val="479"/>
              </a:spcBef>
            </a:pPr>
            <a:endParaRPr b="0" lang="it-IT" sz="1800" spc="-1" strike="noStrike">
              <a:latin typeface="Arial"/>
            </a:endParaRPr>
          </a:p>
          <a:p>
            <a:pPr marL="343080" indent="-342000" algn="just">
              <a:lnSpc>
                <a:spcPct val="100000"/>
              </a:lnSpc>
              <a:spcBef>
                <a:spcPts val="1040"/>
              </a:spcBef>
            </a:pPr>
            <a:r>
              <a:rPr b="1" lang="it-IT" sz="5200" spc="-1" strike="noStrike">
                <a:solidFill>
                  <a:srgbClr val="000000"/>
                </a:solidFill>
                <a:latin typeface="Calibri"/>
                <a:ea typeface="DejaVu Sans"/>
              </a:rPr>
              <a:t>Per</a:t>
            </a:r>
            <a:r>
              <a:rPr b="1" lang="it-IT" sz="5200" spc="-1" strike="noStrike">
                <a:solidFill>
                  <a:srgbClr val="000000"/>
                </a:solidFill>
                <a:latin typeface="Calibri"/>
                <a:ea typeface="DejaVu Sans"/>
              </a:rPr>
              <a:t>	</a:t>
            </a:r>
            <a:r>
              <a:rPr b="1" lang="it-IT" sz="5200" spc="-1" strike="noStrike">
                <a:solidFill>
                  <a:srgbClr val="000000"/>
                </a:solidFill>
                <a:latin typeface="Calibri"/>
                <a:ea typeface="DejaVu Sans"/>
              </a:rPr>
              <a:t>quanto</a:t>
            </a:r>
            <a:r>
              <a:rPr b="1" lang="it-IT" sz="5200" spc="-1" strike="noStrike">
                <a:solidFill>
                  <a:srgbClr val="000000"/>
                </a:solidFill>
                <a:latin typeface="Calibri"/>
                <a:ea typeface="DejaVu Sans"/>
              </a:rPr>
              <a:t>	</a:t>
            </a:r>
            <a:r>
              <a:rPr b="1" lang="it-IT" sz="5200" spc="-1" strike="noStrike">
                <a:solidFill>
                  <a:srgbClr val="000000"/>
                </a:solidFill>
                <a:latin typeface="Calibri"/>
                <a:ea typeface="DejaVu Sans"/>
              </a:rPr>
              <a:t>riguarda la delimitazione delle competenze degli ingegneri nei confronti degli architetti si richiama quanto disposto dall’art.52 del già citato Regolamento di cui al R.D. 23 ottobre 1925 n. 2537 che afferma: “</a:t>
            </a:r>
            <a:r>
              <a:rPr b="0" i="1" lang="it-IT" sz="5200" spc="-1" strike="noStrike">
                <a:solidFill>
                  <a:srgbClr val="000000"/>
                </a:solidFill>
                <a:latin typeface="Calibri"/>
                <a:ea typeface="DejaVu Sans"/>
              </a:rPr>
              <a:t>Formano oggetto tanto della professione di ingegnere quanto di quella di architetto le opere di edilizia civile,nonché I rilievi geometrici e le operazioni di estimo adesse relative.Tuttavia le opere di edilizia civile,che presentano rilevante carattere artistico ed il restauro e il ripristino degli edifici contemplati dalla Legge 20 giugno 1909 n.36 per l’antichità e le belle arti (trattasi della Legge sulla protezione delle cose d’interesse storico,artistico,archeologico ora Legge 1°giugno 1939 n.1089), sono di spettanza della professione di architetto;ma la parte tecnica può essere compiuta tanto dall’architetto quanto dall’ingegnere</a:t>
            </a:r>
            <a:r>
              <a:rPr b="1" lang="it-IT" sz="5200" spc="-1" strike="noStrike">
                <a:solidFill>
                  <a:srgbClr val="000000"/>
                </a:solidFill>
                <a:latin typeface="Calibri"/>
                <a:ea typeface="DejaVu Sans"/>
              </a:rPr>
              <a:t>”.</a:t>
            </a:r>
            <a:endParaRPr b="0" lang="it-IT" sz="5200" spc="-1" strike="noStrike">
              <a:latin typeface="Arial"/>
            </a:endParaRPr>
          </a:p>
          <a:p>
            <a:pPr marL="343080" indent="-342000" algn="just">
              <a:lnSpc>
                <a:spcPct val="100000"/>
              </a:lnSpc>
              <a:spcBef>
                <a:spcPts val="1040"/>
              </a:spcBef>
            </a:pPr>
            <a:endParaRPr b="0" lang="it-IT" sz="5200" spc="-1" strike="noStrike">
              <a:latin typeface="Arial"/>
            </a:endParaRPr>
          </a:p>
          <a:p>
            <a:pPr marL="343080" indent="-342000" algn="just">
              <a:lnSpc>
                <a:spcPct val="100000"/>
              </a:lnSpc>
              <a:spcBef>
                <a:spcPts val="1040"/>
              </a:spcBef>
            </a:pPr>
            <a:r>
              <a:rPr b="1" lang="it-IT" sz="5200" spc="-1" strike="noStrike">
                <a:solidFill>
                  <a:srgbClr val="000000"/>
                </a:solidFill>
                <a:latin typeface="Calibri"/>
                <a:ea typeface="DejaVu Sans"/>
              </a:rPr>
              <a:t>Sono ovviamente esclusi dalle competenze dell’architetto gli impianti, le infrastrutture (strade,acquedotti,fognature,ecc.) ed in genere tutto quanto esula dal campo dell’ingegneria civile.</a:t>
            </a:r>
            <a:endParaRPr b="0" lang="it-IT" sz="5200" spc="-1" strike="noStrike">
              <a:latin typeface="Arial"/>
            </a:endParaRPr>
          </a:p>
          <a:p>
            <a:pPr marL="343080" indent="-342000">
              <a:lnSpc>
                <a:spcPct val="100000"/>
              </a:lnSpc>
              <a:spcBef>
                <a:spcPts val="1040"/>
              </a:spcBef>
            </a:pPr>
            <a:br/>
            <a:endParaRPr b="0" lang="it-IT" sz="5200" spc="-1" strike="noStrike">
              <a:latin typeface="Arial"/>
            </a:endParaRPr>
          </a:p>
        </p:txBody>
      </p:sp>
      <p:pic>
        <p:nvPicPr>
          <p:cNvPr id="277" name="Picture 2" descr="C:\Users\ronza\Desktop\ingegnere.jpg"/>
          <p:cNvPicPr/>
          <p:nvPr/>
        </p:nvPicPr>
        <p:blipFill>
          <a:blip r:embed="rId1"/>
          <a:stretch/>
        </p:blipFill>
        <p:spPr>
          <a:xfrm>
            <a:off x="428760" y="928800"/>
            <a:ext cx="822240" cy="624240"/>
          </a:xfrm>
          <a:prstGeom prst="rect">
            <a:avLst/>
          </a:prstGeom>
          <a:ln>
            <a:noFill/>
          </a:ln>
        </p:spPr>
      </p:pic>
      <p:pic>
        <p:nvPicPr>
          <p:cNvPr id="278" name="Picture 3" descr="C:\Users\ronza\Desktop\architetto-jfd.jpg"/>
          <p:cNvPicPr/>
          <p:nvPr/>
        </p:nvPicPr>
        <p:blipFill>
          <a:blip r:embed="rId2"/>
          <a:stretch/>
        </p:blipFill>
        <p:spPr>
          <a:xfrm>
            <a:off x="7715160" y="928800"/>
            <a:ext cx="927720" cy="614160"/>
          </a:xfrm>
          <a:prstGeom prst="rect">
            <a:avLst/>
          </a:prstGeom>
          <a:ln>
            <a:noFill/>
          </a:ln>
        </p:spPr>
      </p:pic>
      <p:sp>
        <p:nvSpPr>
          <p:cNvPr id="279" name="CustomShape 6"/>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E49C33C4-B747-4C4E-AA15-550E15F8F572}"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edge/>
  </p:transition>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0" name="CustomShape 1"/>
          <p:cNvSpPr/>
          <p:nvPr/>
        </p:nvSpPr>
        <p:spPr>
          <a:xfrm>
            <a:off x="457200" y="274680"/>
            <a:ext cx="8228520" cy="1141920"/>
          </a:xfrm>
          <a:prstGeom prst="rect">
            <a:avLst/>
          </a:prstGeom>
          <a:noFill/>
          <a:ln w="38160">
            <a:solidFill>
              <a:srgbClr val="000000"/>
            </a:solidFill>
            <a:round/>
          </a:ln>
        </p:spPr>
        <p:style>
          <a:lnRef idx="0"/>
          <a:fillRef idx="0"/>
          <a:effectRef idx="0"/>
          <a:fontRef idx="minor"/>
        </p:style>
        <p:txBody>
          <a:bodyPr lIns="90000" rIns="90000" tIns="45000" bIns="45000" anchor="ctr">
            <a:normAutofit fontScale="76000"/>
          </a:bodyPr>
          <a:p>
            <a:pPr algn="ctr">
              <a:lnSpc>
                <a:spcPct val="100000"/>
              </a:lnSpc>
            </a:pPr>
            <a:r>
              <a:rPr b="1" lang="it-IT" sz="4400" spc="-1" strike="noStrike">
                <a:solidFill>
                  <a:srgbClr val="000000"/>
                </a:solidFill>
                <a:latin typeface="Arial"/>
                <a:ea typeface="DejaVu Sans"/>
              </a:rPr>
              <a:t>COMPETENZE PROFESSIONALI</a:t>
            </a:r>
            <a:endParaRPr b="0" lang="it-IT" sz="4400" spc="-1" strike="noStrike">
              <a:latin typeface="Arial"/>
            </a:endParaRPr>
          </a:p>
        </p:txBody>
      </p:sp>
      <p:sp>
        <p:nvSpPr>
          <p:cNvPr id="281" name="CustomShape 2"/>
          <p:cNvSpPr/>
          <p:nvPr/>
        </p:nvSpPr>
        <p:spPr>
          <a:xfrm>
            <a:off x="457200" y="1600200"/>
            <a:ext cx="8228520" cy="4524840"/>
          </a:xfrm>
          <a:prstGeom prst="rect">
            <a:avLst/>
          </a:prstGeom>
          <a:noFill/>
          <a:ln w="38160">
            <a:solidFill>
              <a:srgbClr val="000000"/>
            </a:solidFill>
            <a:round/>
          </a:ln>
        </p:spPr>
        <p:style>
          <a:lnRef idx="0"/>
          <a:fillRef idx="0"/>
          <a:effectRef idx="0"/>
          <a:fontRef idx="minor"/>
        </p:style>
        <p:txBody>
          <a:bodyPr lIns="90000" rIns="90000" tIns="45000" bIns="45000">
            <a:normAutofit fontScale="4000"/>
          </a:bodyPr>
          <a:p>
            <a:pPr marL="343080" indent="-342000" algn="ctr">
              <a:lnSpc>
                <a:spcPct val="100000"/>
              </a:lnSpc>
              <a:spcBef>
                <a:spcPts val="1020"/>
              </a:spcBef>
            </a:pPr>
            <a:endParaRPr b="0" lang="it-IT" sz="1800" spc="-1" strike="noStrike">
              <a:latin typeface="Arial"/>
            </a:endParaRPr>
          </a:p>
          <a:p>
            <a:pPr marL="343080" indent="-342000" algn="ctr">
              <a:lnSpc>
                <a:spcPct val="100000"/>
              </a:lnSpc>
              <a:spcBef>
                <a:spcPts val="1020"/>
              </a:spcBef>
            </a:pPr>
            <a:r>
              <a:rPr b="1" lang="it-IT" sz="5100" spc="-1" strike="noStrike">
                <a:solidFill>
                  <a:srgbClr val="000000"/>
                </a:solidFill>
                <a:latin typeface="Calibri"/>
                <a:ea typeface="DejaVu Sans"/>
              </a:rPr>
              <a:t>Geometri e periti</a:t>
            </a:r>
            <a:endParaRPr b="0" lang="it-IT" sz="5100" spc="-1" strike="noStrike">
              <a:latin typeface="Arial"/>
            </a:endParaRPr>
          </a:p>
          <a:p>
            <a:pPr marL="343080" indent="-342000" algn="ctr">
              <a:lnSpc>
                <a:spcPct val="100000"/>
              </a:lnSpc>
              <a:spcBef>
                <a:spcPts val="641"/>
              </a:spcBef>
            </a:pPr>
            <a:endParaRPr b="0" lang="it-IT" sz="5100" spc="-1" strike="noStrike">
              <a:latin typeface="Arial"/>
            </a:endParaRPr>
          </a:p>
          <a:p>
            <a:pPr marL="343080" indent="-342000" algn="just">
              <a:lnSpc>
                <a:spcPct val="100000"/>
              </a:lnSpc>
              <a:spcBef>
                <a:spcPts val="799"/>
              </a:spcBef>
            </a:pPr>
            <a:r>
              <a:rPr b="0" lang="it-IT" sz="4000" spc="-1" strike="noStrike">
                <a:solidFill>
                  <a:srgbClr val="000000"/>
                </a:solidFill>
                <a:latin typeface="Arial"/>
                <a:ea typeface="DejaVu Sans"/>
              </a:rPr>
              <a:t>Per esaminare invece dettagliatamente i limiti di competenza dei </a:t>
            </a:r>
            <a:r>
              <a:rPr b="1" lang="it-IT" sz="4000" spc="-1" strike="noStrike">
                <a:solidFill>
                  <a:srgbClr val="000000"/>
                </a:solidFill>
                <a:latin typeface="Arial"/>
                <a:ea typeface="DejaVu Sans"/>
              </a:rPr>
              <a:t>geometri </a:t>
            </a:r>
            <a:r>
              <a:rPr b="0" lang="it-IT" sz="4000" spc="-1" strike="noStrike">
                <a:solidFill>
                  <a:srgbClr val="000000"/>
                </a:solidFill>
                <a:latin typeface="Arial"/>
                <a:ea typeface="DejaVu Sans"/>
              </a:rPr>
              <a:t>si fa riferimento al R.D. 11 febbraio 1929 concernente la regolamentazione per larelativa professione. L’art.16 di detto Decreto specifica,infatti,dettagliatamente le funzioni che possono svolgere I geometri, mentre il successivo art. 18 precisa le numerose funzioni che sono comuni agli ingegneri civili ai quali viene riconosciuta inoltre la facoltà di compiere la stima dei fondi e delle aree nonché la stima delle servitù rurali e dei danni ai fabbricati. Si ritiene peraltro opportuno segnalare i quattro principali motivi di contrasto tra ingegneri e geometri.</a:t>
            </a:r>
            <a:endParaRPr b="0" lang="it-IT" sz="4000" spc="-1" strike="noStrike">
              <a:latin typeface="Arial"/>
            </a:endParaRPr>
          </a:p>
          <a:p>
            <a:pPr marL="343080" indent="-342000" algn="just">
              <a:lnSpc>
                <a:spcPct val="100000"/>
              </a:lnSpc>
              <a:spcBef>
                <a:spcPts val="799"/>
              </a:spcBef>
            </a:pPr>
            <a:endParaRPr b="0" lang="it-IT" sz="4000" spc="-1" strike="noStrike">
              <a:latin typeface="Arial"/>
            </a:endParaRPr>
          </a:p>
          <a:p>
            <a:pPr marL="343080" indent="-342000" algn="just">
              <a:lnSpc>
                <a:spcPct val="100000"/>
              </a:lnSpc>
              <a:spcBef>
                <a:spcPts val="799"/>
              </a:spcBef>
              <a:buClr>
                <a:srgbClr val="000000"/>
              </a:buClr>
              <a:buFont typeface="Wingdings" charset="2"/>
              <a:buChar char=""/>
            </a:pPr>
            <a:r>
              <a:rPr b="0" lang="it-IT" sz="4000" spc="-1" strike="noStrike">
                <a:solidFill>
                  <a:srgbClr val="000000"/>
                </a:solidFill>
                <a:latin typeface="Arial"/>
                <a:ea typeface="DejaVu Sans"/>
              </a:rPr>
              <a:t>Anzitutto il concetto di </a:t>
            </a:r>
            <a:r>
              <a:rPr b="1" lang="it-IT" sz="4000" spc="-1" strike="noStrike">
                <a:solidFill>
                  <a:srgbClr val="000000"/>
                </a:solidFill>
                <a:latin typeface="Arial"/>
                <a:ea typeface="DejaVu Sans"/>
              </a:rPr>
              <a:t>“modeste costruzioni civili ”</a:t>
            </a:r>
            <a:r>
              <a:rPr b="0" lang="it-IT" sz="4000" spc="-1" strike="noStrike">
                <a:solidFill>
                  <a:srgbClr val="000000"/>
                </a:solidFill>
                <a:latin typeface="Arial"/>
                <a:ea typeface="DejaVu Sans"/>
              </a:rPr>
              <a:t>che da tempo la Giurisprudenza ha inteso interpretare non tanto in senso quantitativo quanto in senso qualitativo.</a:t>
            </a:r>
            <a:endParaRPr b="0" lang="it-IT" sz="4000" spc="-1" strike="noStrike">
              <a:latin typeface="Arial"/>
            </a:endParaRPr>
          </a:p>
          <a:p>
            <a:pPr marL="343080" indent="-342000" algn="just">
              <a:lnSpc>
                <a:spcPct val="100000"/>
              </a:lnSpc>
              <a:spcBef>
                <a:spcPts val="799"/>
              </a:spcBef>
              <a:buClr>
                <a:srgbClr val="000000"/>
              </a:buClr>
              <a:buFont typeface="Wingdings" charset="2"/>
              <a:buChar char=""/>
            </a:pPr>
            <a:r>
              <a:rPr b="0" lang="it-IT" sz="4000" spc="-1" strike="noStrike">
                <a:solidFill>
                  <a:srgbClr val="000000"/>
                </a:solidFill>
                <a:latin typeface="Arial"/>
                <a:ea typeface="DejaVu Sans"/>
              </a:rPr>
              <a:t>In secondo luogo riguardo alle opere con struttura metallica o in cemento armato per le quali ugualmente in giurisprudenza</a:t>
            </a:r>
            <a:r>
              <a:rPr b="0" lang="it-IT" sz="4000" spc="-1" strike="noStrike">
                <a:solidFill>
                  <a:srgbClr val="000000"/>
                </a:solidFill>
                <a:latin typeface="Arial"/>
                <a:ea typeface="DejaVu Sans"/>
              </a:rPr>
              <a:t>	</a:t>
            </a:r>
            <a:r>
              <a:rPr b="0" lang="it-IT" sz="4000" spc="-1" strike="noStrike">
                <a:solidFill>
                  <a:srgbClr val="000000"/>
                </a:solidFill>
                <a:latin typeface="Arial"/>
                <a:ea typeface="DejaVu Sans"/>
              </a:rPr>
              <a:t>è stato acquisito il principio secondo cui sono escluse dalla competenza dei geometri (e dei periti) e sono riservate alla competenza degli ingegneri e degli architetti.</a:t>
            </a:r>
            <a:endParaRPr b="0" lang="it-IT" sz="4000" spc="-1" strike="noStrike">
              <a:latin typeface="Arial"/>
            </a:endParaRPr>
          </a:p>
          <a:p>
            <a:pPr marL="343080" indent="-342000" algn="just">
              <a:lnSpc>
                <a:spcPct val="100000"/>
              </a:lnSpc>
              <a:spcBef>
                <a:spcPts val="799"/>
              </a:spcBef>
              <a:buClr>
                <a:srgbClr val="000000"/>
              </a:buClr>
              <a:buFont typeface="Wingdings" charset="2"/>
              <a:buChar char=""/>
            </a:pPr>
            <a:r>
              <a:rPr b="0" lang="it-IT" sz="4000" spc="-1" strike="noStrike">
                <a:solidFill>
                  <a:srgbClr val="000000"/>
                </a:solidFill>
                <a:latin typeface="Arial"/>
                <a:ea typeface="DejaVu Sans"/>
              </a:rPr>
              <a:t>In terzo luogo i fabbricati industriali che rientrerebbero nelle competenze del geometra solo nel caso di edifici ad uso agricolo di limitata importanza.</a:t>
            </a:r>
            <a:endParaRPr b="0" lang="it-IT" sz="4000" spc="-1" strike="noStrike">
              <a:latin typeface="Arial"/>
            </a:endParaRPr>
          </a:p>
          <a:p>
            <a:pPr marL="343080" indent="-342000" algn="just">
              <a:lnSpc>
                <a:spcPct val="100000"/>
              </a:lnSpc>
              <a:spcBef>
                <a:spcPts val="799"/>
              </a:spcBef>
              <a:buClr>
                <a:srgbClr val="000000"/>
              </a:buClr>
              <a:buFont typeface="Wingdings" charset="2"/>
              <a:buChar char=""/>
            </a:pPr>
            <a:r>
              <a:rPr b="0" lang="it-IT" sz="4000" spc="-1" strike="noStrike">
                <a:solidFill>
                  <a:srgbClr val="000000"/>
                </a:solidFill>
                <a:latin typeface="Arial"/>
                <a:ea typeface="DejaVu Sans"/>
              </a:rPr>
              <a:t>In quarto luogo i piani particolareggiati urbanistici di limitata estensione per I quali le competenze dei geometri sono state quasi costantemente escluse dalla giurisprudenza anche da quella del Consiglio di Stato.</a:t>
            </a:r>
            <a:endParaRPr b="0" lang="it-IT" sz="4000" spc="-1" strike="noStrike">
              <a:latin typeface="Arial"/>
            </a:endParaRPr>
          </a:p>
          <a:p>
            <a:pPr>
              <a:lnSpc>
                <a:spcPct val="100000"/>
              </a:lnSpc>
              <a:spcBef>
                <a:spcPts val="799"/>
              </a:spcBef>
            </a:pPr>
            <a:endParaRPr b="0" lang="it-IT" sz="4000" spc="-1" strike="noStrike">
              <a:latin typeface="Arial"/>
            </a:endParaRPr>
          </a:p>
        </p:txBody>
      </p:sp>
      <p:sp>
        <p:nvSpPr>
          <p:cNvPr id="282"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84B7294A-C6BB-4C02-A1D9-B7133A9EF13A}"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edge/>
  </p:transition>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CustomShape 1"/>
          <p:cNvSpPr/>
          <p:nvPr/>
        </p:nvSpPr>
        <p:spPr>
          <a:xfrm>
            <a:off x="457200" y="274680"/>
            <a:ext cx="8228520" cy="1141920"/>
          </a:xfrm>
          <a:prstGeom prst="rect">
            <a:avLst/>
          </a:prstGeom>
          <a:noFill/>
          <a:ln w="38160">
            <a:solidFill>
              <a:srgbClr val="000000"/>
            </a:solidFill>
            <a:round/>
          </a:ln>
        </p:spPr>
        <p:style>
          <a:lnRef idx="0"/>
          <a:fillRef idx="0"/>
          <a:effectRef idx="0"/>
          <a:fontRef idx="minor"/>
        </p:style>
        <p:txBody>
          <a:bodyPr lIns="90000" rIns="90000" tIns="45000" bIns="45000" anchor="ctr">
            <a:normAutofit fontScale="76000"/>
          </a:bodyPr>
          <a:p>
            <a:pPr algn="ctr">
              <a:lnSpc>
                <a:spcPct val="100000"/>
              </a:lnSpc>
            </a:pPr>
            <a:r>
              <a:rPr b="1" lang="it-IT" sz="4400" spc="-1" strike="noStrike">
                <a:solidFill>
                  <a:srgbClr val="000000"/>
                </a:solidFill>
                <a:latin typeface="Arial"/>
                <a:ea typeface="DejaVu Sans"/>
              </a:rPr>
              <a:t>COMPETENZE PROFESSIONALI</a:t>
            </a:r>
            <a:endParaRPr b="0" lang="it-IT" sz="4400" spc="-1" strike="noStrike">
              <a:latin typeface="Arial"/>
            </a:endParaRPr>
          </a:p>
        </p:txBody>
      </p:sp>
      <p:sp>
        <p:nvSpPr>
          <p:cNvPr id="284" name="CustomShape 2"/>
          <p:cNvSpPr/>
          <p:nvPr/>
        </p:nvSpPr>
        <p:spPr>
          <a:xfrm>
            <a:off x="457200" y="1600200"/>
            <a:ext cx="8228520" cy="4524840"/>
          </a:xfrm>
          <a:prstGeom prst="rect">
            <a:avLst/>
          </a:prstGeom>
          <a:noFill/>
          <a:ln w="38160">
            <a:solidFill>
              <a:srgbClr val="000000"/>
            </a:solidFill>
            <a:round/>
          </a:ln>
        </p:spPr>
        <p:style>
          <a:lnRef idx="0"/>
          <a:fillRef idx="0"/>
          <a:effectRef idx="0"/>
          <a:fontRef idx="minor"/>
        </p:style>
        <p:txBody>
          <a:bodyPr lIns="90000" rIns="90000" tIns="45000" bIns="45000">
            <a:normAutofit fontScale="2000"/>
          </a:bodyPr>
          <a:p>
            <a:pPr marL="343080" indent="-342000" algn="ctr">
              <a:lnSpc>
                <a:spcPct val="100000"/>
              </a:lnSpc>
              <a:spcBef>
                <a:spcPts val="1020"/>
              </a:spcBef>
            </a:pPr>
            <a:endParaRPr b="0" lang="it-IT" sz="1800" spc="-1" strike="noStrike">
              <a:latin typeface="Arial"/>
            </a:endParaRPr>
          </a:p>
          <a:p>
            <a:pPr marL="343080" indent="-342000" algn="ctr">
              <a:lnSpc>
                <a:spcPct val="100000"/>
              </a:lnSpc>
              <a:spcBef>
                <a:spcPts val="1361"/>
              </a:spcBef>
            </a:pPr>
            <a:r>
              <a:rPr b="1" lang="it-IT" sz="6800" spc="-1" strike="noStrike">
                <a:solidFill>
                  <a:srgbClr val="000000"/>
                </a:solidFill>
                <a:latin typeface="Calibri"/>
                <a:ea typeface="DejaVu Sans"/>
              </a:rPr>
              <a:t>INGEGNERI E SETTORI</a:t>
            </a:r>
            <a:endParaRPr b="0" lang="it-IT" sz="6800" spc="-1" strike="noStrike">
              <a:latin typeface="Arial"/>
            </a:endParaRPr>
          </a:p>
          <a:p>
            <a:pPr marL="343080" indent="-342000">
              <a:lnSpc>
                <a:spcPct val="100000"/>
              </a:lnSpc>
              <a:spcBef>
                <a:spcPts val="1080"/>
              </a:spcBef>
            </a:pPr>
            <a:r>
              <a:rPr b="0" lang="it-IT" sz="5400" spc="-1" strike="noStrike">
                <a:solidFill>
                  <a:srgbClr val="000000"/>
                </a:solidFill>
                <a:latin typeface="Calibri"/>
                <a:ea typeface="DejaVu Sans"/>
              </a:rPr>
              <a:t> </a:t>
            </a:r>
            <a:endParaRPr b="0" lang="it-IT" sz="5400" spc="-1" strike="noStrike">
              <a:latin typeface="Arial"/>
            </a:endParaRPr>
          </a:p>
          <a:p>
            <a:pPr marL="343080" indent="-342000" algn="just">
              <a:lnSpc>
                <a:spcPct val="100000"/>
              </a:lnSpc>
              <a:spcBef>
                <a:spcPts val="1080"/>
              </a:spcBef>
            </a:pPr>
            <a:r>
              <a:rPr b="1" lang="it-IT" sz="5400" spc="-1" strike="noStrike">
                <a:solidFill>
                  <a:srgbClr val="000000"/>
                </a:solidFill>
                <a:latin typeface="Arial"/>
                <a:ea typeface="DejaVu Sans"/>
              </a:rPr>
              <a:t>Attività che formano oggetto della professione dell’ingegnere sono fissati dal DPR 328/2001:</a:t>
            </a:r>
            <a:endParaRPr b="0" lang="it-IT" sz="5400" spc="-1" strike="noStrike">
              <a:latin typeface="Arial"/>
            </a:endParaRPr>
          </a:p>
          <a:p>
            <a:pPr marL="343080" indent="-342000" algn="just">
              <a:lnSpc>
                <a:spcPct val="100000"/>
              </a:lnSpc>
              <a:spcBef>
                <a:spcPts val="1080"/>
              </a:spcBef>
            </a:pPr>
            <a:endParaRPr b="0" lang="it-IT" sz="5400" spc="-1" strike="noStrike">
              <a:latin typeface="Arial"/>
            </a:endParaRPr>
          </a:p>
          <a:p>
            <a:pPr marL="343080" indent="-342000" algn="just">
              <a:lnSpc>
                <a:spcPct val="100000"/>
              </a:lnSpc>
              <a:spcBef>
                <a:spcPts val="1080"/>
              </a:spcBef>
              <a:buClr>
                <a:srgbClr val="ff0000"/>
              </a:buClr>
              <a:buFont typeface="Wingdings" charset="2"/>
              <a:buChar char=""/>
            </a:pPr>
            <a:r>
              <a:rPr b="0" lang="it-IT" sz="5400" spc="-1" strike="noStrike">
                <a:solidFill>
                  <a:srgbClr val="ff0000"/>
                </a:solidFill>
                <a:latin typeface="Arial"/>
                <a:ea typeface="DejaVu Sans"/>
              </a:rPr>
              <a:t>per il settore “ingegneria civile e ambientale”: </a:t>
            </a:r>
            <a:endParaRPr b="0" lang="it-IT" sz="5400" spc="-1" strike="noStrike">
              <a:latin typeface="Arial"/>
            </a:endParaRPr>
          </a:p>
          <a:p>
            <a:pPr marL="343080" indent="-342000" algn="just">
              <a:lnSpc>
                <a:spcPct val="100000"/>
              </a:lnSpc>
              <a:spcBef>
                <a:spcPts val="1080"/>
              </a:spcBef>
            </a:pPr>
            <a:r>
              <a:rPr b="0" lang="it-IT" sz="5400" spc="-1" strike="noStrike">
                <a:solidFill>
                  <a:srgbClr val="000000"/>
                </a:solidFill>
                <a:latin typeface="Arial"/>
                <a:ea typeface="DejaVu Sans"/>
              </a:rPr>
              <a:t>       </a:t>
            </a:r>
            <a:r>
              <a:rPr b="0" lang="it-IT" sz="5400" spc="-1" strike="noStrike">
                <a:solidFill>
                  <a:srgbClr val="000000"/>
                </a:solidFill>
                <a:latin typeface="Arial"/>
                <a:ea typeface="DejaVu Sans"/>
              </a:rPr>
              <a:t>la pianificazione, la progettazione, lo sviluppo, la direzione lavori, la stima, il collaudo, la gestione, la valutazione di impatto ambientale di opere edi li e strutture, infrastrutture, territoriali e di trasporto, di opere per la difesa del suolo e per il disinquinamento e la depurazione, di opere geotecniche, di sistemi e impianti civili e per l’ambiente e il territorio;</a:t>
            </a:r>
            <a:endParaRPr b="0" lang="it-IT" sz="5400" spc="-1" strike="noStrike">
              <a:latin typeface="Arial"/>
            </a:endParaRPr>
          </a:p>
          <a:p>
            <a:pPr marL="343080" indent="-342000" algn="just">
              <a:lnSpc>
                <a:spcPct val="100000"/>
              </a:lnSpc>
              <a:spcBef>
                <a:spcPts val="1080"/>
              </a:spcBef>
            </a:pPr>
            <a:endParaRPr b="0" lang="it-IT" sz="5400" spc="-1" strike="noStrike">
              <a:latin typeface="Arial"/>
            </a:endParaRPr>
          </a:p>
          <a:p>
            <a:pPr marL="343080" indent="-342000" algn="just">
              <a:lnSpc>
                <a:spcPct val="100000"/>
              </a:lnSpc>
              <a:spcBef>
                <a:spcPts val="1080"/>
              </a:spcBef>
              <a:buClr>
                <a:srgbClr val="ff0000"/>
              </a:buClr>
              <a:buFont typeface="Wingdings" charset="2"/>
              <a:buChar char=""/>
            </a:pPr>
            <a:r>
              <a:rPr b="0" lang="it-IT" sz="5400" spc="-1" strike="noStrike">
                <a:solidFill>
                  <a:srgbClr val="ff0000"/>
                </a:solidFill>
                <a:latin typeface="Arial"/>
                <a:ea typeface="DejaVu Sans"/>
              </a:rPr>
              <a:t>per il settore“ingegneria industriale”: </a:t>
            </a:r>
            <a:endParaRPr b="0" lang="it-IT" sz="5400" spc="-1" strike="noStrike">
              <a:latin typeface="Arial"/>
            </a:endParaRPr>
          </a:p>
          <a:p>
            <a:pPr marL="343080" indent="-342000" algn="just">
              <a:lnSpc>
                <a:spcPct val="100000"/>
              </a:lnSpc>
              <a:spcBef>
                <a:spcPts val="1080"/>
              </a:spcBef>
            </a:pPr>
            <a:r>
              <a:rPr b="0" lang="it-IT" sz="5400" spc="-1" strike="noStrike">
                <a:solidFill>
                  <a:srgbClr val="000000"/>
                </a:solidFill>
                <a:latin typeface="Arial"/>
                <a:ea typeface="DejaVu Sans"/>
              </a:rPr>
              <a:t>       </a:t>
            </a:r>
            <a:r>
              <a:rPr b="0" lang="it-IT" sz="5400" spc="-1" strike="noStrike">
                <a:solidFill>
                  <a:srgbClr val="000000"/>
                </a:solidFill>
                <a:latin typeface="Arial"/>
                <a:ea typeface="DejaVu Sans"/>
              </a:rPr>
              <a:t>la pianificazione, la progettazione, lo sviluppo, la direzione lavori, la stima, il collaudo, la gestione, la valutazione di impatto ambientale di macchine, impianti industriali, di impianti per la produzione, trasformazione e la distribuzione dell’energia, di sistemi e processi industriali e tecnologici, di apparati e di strumentazioni per la diagnostica e per laterapia medico-chirurgica;</a:t>
            </a:r>
            <a:endParaRPr b="0" lang="it-IT" sz="5400" spc="-1" strike="noStrike">
              <a:latin typeface="Arial"/>
            </a:endParaRPr>
          </a:p>
          <a:p>
            <a:pPr marL="343080" indent="-342000" algn="just">
              <a:lnSpc>
                <a:spcPct val="100000"/>
              </a:lnSpc>
              <a:spcBef>
                <a:spcPts val="1080"/>
              </a:spcBef>
            </a:pPr>
            <a:endParaRPr b="0" lang="it-IT" sz="5400" spc="-1" strike="noStrike">
              <a:latin typeface="Arial"/>
            </a:endParaRPr>
          </a:p>
          <a:p>
            <a:pPr marL="343080" indent="-342000" algn="just">
              <a:lnSpc>
                <a:spcPct val="100000"/>
              </a:lnSpc>
              <a:spcBef>
                <a:spcPts val="1080"/>
              </a:spcBef>
              <a:buClr>
                <a:srgbClr val="ff0000"/>
              </a:buClr>
              <a:buFont typeface="Wingdings" charset="2"/>
              <a:buChar char=""/>
            </a:pPr>
            <a:r>
              <a:rPr b="0" lang="it-IT" sz="5400" spc="-1" strike="noStrike">
                <a:solidFill>
                  <a:srgbClr val="ff0000"/>
                </a:solidFill>
                <a:latin typeface="Arial"/>
                <a:ea typeface="DejaVu Sans"/>
              </a:rPr>
              <a:t>per il settore “ingegneria dell’informazione”:</a:t>
            </a:r>
            <a:r>
              <a:rPr b="0" lang="it-IT" sz="5400" spc="-1" strike="noStrike">
                <a:solidFill>
                  <a:srgbClr val="000000"/>
                </a:solidFill>
                <a:latin typeface="Arial"/>
                <a:ea typeface="DejaVu Sans"/>
              </a:rPr>
              <a:t>	</a:t>
            </a:r>
            <a:endParaRPr b="0" lang="it-IT" sz="5400" spc="-1" strike="noStrike">
              <a:latin typeface="Arial"/>
            </a:endParaRPr>
          </a:p>
          <a:p>
            <a:pPr marL="343080" indent="-342000">
              <a:lnSpc>
                <a:spcPct val="100000"/>
              </a:lnSpc>
              <a:spcBef>
                <a:spcPts val="1080"/>
              </a:spcBef>
            </a:pPr>
            <a:r>
              <a:rPr b="0" lang="it-IT" sz="5400" spc="-1" strike="noStrike">
                <a:solidFill>
                  <a:srgbClr val="000000"/>
                </a:solidFill>
                <a:latin typeface="Arial"/>
                <a:ea typeface="DejaVu Sans"/>
              </a:rPr>
              <a:t>       </a:t>
            </a:r>
            <a:r>
              <a:rPr b="0" lang="it-IT" sz="5400" spc="-1" strike="noStrike">
                <a:solidFill>
                  <a:srgbClr val="000000"/>
                </a:solidFill>
                <a:latin typeface="Arial"/>
                <a:ea typeface="DejaVu Sans"/>
              </a:rPr>
              <a:t>la pianificazione, laprogettazione, lo sviluppo, la direzione lavori, la stima, il collaudo e la gestione di impianti e sistemi elettronici,di automazione e di generazione, trasmissione ed elaborazione delle informazioni.</a:t>
            </a:r>
            <a:br/>
            <a:endParaRPr b="0" lang="it-IT" sz="5400" spc="-1" strike="noStrike">
              <a:latin typeface="Arial"/>
            </a:endParaRPr>
          </a:p>
        </p:txBody>
      </p:sp>
      <p:sp>
        <p:nvSpPr>
          <p:cNvPr id="285"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7DA3371B-B9A1-4F64-991E-3709A5AD5DFA}"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edge/>
  </p:transition>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6" name="CustomShape 1"/>
          <p:cNvSpPr/>
          <p:nvPr/>
        </p:nvSpPr>
        <p:spPr>
          <a:xfrm>
            <a:off x="457200" y="274680"/>
            <a:ext cx="8228520" cy="1141920"/>
          </a:xfrm>
          <a:prstGeom prst="rect">
            <a:avLst/>
          </a:prstGeom>
          <a:noFill/>
          <a:ln w="38160">
            <a:solidFill>
              <a:srgbClr val="000000"/>
            </a:solidFill>
            <a:round/>
          </a:ln>
        </p:spPr>
        <p:style>
          <a:lnRef idx="0"/>
          <a:fillRef idx="0"/>
          <a:effectRef idx="0"/>
          <a:fontRef idx="minor"/>
        </p:style>
        <p:txBody>
          <a:bodyPr lIns="90000" rIns="90000" tIns="45000" bIns="45000" anchor="ctr">
            <a:normAutofit fontScale="76000"/>
          </a:bodyPr>
          <a:p>
            <a:pPr algn="ctr">
              <a:lnSpc>
                <a:spcPct val="100000"/>
              </a:lnSpc>
            </a:pPr>
            <a:r>
              <a:rPr b="1" lang="it-IT" sz="4400" spc="-1" strike="noStrike">
                <a:solidFill>
                  <a:srgbClr val="000000"/>
                </a:solidFill>
                <a:latin typeface="Arial"/>
                <a:ea typeface="DejaVu Sans"/>
              </a:rPr>
              <a:t>COMPETENZE PROFESSIONALI</a:t>
            </a:r>
            <a:endParaRPr b="0" lang="it-IT" sz="4400" spc="-1" strike="noStrike">
              <a:latin typeface="Arial"/>
            </a:endParaRPr>
          </a:p>
        </p:txBody>
      </p:sp>
      <p:sp>
        <p:nvSpPr>
          <p:cNvPr id="287" name="CustomShape 2"/>
          <p:cNvSpPr/>
          <p:nvPr/>
        </p:nvSpPr>
        <p:spPr>
          <a:xfrm>
            <a:off x="457200" y="1600200"/>
            <a:ext cx="8228520" cy="4524840"/>
          </a:xfrm>
          <a:prstGeom prst="rect">
            <a:avLst/>
          </a:prstGeom>
          <a:noFill/>
          <a:ln w="38160">
            <a:solidFill>
              <a:srgbClr val="000000"/>
            </a:solidFill>
            <a:round/>
          </a:ln>
        </p:spPr>
        <p:style>
          <a:lnRef idx="0"/>
          <a:fillRef idx="0"/>
          <a:effectRef idx="0"/>
          <a:fontRef idx="minor"/>
        </p:style>
        <p:txBody>
          <a:bodyPr lIns="90000" rIns="90000" tIns="45000" bIns="45000">
            <a:normAutofit fontScale="2000"/>
          </a:bodyPr>
          <a:p>
            <a:pPr marL="343080" indent="-342000" algn="ctr">
              <a:lnSpc>
                <a:spcPct val="100000"/>
              </a:lnSpc>
              <a:spcBef>
                <a:spcPts val="1020"/>
              </a:spcBef>
            </a:pPr>
            <a:endParaRPr b="0" lang="it-IT" sz="1800" spc="-1" strike="noStrike">
              <a:latin typeface="Arial"/>
            </a:endParaRPr>
          </a:p>
          <a:p>
            <a:pPr marL="343080" indent="-342000" algn="ctr">
              <a:lnSpc>
                <a:spcPct val="100000"/>
              </a:lnSpc>
              <a:spcBef>
                <a:spcPts val="1361"/>
              </a:spcBef>
            </a:pPr>
            <a:r>
              <a:rPr b="1" lang="it-IT" sz="6800" spc="-1" strike="noStrike">
                <a:solidFill>
                  <a:srgbClr val="000000"/>
                </a:solidFill>
                <a:latin typeface="Calibri"/>
                <a:ea typeface="DejaVu Sans"/>
              </a:rPr>
              <a:t>INGEGNERI E SEZIONI</a:t>
            </a:r>
            <a:endParaRPr b="0" lang="it-IT" sz="6800" spc="-1" strike="noStrike">
              <a:latin typeface="Arial"/>
            </a:endParaRPr>
          </a:p>
          <a:p>
            <a:pPr marL="343080" indent="-342000" algn="ctr">
              <a:lnSpc>
                <a:spcPct val="100000"/>
              </a:lnSpc>
              <a:spcBef>
                <a:spcPts val="1361"/>
              </a:spcBef>
            </a:pPr>
            <a:endParaRPr b="0" lang="it-IT" sz="6800" spc="-1" strike="noStrike">
              <a:latin typeface="Arial"/>
            </a:endParaRPr>
          </a:p>
          <a:p>
            <a:pPr marL="343080" indent="-342000" algn="just">
              <a:lnSpc>
                <a:spcPct val="100000"/>
              </a:lnSpc>
              <a:spcBef>
                <a:spcPts val="1080"/>
              </a:spcBef>
              <a:buClr>
                <a:srgbClr val="000000"/>
              </a:buClr>
              <a:buFont typeface="Wingdings" charset="2"/>
              <a:buChar char=""/>
            </a:pPr>
            <a:r>
              <a:rPr b="0" lang="it-IT" sz="5400" spc="-1" strike="noStrike">
                <a:solidFill>
                  <a:srgbClr val="000000"/>
                </a:solidFill>
                <a:latin typeface="Arial"/>
                <a:ea typeface="DejaVu Sans"/>
              </a:rPr>
              <a:t>Il comma 2 dell’art.46 del DPR 328/01 precisa che per gli iscritti nella </a:t>
            </a:r>
            <a:r>
              <a:rPr b="1" lang="it-IT" sz="5400" spc="-1" strike="noStrike">
                <a:solidFill>
                  <a:srgbClr val="000000"/>
                </a:solidFill>
                <a:latin typeface="Arial"/>
                <a:ea typeface="DejaVu Sans"/>
              </a:rPr>
              <a:t>sezione A </a:t>
            </a:r>
            <a:r>
              <a:rPr b="0" lang="it-IT" sz="5400" spc="-1" strike="noStrike">
                <a:solidFill>
                  <a:srgbClr val="000000"/>
                </a:solidFill>
                <a:latin typeface="Arial"/>
                <a:ea typeface="DejaVu Sans"/>
              </a:rPr>
              <a:t>cioè per gli ingegneri specialistici (quinquennali), restando confermate,sempre ripartite tra I tre settori, le competenze stabilite dalla vigente normativa, ne formano particolare oggetto quelle attività che </a:t>
            </a:r>
            <a:r>
              <a:rPr b="1" lang="it-IT" sz="5400" spc="-1" strike="noStrike">
                <a:solidFill>
                  <a:srgbClr val="000000"/>
                </a:solidFill>
                <a:latin typeface="Arial"/>
                <a:ea typeface="DejaVu Sans"/>
              </a:rPr>
              <a:t>implicano l’uso di metodologie avanzate  innovative  o  sperimentali   nella   progettazione, direzione  lavori,  stima  e  collaudo  di  strutture,  sistemi  e  processi complessi e innovativi.</a:t>
            </a:r>
            <a:endParaRPr b="0" lang="it-IT" sz="5400" spc="-1" strike="noStrike">
              <a:latin typeface="Arial"/>
            </a:endParaRPr>
          </a:p>
          <a:p>
            <a:pPr marL="343080" indent="-342000" algn="just">
              <a:lnSpc>
                <a:spcPct val="100000"/>
              </a:lnSpc>
              <a:spcBef>
                <a:spcPts val="1080"/>
              </a:spcBef>
            </a:pPr>
            <a:endParaRPr b="0" lang="it-IT" sz="5400" spc="-1" strike="noStrike">
              <a:latin typeface="Arial"/>
            </a:endParaRPr>
          </a:p>
          <a:p>
            <a:pPr marL="343080" indent="-342000" algn="just">
              <a:lnSpc>
                <a:spcPct val="100000"/>
              </a:lnSpc>
              <a:spcBef>
                <a:spcPts val="1080"/>
              </a:spcBef>
              <a:buClr>
                <a:srgbClr val="000000"/>
              </a:buClr>
              <a:buFont typeface="Wingdings" charset="2"/>
              <a:buChar char=""/>
            </a:pPr>
            <a:r>
              <a:rPr b="0" lang="it-IT" sz="5400" spc="-1" strike="noStrike">
                <a:solidFill>
                  <a:srgbClr val="000000"/>
                </a:solidFill>
                <a:latin typeface="Arial"/>
                <a:ea typeface="DejaVu Sans"/>
              </a:rPr>
              <a:t>Per le opere edilizie, per le macchine e per gli impianti, nonché per gli impianti e di sistemi elettronici e per le automazioni, la generazione, la trasmissione e l’elaborazione delle informazioni è previsto </a:t>
            </a:r>
            <a:r>
              <a:rPr b="1" lang="it-IT" sz="5400" spc="-1" strike="noStrike">
                <a:solidFill>
                  <a:srgbClr val="000000"/>
                </a:solidFill>
                <a:latin typeface="Arial"/>
                <a:ea typeface="DejaVu Sans"/>
              </a:rPr>
              <a:t>per gli ingegneri iunior esclusivamente il concorso e</a:t>
            </a:r>
            <a:r>
              <a:rPr b="0" lang="it-IT" sz="5400" spc="-1" strike="noStrike">
                <a:solidFill>
                  <a:srgbClr val="000000"/>
                </a:solidFill>
                <a:latin typeface="Arial"/>
                <a:ea typeface="DejaVu Sans"/>
              </a:rPr>
              <a:t> </a:t>
            </a:r>
            <a:r>
              <a:rPr b="1" lang="it-IT" sz="5400" spc="-1" strike="noStrike">
                <a:solidFill>
                  <a:srgbClr val="000000"/>
                </a:solidFill>
                <a:latin typeface="Arial"/>
                <a:ea typeface="DejaVu Sans"/>
              </a:rPr>
              <a:t>la collaborazione </a:t>
            </a:r>
            <a:r>
              <a:rPr b="0" lang="it-IT" sz="5400" spc="-1" strike="noStrike">
                <a:solidFill>
                  <a:srgbClr val="000000"/>
                </a:solidFill>
                <a:latin typeface="Arial"/>
                <a:ea typeface="DejaVu Sans"/>
              </a:rPr>
              <a:t>mentre per le corrispondenti opere,macchine e impianti di tipologia </a:t>
            </a:r>
            <a:r>
              <a:rPr b="1" lang="it-IT" sz="5400" spc="-1" strike="noStrike">
                <a:solidFill>
                  <a:srgbClr val="000000"/>
                </a:solidFill>
                <a:latin typeface="Arial"/>
                <a:ea typeface="DejaVu Sans"/>
              </a:rPr>
              <a:t>semplice </a:t>
            </a:r>
            <a:r>
              <a:rPr b="0" lang="it-IT" sz="5400" spc="-1" strike="noStrike">
                <a:solidFill>
                  <a:srgbClr val="000000"/>
                </a:solidFill>
                <a:latin typeface="Arial"/>
                <a:ea typeface="DejaVu Sans"/>
              </a:rPr>
              <a:t>e ripetitiva da realizzarsi con uso di </a:t>
            </a:r>
            <a:r>
              <a:rPr b="1" lang="it-IT" sz="5400" spc="-1" strike="noStrike">
                <a:solidFill>
                  <a:srgbClr val="000000"/>
                </a:solidFill>
                <a:latin typeface="Arial"/>
                <a:ea typeface="DejaVu Sans"/>
              </a:rPr>
              <a:t>metodologie standardizzate è prevista una competenza piena.</a:t>
            </a:r>
            <a:endParaRPr b="0" lang="it-IT" sz="5400" spc="-1" strike="noStrike">
              <a:latin typeface="Arial"/>
            </a:endParaRPr>
          </a:p>
          <a:p>
            <a:pPr algn="just">
              <a:lnSpc>
                <a:spcPct val="100000"/>
              </a:lnSpc>
              <a:spcBef>
                <a:spcPts val="1080"/>
              </a:spcBef>
            </a:pPr>
            <a:endParaRPr b="0" lang="it-IT" sz="5400" spc="-1" strike="noStrike">
              <a:latin typeface="Arial"/>
            </a:endParaRPr>
          </a:p>
          <a:p>
            <a:pPr marL="343080" indent="-342000" algn="just">
              <a:lnSpc>
                <a:spcPct val="100000"/>
              </a:lnSpc>
              <a:spcBef>
                <a:spcPts val="1080"/>
              </a:spcBef>
              <a:buClr>
                <a:srgbClr val="000000"/>
              </a:buClr>
              <a:buFont typeface="Wingdings" charset="2"/>
              <a:buChar char=""/>
            </a:pPr>
            <a:r>
              <a:rPr b="0" lang="it-IT" sz="5400" spc="-1" strike="noStrike">
                <a:solidFill>
                  <a:srgbClr val="000000"/>
                </a:solidFill>
                <a:latin typeface="Arial"/>
                <a:ea typeface="DejaVu Sans"/>
              </a:rPr>
              <a:t>Per quanto attiene il settore dell’ingegneria civile e ambientale si ritiene che le competenze degli ingegneri iunior si estendano alle opere infrastrutturali (strade, fognature, acquedotti, ecc.) peraltro entro i limiti già esposti.</a:t>
            </a:r>
            <a:endParaRPr b="0" lang="it-IT" sz="5400" spc="-1" strike="noStrike">
              <a:latin typeface="Arial"/>
            </a:endParaRPr>
          </a:p>
          <a:p>
            <a:pPr marL="343080" indent="-342000">
              <a:lnSpc>
                <a:spcPct val="100000"/>
              </a:lnSpc>
              <a:spcBef>
                <a:spcPts val="1080"/>
              </a:spcBef>
            </a:pPr>
            <a:br/>
            <a:endParaRPr b="0" lang="it-IT" sz="5400" spc="-1" strike="noStrike">
              <a:latin typeface="Arial"/>
            </a:endParaRPr>
          </a:p>
        </p:txBody>
      </p:sp>
      <p:sp>
        <p:nvSpPr>
          <p:cNvPr id="288"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350480FA-638D-499E-9284-95BA9C454E06}"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edge/>
  </p:transition>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CustomShape 1"/>
          <p:cNvSpPr/>
          <p:nvPr/>
        </p:nvSpPr>
        <p:spPr>
          <a:xfrm>
            <a:off x="457200" y="274680"/>
            <a:ext cx="8228520" cy="867240"/>
          </a:xfrm>
          <a:prstGeom prst="rect">
            <a:avLst/>
          </a:prstGeom>
          <a:noFill/>
          <a:ln w="38160">
            <a:solidFill>
              <a:srgbClr val="000000"/>
            </a:solidFill>
            <a:round/>
          </a:ln>
        </p:spPr>
        <p:style>
          <a:lnRef idx="0"/>
          <a:fillRef idx="0"/>
          <a:effectRef idx="0"/>
          <a:fontRef idx="minor"/>
        </p:style>
        <p:txBody>
          <a:bodyPr lIns="90000" rIns="90000" tIns="45000" bIns="45000" anchor="ctr">
            <a:normAutofit fontScale="48000"/>
          </a:bodyPr>
          <a:p>
            <a:pPr algn="ctr">
              <a:lnSpc>
                <a:spcPct val="100000"/>
              </a:lnSpc>
            </a:pPr>
            <a:r>
              <a:rPr b="1" lang="it-IT" sz="4400" spc="-1" strike="noStrike">
                <a:solidFill>
                  <a:srgbClr val="000000"/>
                </a:solidFill>
                <a:latin typeface="Arial"/>
                <a:ea typeface="DejaVu Sans"/>
              </a:rPr>
              <a:t>COMPETENZE PROFESSIONALI</a:t>
            </a:r>
            <a:endParaRPr b="0" lang="it-IT" sz="4400" spc="-1" strike="noStrike">
              <a:latin typeface="Arial"/>
            </a:endParaRPr>
          </a:p>
        </p:txBody>
      </p:sp>
      <p:sp>
        <p:nvSpPr>
          <p:cNvPr id="290" name="CustomShape 2"/>
          <p:cNvSpPr/>
          <p:nvPr/>
        </p:nvSpPr>
        <p:spPr>
          <a:xfrm>
            <a:off x="457200" y="1285920"/>
            <a:ext cx="8228520" cy="4839120"/>
          </a:xfrm>
          <a:prstGeom prst="rect">
            <a:avLst/>
          </a:prstGeom>
          <a:noFill/>
          <a:ln w="38160">
            <a:solidFill>
              <a:srgbClr val="000000"/>
            </a:solidFill>
            <a:round/>
          </a:ln>
        </p:spPr>
        <p:style>
          <a:lnRef idx="0"/>
          <a:fillRef idx="0"/>
          <a:effectRef idx="0"/>
          <a:fontRef idx="minor"/>
        </p:style>
        <p:txBody>
          <a:bodyPr lIns="90000" rIns="90000" tIns="45000" bIns="45000">
            <a:normAutofit fontScale="1000"/>
          </a:bodyPr>
          <a:p>
            <a:pPr marL="343080" indent="-342000" algn="ctr">
              <a:lnSpc>
                <a:spcPct val="100000"/>
              </a:lnSpc>
              <a:spcBef>
                <a:spcPts val="1020"/>
              </a:spcBef>
            </a:pPr>
            <a:endParaRPr b="0" lang="it-IT" sz="1800" spc="-1" strike="noStrike">
              <a:latin typeface="Arial"/>
            </a:endParaRPr>
          </a:p>
          <a:p>
            <a:pPr marL="343080" indent="-342000" algn="ctr">
              <a:lnSpc>
                <a:spcPct val="100000"/>
              </a:lnSpc>
              <a:spcBef>
                <a:spcPts val="1361"/>
              </a:spcBef>
            </a:pPr>
            <a:r>
              <a:rPr b="1" lang="it-IT" sz="6800" spc="-1" strike="noStrike">
                <a:solidFill>
                  <a:srgbClr val="000000"/>
                </a:solidFill>
                <a:latin typeface="Calibri"/>
                <a:ea typeface="DejaVu Sans"/>
              </a:rPr>
              <a:t>INGEGNERI IUNIOR</a:t>
            </a:r>
            <a:endParaRPr b="0" lang="it-IT" sz="6800" spc="-1" strike="noStrike">
              <a:latin typeface="Arial"/>
            </a:endParaRPr>
          </a:p>
          <a:p>
            <a:pPr marL="343080" indent="-342000">
              <a:lnSpc>
                <a:spcPct val="100000"/>
              </a:lnSpc>
              <a:spcBef>
                <a:spcPts val="1040"/>
              </a:spcBef>
            </a:pPr>
            <a:r>
              <a:rPr b="0" lang="it-IT" sz="5200" spc="-1" strike="noStrike">
                <a:solidFill>
                  <a:srgbClr val="000000"/>
                </a:solidFill>
                <a:latin typeface="Arial"/>
                <a:ea typeface="DejaVu Sans"/>
              </a:rPr>
              <a:t>Il comma3 del precitato art.46 del DPR 328/01 indica che formano oggetto delle competenze professionali degli iscritti nella sezione B cioè degli</a:t>
            </a:r>
            <a:endParaRPr b="0" lang="it-IT" sz="5200" spc="-1" strike="noStrike">
              <a:latin typeface="Arial"/>
            </a:endParaRPr>
          </a:p>
          <a:p>
            <a:pPr marL="343080" indent="-342000">
              <a:lnSpc>
                <a:spcPct val="100000"/>
              </a:lnSpc>
              <a:spcBef>
                <a:spcPts val="1040"/>
              </a:spcBef>
            </a:pPr>
            <a:r>
              <a:rPr b="0" lang="it-IT" sz="5200" spc="-1" strike="noStrike">
                <a:solidFill>
                  <a:srgbClr val="000000"/>
                </a:solidFill>
                <a:latin typeface="Arial"/>
                <a:ea typeface="DejaVu Sans"/>
              </a:rPr>
              <a:t>ingegneri iunior (triennali) le seguenti attività suddivise per i tre settori:</a:t>
            </a:r>
            <a:endParaRPr b="0" lang="it-IT" sz="5200" spc="-1" strike="noStrike">
              <a:latin typeface="Arial"/>
            </a:endParaRPr>
          </a:p>
          <a:p>
            <a:pPr marL="343080" indent="-342000">
              <a:lnSpc>
                <a:spcPct val="100000"/>
              </a:lnSpc>
              <a:spcBef>
                <a:spcPts val="1040"/>
              </a:spcBef>
              <a:buClr>
                <a:srgbClr val="000000"/>
              </a:buClr>
              <a:buFont typeface="Wingdings" charset="2"/>
              <a:buChar char=""/>
            </a:pPr>
            <a:r>
              <a:rPr b="1" lang="it-IT" sz="5200" spc="-1" strike="noStrike">
                <a:solidFill>
                  <a:srgbClr val="000000"/>
                </a:solidFill>
                <a:latin typeface="Arial"/>
                <a:ea typeface="DejaVu Sans"/>
              </a:rPr>
              <a:t>per il settore “ingegneria civile e ambientale”:</a:t>
            </a:r>
            <a:endParaRPr b="0" lang="it-IT" sz="5200" spc="-1" strike="noStrike">
              <a:latin typeface="Arial"/>
            </a:endParaRPr>
          </a:p>
          <a:p>
            <a:pPr marL="343080" indent="-342000">
              <a:lnSpc>
                <a:spcPct val="100000"/>
              </a:lnSpc>
              <a:spcBef>
                <a:spcPts val="1040"/>
              </a:spcBef>
            </a:pPr>
            <a:r>
              <a:rPr b="0" lang="it-IT" sz="5200" spc="-1" strike="noStrike">
                <a:solidFill>
                  <a:srgbClr val="000000"/>
                </a:solidFill>
                <a:latin typeface="Arial"/>
                <a:ea typeface="DejaVu Sans"/>
              </a:rPr>
              <a:t>        </a:t>
            </a:r>
            <a:r>
              <a:rPr b="0" lang="it-IT" sz="5200" spc="-1" strike="noStrike">
                <a:solidFill>
                  <a:srgbClr val="000000"/>
                </a:solidFill>
                <a:latin typeface="Arial"/>
                <a:ea typeface="DejaVu Sans"/>
              </a:rPr>
              <a:t>Le attività basate sull’applicazione delle scienze, volte al concorso e alla collaborazione alle attività di progettazione, direzione dei lavori,stima e collaudo di opere edilizie; la progettazione,la direzione dei lavori,la vigilanza,la contabilità e la liquidazione relativea costruzioni civili semplici, con l’uso di metodologie standardizzate;i rilievi diretti e strumentali sull’edilizia attuale e storica e i rilievi geometrici di qualunque natura;</a:t>
            </a:r>
            <a:endParaRPr b="0" lang="it-IT" sz="5200" spc="-1" strike="noStrike">
              <a:latin typeface="Arial"/>
            </a:endParaRPr>
          </a:p>
          <a:p>
            <a:pPr marL="343080" indent="-342000">
              <a:lnSpc>
                <a:spcPct val="100000"/>
              </a:lnSpc>
              <a:spcBef>
                <a:spcPts val="1040"/>
              </a:spcBef>
              <a:buClr>
                <a:srgbClr val="000000"/>
              </a:buClr>
              <a:buFont typeface="Wingdings" charset="2"/>
              <a:buChar char=""/>
            </a:pPr>
            <a:r>
              <a:rPr b="1" lang="it-IT" sz="5200" spc="-1" strike="noStrike">
                <a:solidFill>
                  <a:srgbClr val="000000"/>
                </a:solidFill>
                <a:latin typeface="Arial"/>
                <a:ea typeface="DejaVu Sans"/>
              </a:rPr>
              <a:t>per il settore “ingegneria industriale”:</a:t>
            </a:r>
            <a:endParaRPr b="0" lang="it-IT" sz="5200" spc="-1" strike="noStrike">
              <a:latin typeface="Arial"/>
            </a:endParaRPr>
          </a:p>
          <a:p>
            <a:pPr marL="343080" indent="-342000">
              <a:lnSpc>
                <a:spcPct val="100000"/>
              </a:lnSpc>
              <a:spcBef>
                <a:spcPts val="1040"/>
              </a:spcBef>
            </a:pPr>
            <a:r>
              <a:rPr b="1" lang="it-IT" sz="5200" spc="-1" strike="noStrike">
                <a:solidFill>
                  <a:srgbClr val="000000"/>
                </a:solidFill>
                <a:latin typeface="Arial"/>
                <a:ea typeface="DejaVu Sans"/>
              </a:rPr>
              <a:t>        </a:t>
            </a:r>
            <a:r>
              <a:rPr b="0" lang="it-IT" sz="5200" spc="-1" strike="noStrike">
                <a:solidFill>
                  <a:srgbClr val="000000"/>
                </a:solidFill>
                <a:latin typeface="Arial"/>
                <a:ea typeface="DejaVu Sans"/>
              </a:rPr>
              <a:t>Le attività basate sull’applicazione delle scienze,volte al concorso e alla collaborazione progettazione, direzione lavori,alla stima attività di collaudo di macchine e impianti, comprese le opere pubbliche;i rilievi diretti e strumentali di parametri tecnici afferenti macchine e impianti;le attività che implicano l’uso di metodologie standardizzate,quali la progettazione, direzione lavori e collaudo di singoli organi o di singoli componenti di macchine,di impianti e disistemi,nonché di sistemi e processi di tipologia semplice o ripetitiva;</a:t>
            </a:r>
            <a:endParaRPr b="0" lang="it-IT" sz="5200" spc="-1" strike="noStrike">
              <a:latin typeface="Arial"/>
            </a:endParaRPr>
          </a:p>
          <a:p>
            <a:pPr marL="343080" indent="-342000">
              <a:lnSpc>
                <a:spcPct val="100000"/>
              </a:lnSpc>
              <a:spcBef>
                <a:spcPts val="1040"/>
              </a:spcBef>
              <a:buClr>
                <a:srgbClr val="000000"/>
              </a:buClr>
              <a:buFont typeface="Wingdings" charset="2"/>
              <a:buChar char=""/>
            </a:pPr>
            <a:r>
              <a:rPr b="1" lang="it-IT" sz="5200" spc="-1" strike="noStrike">
                <a:solidFill>
                  <a:srgbClr val="000000"/>
                </a:solidFill>
                <a:latin typeface="Arial"/>
                <a:ea typeface="DejaVu Sans"/>
              </a:rPr>
              <a:t>per il settore “ingegneria dell’informazione”:</a:t>
            </a:r>
            <a:endParaRPr b="0" lang="it-IT" sz="5200" spc="-1" strike="noStrike">
              <a:latin typeface="Arial"/>
            </a:endParaRPr>
          </a:p>
          <a:p>
            <a:pPr marL="343080" indent="-342000">
              <a:lnSpc>
                <a:spcPct val="100000"/>
              </a:lnSpc>
              <a:spcBef>
                <a:spcPts val="1040"/>
              </a:spcBef>
            </a:pPr>
            <a:r>
              <a:rPr b="0" lang="it-IT" sz="5200" spc="-1" strike="noStrike">
                <a:solidFill>
                  <a:srgbClr val="000000"/>
                </a:solidFill>
                <a:latin typeface="Arial"/>
                <a:ea typeface="DejaVu Sans"/>
              </a:rPr>
              <a:t>        </a:t>
            </a:r>
            <a:r>
              <a:rPr b="0" lang="it-IT" sz="5200" spc="-1" strike="noStrike">
                <a:solidFill>
                  <a:srgbClr val="000000"/>
                </a:solidFill>
                <a:latin typeface="Arial"/>
                <a:ea typeface="DejaVu Sans"/>
              </a:rPr>
              <a:t>Le attività basate sull’applicazione delle scienze, volte al concorso e alla collaborazione alle attività di progettazione,direzione lavori,stima e collaudo di impianti e di sistemi elettronici, di automazioni e di generazione,trasmissione ed elaborazione delle informazioni;i rilievi diretti e strumentali di parametri tecnici afferenti impianti esistemi elettronici;le attività che implicano l’uso di metodologie standardizzate, quali la progettazione, direzione lavori e collaudo di singoli organi o componenti di impianti e di sistemi elettronici, di automazione e di generazione, trasmissione ed elaborazione delle informazioni,nonché di sistemi e processi di tipologia semplice o ripetitiva.</a:t>
            </a:r>
            <a:endParaRPr b="0" lang="it-IT" sz="5200" spc="-1" strike="noStrike">
              <a:latin typeface="Arial"/>
            </a:endParaRPr>
          </a:p>
          <a:p>
            <a:pPr marL="343080" indent="-342000" algn="ctr">
              <a:lnSpc>
                <a:spcPct val="100000"/>
              </a:lnSpc>
              <a:spcBef>
                <a:spcPts val="1040"/>
              </a:spcBef>
            </a:pPr>
            <a:endParaRPr b="0" lang="it-IT" sz="5200" spc="-1" strike="noStrike">
              <a:latin typeface="Arial"/>
            </a:endParaRPr>
          </a:p>
          <a:p>
            <a:pPr marL="343080" indent="-342000" algn="just">
              <a:lnSpc>
                <a:spcPct val="100000"/>
              </a:lnSpc>
              <a:spcBef>
                <a:spcPts val="1040"/>
              </a:spcBef>
            </a:pPr>
            <a:endParaRPr b="0" lang="it-IT" sz="5200" spc="-1" strike="noStrike">
              <a:latin typeface="Arial"/>
            </a:endParaRPr>
          </a:p>
        </p:txBody>
      </p:sp>
      <p:sp>
        <p:nvSpPr>
          <p:cNvPr id="291"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AB702D67-C20E-4949-88D5-033262CD911E}"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edge/>
  </p:transition>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428760" y="357120"/>
            <a:ext cx="8228520" cy="1141920"/>
          </a:xfrm>
          <a:prstGeom prst="rect">
            <a:avLst/>
          </a:prstGeom>
          <a:solidFill>
            <a:srgbClr val="ffffff"/>
          </a:solidFill>
          <a:ln w="38160">
            <a:solidFill>
              <a:srgbClr val="c0504d"/>
            </a:solidFill>
            <a:round/>
          </a:ln>
        </p:spPr>
        <p:style>
          <a:lnRef idx="0"/>
          <a:fillRef idx="0"/>
          <a:effectRef idx="0"/>
          <a:fontRef idx="minor"/>
        </p:style>
        <p:txBody>
          <a:bodyPr lIns="90000" rIns="90000" tIns="45000" bIns="45000" anchor="ctr">
            <a:normAutofit fontScale="37000"/>
          </a:bodyPr>
          <a:p>
            <a:pPr algn="ctr">
              <a:lnSpc>
                <a:spcPct val="100000"/>
              </a:lnSpc>
            </a:pPr>
            <a:br/>
            <a:r>
              <a:rPr b="1" lang="it-IT" sz="4400" spc="-1" strike="noStrike">
                <a:solidFill>
                  <a:srgbClr val="ff0000"/>
                </a:solidFill>
                <a:latin typeface="Calibri"/>
                <a:ea typeface="DejaVu Sans"/>
              </a:rPr>
              <a:t>III PARTE</a:t>
            </a:r>
            <a:br/>
            <a:r>
              <a:rPr b="0" lang="it-IT" sz="4400" spc="-1" strike="noStrike">
                <a:solidFill>
                  <a:srgbClr val="000000"/>
                </a:solidFill>
                <a:latin typeface="Calibri"/>
                <a:ea typeface="DejaVu Sans"/>
              </a:rPr>
              <a:t> </a:t>
            </a:r>
            <a:br/>
            <a:endParaRPr b="0" lang="it-IT" sz="4400" spc="-1" strike="noStrike">
              <a:latin typeface="Arial"/>
            </a:endParaRPr>
          </a:p>
        </p:txBody>
      </p:sp>
      <p:sp>
        <p:nvSpPr>
          <p:cNvPr id="293" name="CustomShape 2"/>
          <p:cNvSpPr/>
          <p:nvPr/>
        </p:nvSpPr>
        <p:spPr>
          <a:xfrm>
            <a:off x="457200" y="1600200"/>
            <a:ext cx="8228520" cy="4524840"/>
          </a:xfrm>
          <a:prstGeom prst="rect">
            <a:avLst/>
          </a:prstGeom>
          <a:noFill/>
          <a:ln w="38160">
            <a:solidFill>
              <a:srgbClr val="ff0000"/>
            </a:solidFill>
            <a:round/>
          </a:ln>
        </p:spPr>
        <p:style>
          <a:lnRef idx="0"/>
          <a:fillRef idx="0"/>
          <a:effectRef idx="0"/>
          <a:fontRef idx="minor"/>
        </p:style>
        <p:txBody>
          <a:bodyPr lIns="90000" rIns="90000" tIns="45000" bIns="45000">
            <a:normAutofit fontScale="3000"/>
          </a:bodyPr>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a:lnSpc>
                <a:spcPct val="100000"/>
              </a:lnSpc>
              <a:spcBef>
                <a:spcPts val="641"/>
              </a:spcBef>
            </a:pPr>
            <a:endParaRPr b="0" lang="it-IT" sz="1800" spc="-1" strike="noStrike">
              <a:latin typeface="Arial"/>
            </a:endParaRPr>
          </a:p>
          <a:p>
            <a:pPr marL="343080" indent="-342000">
              <a:lnSpc>
                <a:spcPct val="100000"/>
              </a:lnSpc>
              <a:spcBef>
                <a:spcPts val="2239"/>
              </a:spcBef>
              <a:buClr>
                <a:srgbClr val="ff0000"/>
              </a:buClr>
              <a:buFont typeface="Arial"/>
              <a:buChar char="•"/>
            </a:pPr>
            <a:r>
              <a:rPr b="0" lang="it-IT" sz="11200" spc="-1" strike="noStrike">
                <a:solidFill>
                  <a:srgbClr val="ff0000"/>
                </a:solidFill>
                <a:latin typeface="Arial"/>
                <a:ea typeface="DejaVu Sans"/>
              </a:rPr>
              <a:t>Obblighi Tributari</a:t>
            </a:r>
            <a:endParaRPr b="0" lang="it-IT" sz="11200" spc="-1" strike="noStrike">
              <a:latin typeface="Arial"/>
            </a:endParaRPr>
          </a:p>
          <a:p>
            <a:pPr marL="343080" indent="-342000">
              <a:lnSpc>
                <a:spcPct val="100000"/>
              </a:lnSpc>
              <a:spcBef>
                <a:spcPts val="2239"/>
              </a:spcBef>
            </a:pPr>
            <a:endParaRPr b="0" lang="it-IT" sz="11200" spc="-1" strike="noStrike">
              <a:latin typeface="Arial"/>
            </a:endParaRPr>
          </a:p>
          <a:p>
            <a:pPr marL="343080" indent="-342000">
              <a:lnSpc>
                <a:spcPct val="100000"/>
              </a:lnSpc>
              <a:spcBef>
                <a:spcPts val="2239"/>
              </a:spcBef>
              <a:buClr>
                <a:srgbClr val="0070c0"/>
              </a:buClr>
              <a:buFont typeface="Arial"/>
              <a:buChar char="•"/>
            </a:pPr>
            <a:r>
              <a:rPr b="0" lang="it-IT" sz="11200" spc="-1" strike="noStrike">
                <a:solidFill>
                  <a:srgbClr val="0070c0"/>
                </a:solidFill>
                <a:latin typeface="Arial"/>
                <a:ea typeface="DejaVu Sans"/>
              </a:rPr>
              <a:t>Trattamento Previdenziale</a:t>
            </a:r>
            <a:endParaRPr b="0" lang="it-IT" sz="11200" spc="-1" strike="noStrike">
              <a:latin typeface="Arial"/>
            </a:endParaRPr>
          </a:p>
          <a:p>
            <a:pPr marL="343080" indent="-342000">
              <a:lnSpc>
                <a:spcPct val="100000"/>
              </a:lnSpc>
              <a:spcBef>
                <a:spcPts val="2239"/>
              </a:spcBef>
            </a:pPr>
            <a:endParaRPr b="0" lang="it-IT" sz="11200" spc="-1" strike="noStrike">
              <a:latin typeface="Arial"/>
            </a:endParaRPr>
          </a:p>
          <a:p>
            <a:pPr marL="343080" indent="-342000">
              <a:lnSpc>
                <a:spcPct val="100000"/>
              </a:lnSpc>
              <a:spcBef>
                <a:spcPts val="2239"/>
              </a:spcBef>
              <a:buClr>
                <a:srgbClr val="000000"/>
              </a:buClr>
              <a:buFont typeface="Arial"/>
              <a:buChar char="•"/>
            </a:pPr>
            <a:r>
              <a:rPr b="0" lang="it-IT" sz="11200" spc="-1" strike="noStrike">
                <a:solidFill>
                  <a:srgbClr val="000000"/>
                </a:solidFill>
                <a:latin typeface="Arial"/>
                <a:ea typeface="DejaVu Sans"/>
              </a:rPr>
              <a:t>Provvedimenti Disciplinari</a:t>
            </a:r>
            <a:endParaRPr b="0" lang="it-IT" sz="11200" spc="-1" strike="noStrike">
              <a:latin typeface="Arial"/>
            </a:endParaRPr>
          </a:p>
          <a:p>
            <a:pPr>
              <a:lnSpc>
                <a:spcPct val="100000"/>
              </a:lnSpc>
              <a:spcBef>
                <a:spcPts val="2239"/>
              </a:spcBef>
            </a:pPr>
            <a:endParaRPr b="0" lang="it-IT" sz="11200" spc="-1" strike="noStrike">
              <a:latin typeface="Arial"/>
            </a:endParaRPr>
          </a:p>
          <a:p>
            <a:pPr marL="343080" indent="-342000">
              <a:lnSpc>
                <a:spcPct val="100000"/>
              </a:lnSpc>
              <a:spcBef>
                <a:spcPts val="2239"/>
              </a:spcBef>
              <a:buClr>
                <a:srgbClr val="4f6228"/>
              </a:buClr>
              <a:buFont typeface="Arial"/>
              <a:buChar char="•"/>
            </a:pPr>
            <a:r>
              <a:rPr b="0" lang="it-IT" sz="11200" spc="-1" strike="noStrike">
                <a:solidFill>
                  <a:srgbClr val="4f6228"/>
                </a:solidFill>
                <a:latin typeface="Arial"/>
                <a:ea typeface="DejaVu Sans"/>
              </a:rPr>
              <a:t>Tariffe Professionali</a:t>
            </a:r>
            <a:endParaRPr b="0" lang="it-IT" sz="11200" spc="-1" strike="noStrike">
              <a:latin typeface="Arial"/>
            </a:endParaRPr>
          </a:p>
          <a:p>
            <a:pPr>
              <a:lnSpc>
                <a:spcPct val="100000"/>
              </a:lnSpc>
              <a:spcBef>
                <a:spcPts val="1800"/>
              </a:spcBef>
            </a:pPr>
            <a:endParaRPr b="0" lang="it-IT" sz="11200" spc="-1" strike="noStrike">
              <a:latin typeface="Arial"/>
            </a:endParaRPr>
          </a:p>
          <a:p>
            <a:pPr>
              <a:lnSpc>
                <a:spcPct val="100000"/>
              </a:lnSpc>
              <a:spcBef>
                <a:spcPts val="641"/>
              </a:spcBef>
            </a:pPr>
            <a:endParaRPr b="0" lang="it-IT" sz="11200" spc="-1" strike="noStrike">
              <a:latin typeface="Arial"/>
            </a:endParaRPr>
          </a:p>
          <a:p>
            <a:pPr>
              <a:lnSpc>
                <a:spcPct val="100000"/>
              </a:lnSpc>
              <a:spcBef>
                <a:spcPts val="641"/>
              </a:spcBef>
            </a:pPr>
            <a:endParaRPr b="0" lang="it-IT" sz="11200" spc="-1" strike="noStrike">
              <a:latin typeface="Arial"/>
            </a:endParaRPr>
          </a:p>
          <a:p>
            <a:pPr marL="343080" indent="-342000">
              <a:lnSpc>
                <a:spcPct val="100000"/>
              </a:lnSpc>
              <a:spcBef>
                <a:spcPts val="1341"/>
              </a:spcBef>
            </a:pPr>
            <a:br/>
            <a:r>
              <a:rPr b="1" lang="it-IT" sz="6700" spc="-1" strike="noStrike">
                <a:solidFill>
                  <a:srgbClr val="ff0000"/>
                </a:solidFill>
                <a:latin typeface="Arial"/>
                <a:ea typeface="DejaVu Sans"/>
              </a:rPr>
              <a:t> </a:t>
            </a:r>
            <a:br/>
            <a:br/>
            <a:r>
              <a:rPr b="1" lang="it-IT" sz="3200" spc="-1" strike="noStrike">
                <a:solidFill>
                  <a:srgbClr val="cf2e2b"/>
                </a:solidFill>
                <a:latin typeface="Calibri"/>
                <a:ea typeface="DejaVu Sans"/>
              </a:rPr>
              <a:t> </a:t>
            </a:r>
            <a:br/>
            <a:br/>
            <a:r>
              <a:rPr b="1" lang="it-IT" sz="3200" spc="-1" strike="noStrike">
                <a:solidFill>
                  <a:srgbClr val="cf2e2b"/>
                </a:solidFill>
                <a:latin typeface="Calibri"/>
                <a:ea typeface="DejaVu Sans"/>
              </a:rPr>
              <a:t> </a:t>
            </a:r>
            <a:br/>
            <a:br/>
            <a:endParaRPr b="0" lang="it-IT" sz="3200" spc="-1" strike="noStrike">
              <a:latin typeface="Arial"/>
            </a:endParaRPr>
          </a:p>
        </p:txBody>
      </p:sp>
      <p:sp>
        <p:nvSpPr>
          <p:cNvPr id="294"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19C10145-8166-4E6D-8C63-0DA092B49AE3}"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fade thruBlk="true"/>
  </p:transition>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CustomShape 1"/>
          <p:cNvSpPr/>
          <p:nvPr/>
        </p:nvSpPr>
        <p:spPr>
          <a:xfrm>
            <a:off x="457200" y="274680"/>
            <a:ext cx="8228520" cy="724320"/>
          </a:xfrm>
          <a:prstGeom prst="rect">
            <a:avLst/>
          </a:prstGeom>
          <a:noFill/>
          <a:ln w="38160">
            <a:solidFill>
              <a:srgbClr val="ff0000"/>
            </a:solidFill>
            <a:round/>
          </a:ln>
        </p:spPr>
        <p:style>
          <a:lnRef idx="0"/>
          <a:fillRef idx="0"/>
          <a:effectRef idx="0"/>
          <a:fontRef idx="minor"/>
        </p:style>
        <p:txBody>
          <a:bodyPr lIns="90000" rIns="90000" tIns="45000" bIns="45000" anchor="ctr">
            <a:normAutofit fontScale="26000"/>
          </a:bodyPr>
          <a:p>
            <a:pPr algn="ctr">
              <a:lnSpc>
                <a:spcPct val="100000"/>
              </a:lnSpc>
            </a:pPr>
            <a:br/>
            <a:r>
              <a:rPr b="1" lang="it-IT" sz="4400" spc="-1" strike="noStrike">
                <a:solidFill>
                  <a:srgbClr val="ff0000"/>
                </a:solidFill>
                <a:latin typeface="Arial"/>
                <a:ea typeface="DejaVu Sans"/>
              </a:rPr>
              <a:t>Obblighi Tributari</a:t>
            </a:r>
            <a:br/>
            <a:endParaRPr b="0" lang="it-IT" sz="4400" spc="-1" strike="noStrike">
              <a:latin typeface="Arial"/>
            </a:endParaRPr>
          </a:p>
        </p:txBody>
      </p:sp>
      <p:sp>
        <p:nvSpPr>
          <p:cNvPr id="296" name="CustomShape 2"/>
          <p:cNvSpPr/>
          <p:nvPr/>
        </p:nvSpPr>
        <p:spPr>
          <a:xfrm>
            <a:off x="457200" y="1214280"/>
            <a:ext cx="8228520" cy="4910760"/>
          </a:xfrm>
          <a:prstGeom prst="rect">
            <a:avLst/>
          </a:prstGeom>
          <a:noFill/>
          <a:ln w="38160">
            <a:solidFill>
              <a:srgbClr val="ff0000"/>
            </a:solidFill>
            <a:round/>
          </a:ln>
        </p:spPr>
        <p:style>
          <a:lnRef idx="0"/>
          <a:fillRef idx="0"/>
          <a:effectRef idx="0"/>
          <a:fontRef idx="minor"/>
        </p:style>
        <p:txBody>
          <a:bodyPr lIns="90000" rIns="90000" tIns="45000" bIns="45000">
            <a:normAutofit/>
          </a:bodyPr>
          <a:p>
            <a:pPr marL="343080" indent="-342000">
              <a:lnSpc>
                <a:spcPct val="100000"/>
              </a:lnSpc>
              <a:spcBef>
                <a:spcPts val="320"/>
              </a:spcBef>
            </a:pPr>
            <a:r>
              <a:rPr b="0" lang="it-IT" sz="1500" spc="-1" strike="noStrike">
                <a:solidFill>
                  <a:srgbClr val="000000"/>
                </a:solidFill>
                <a:latin typeface="Arial"/>
                <a:ea typeface="DejaVu Sans"/>
              </a:rPr>
              <a:t>      </a:t>
            </a:r>
            <a:r>
              <a:rPr b="0" lang="it-IT" sz="1600" spc="-1" strike="noStrike">
                <a:solidFill>
                  <a:srgbClr val="000000"/>
                </a:solidFill>
                <a:latin typeface="Arial"/>
                <a:ea typeface="DejaVu Sans"/>
              </a:rPr>
              <a:t> </a:t>
            </a:r>
            <a:r>
              <a:rPr b="0" lang="it-IT" sz="1600" spc="-1" strike="noStrike">
                <a:solidFill>
                  <a:srgbClr val="ff0000"/>
                </a:solidFill>
                <a:latin typeface="Arial"/>
                <a:ea typeface="DejaVu Sans"/>
              </a:rPr>
              <a:t>La normativa vigente relativa all'I.V.A. (ImpostaValore Aggiunto), e il Testo Unico delle Imposte Redditi, prevedono che chi esercita una libera professione come iscritto ad un Albo specifico assuma la partita I.V.A.</a:t>
            </a:r>
            <a:endParaRPr b="0" lang="it-IT" sz="1600" spc="-1" strike="noStrike">
              <a:latin typeface="Arial"/>
            </a:endParaRPr>
          </a:p>
          <a:p>
            <a:pPr marL="343080" indent="-342000">
              <a:lnSpc>
                <a:spcPct val="100000"/>
              </a:lnSpc>
              <a:spcBef>
                <a:spcPts val="320"/>
              </a:spcBef>
            </a:pPr>
            <a:r>
              <a:rPr b="0" lang="it-IT" sz="1600" spc="-1" strike="noStrike">
                <a:solidFill>
                  <a:srgbClr val="ff0000"/>
                </a:solidFill>
                <a:latin typeface="Arial"/>
                <a:ea typeface="DejaVu Sans"/>
              </a:rPr>
              <a:t>       </a:t>
            </a:r>
            <a:r>
              <a:rPr b="0" lang="it-IT" sz="1600" spc="-1" strike="noStrike">
                <a:solidFill>
                  <a:srgbClr val="ff0000"/>
                </a:solidFill>
                <a:latin typeface="Arial"/>
                <a:ea typeface="DejaVu Sans"/>
              </a:rPr>
              <a:t>Sono ammesse prestazioni professionali senza partita IVA soltanto nel caso di una loro </a:t>
            </a:r>
            <a:r>
              <a:rPr b="1" lang="it-IT" sz="1600" spc="-1" strike="noStrike">
                <a:solidFill>
                  <a:srgbClr val="ff0000"/>
                </a:solidFill>
                <a:latin typeface="Arial"/>
                <a:ea typeface="DejaVu Sans"/>
              </a:rPr>
              <a:t>"occasionalità"</a:t>
            </a:r>
            <a:r>
              <a:rPr b="0" lang="it-IT" sz="1600" spc="-1" strike="noStrike">
                <a:solidFill>
                  <a:srgbClr val="ff0000"/>
                </a:solidFill>
                <a:latin typeface="Arial"/>
                <a:ea typeface="DejaVu Sans"/>
              </a:rPr>
              <a:t>, situazione che viene a cessare nel momento in cui insorgono comportamenti che la rendono"abituale". Le circostanze che determinano la "occasionalità“ delle prestazioni non sono mai state chiarite in modo definitivo,e comunque sono collegate all'importo dei redditi provenienti dall'attività professionale, al numero di fatture (parcelle) emesse e al periodo di tempo per il quale detta attività risulta esercitata</a:t>
            </a:r>
            <a:r>
              <a:rPr b="0" lang="it-IT" sz="1600" spc="-1" strike="noStrike">
                <a:solidFill>
                  <a:srgbClr val="000000"/>
                </a:solidFill>
                <a:latin typeface="Arial"/>
                <a:ea typeface="DejaVu Sans"/>
              </a:rPr>
              <a:t>.</a:t>
            </a:r>
            <a:endParaRPr b="0" lang="it-IT" sz="1600" spc="-1" strike="noStrike">
              <a:latin typeface="Arial"/>
            </a:endParaRPr>
          </a:p>
          <a:p>
            <a:pPr marL="343080" indent="-342000">
              <a:lnSpc>
                <a:spcPct val="100000"/>
              </a:lnSpc>
              <a:spcBef>
                <a:spcPts val="320"/>
              </a:spcBef>
            </a:pPr>
            <a:r>
              <a:rPr b="0" lang="it-IT" sz="1600" spc="-1" strike="noStrike">
                <a:solidFill>
                  <a:srgbClr val="ff0000"/>
                </a:solidFill>
                <a:latin typeface="Arial"/>
                <a:ea typeface="DejaVu Sans"/>
              </a:rPr>
              <a:t>      </a:t>
            </a:r>
            <a:r>
              <a:rPr b="0" lang="it-IT" sz="1600" spc="-1" strike="noStrike">
                <a:solidFill>
                  <a:srgbClr val="ff0000"/>
                </a:solidFill>
                <a:latin typeface="Arial"/>
                <a:ea typeface="DejaVu Sans"/>
              </a:rPr>
              <a:t>Sono attività di lavoro autonomo occasionale quindi quelle che possono essere svolte saltuariamente, non abituali, senza un vincolo di subordinazione (anche se spesso non si vede ma esiste). Non vi deve essere nemmeno alcun coordinamento con il committente. Questo è quanto chiarito e trovate anche nella circolare Inps n. 103 del 2004. Euro 5000,00 max</a:t>
            </a:r>
            <a:endParaRPr b="0" lang="it-IT" sz="1600" spc="-1" strike="noStrike">
              <a:latin typeface="Arial"/>
            </a:endParaRPr>
          </a:p>
          <a:p>
            <a:pPr marL="343080" indent="-342000">
              <a:lnSpc>
                <a:spcPct val="100000"/>
              </a:lnSpc>
              <a:spcBef>
                <a:spcPts val="320"/>
              </a:spcBef>
            </a:pPr>
            <a:r>
              <a:rPr b="0" lang="it-IT" sz="1600" spc="-1" strike="noStrike">
                <a:solidFill>
                  <a:srgbClr val="ff0000"/>
                </a:solidFill>
                <a:latin typeface="Calibri"/>
                <a:ea typeface="DejaVu Sans"/>
              </a:rPr>
              <a:t>        </a:t>
            </a:r>
            <a:r>
              <a:rPr b="1" lang="it-IT" sz="1600" spc="-1" strike="noStrike" u="sng">
                <a:solidFill>
                  <a:srgbClr val="ff0000"/>
                </a:solidFill>
                <a:uFillTx/>
                <a:latin typeface="Calibri"/>
                <a:ea typeface="DejaVu Sans"/>
              </a:rPr>
              <a:t>Attualmente il regime forfettario dei minimi per i titolari di partita IVA consiste nell’applicazione di un’imposta sostitutiva del 15% (5% dal 2016 per le nuove attività per i primi 5 anni di attività) .</a:t>
            </a:r>
            <a:endParaRPr b="0" lang="it-IT" sz="1600" spc="-1" strike="noStrike">
              <a:latin typeface="Arial"/>
            </a:endParaRPr>
          </a:p>
          <a:p>
            <a:pPr marL="343080" indent="-342000">
              <a:lnSpc>
                <a:spcPct val="100000"/>
              </a:lnSpc>
              <a:spcBef>
                <a:spcPts val="641"/>
              </a:spcBef>
            </a:pPr>
            <a:endParaRPr b="0" lang="it-IT" sz="1600" spc="-1" strike="noStrike">
              <a:latin typeface="Arial"/>
            </a:endParaRPr>
          </a:p>
        </p:txBody>
      </p:sp>
      <p:sp>
        <p:nvSpPr>
          <p:cNvPr id="297"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DBC97238-88B4-4128-A8E2-1EA63EFA1E99}"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fade thruBlk="true"/>
  </p:transition>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457200" y="274680"/>
            <a:ext cx="8228520" cy="724320"/>
          </a:xfrm>
          <a:prstGeom prst="rect">
            <a:avLst/>
          </a:prstGeom>
          <a:noFill/>
          <a:ln w="38160">
            <a:solidFill>
              <a:srgbClr val="ff0000"/>
            </a:solidFill>
            <a:round/>
          </a:ln>
        </p:spPr>
        <p:style>
          <a:lnRef idx="0"/>
          <a:fillRef idx="0"/>
          <a:effectRef idx="0"/>
          <a:fontRef idx="minor"/>
        </p:style>
        <p:txBody>
          <a:bodyPr lIns="90000" rIns="90000" tIns="45000" bIns="45000" anchor="ctr">
            <a:normAutofit fontScale="26000"/>
          </a:bodyPr>
          <a:p>
            <a:pPr algn="ctr">
              <a:lnSpc>
                <a:spcPct val="100000"/>
              </a:lnSpc>
            </a:pPr>
            <a:br/>
            <a:r>
              <a:rPr b="1" lang="it-IT" sz="4400" spc="-1" strike="noStrike">
                <a:solidFill>
                  <a:srgbClr val="ff0000"/>
                </a:solidFill>
                <a:latin typeface="Arial"/>
                <a:ea typeface="DejaVu Sans"/>
              </a:rPr>
              <a:t>Obblighi Tributari</a:t>
            </a:r>
            <a:br/>
            <a:endParaRPr b="0" lang="it-IT" sz="4400" spc="-1" strike="noStrike">
              <a:latin typeface="Arial"/>
            </a:endParaRPr>
          </a:p>
        </p:txBody>
      </p:sp>
      <p:sp>
        <p:nvSpPr>
          <p:cNvPr id="299" name="CustomShape 2"/>
          <p:cNvSpPr/>
          <p:nvPr/>
        </p:nvSpPr>
        <p:spPr>
          <a:xfrm>
            <a:off x="457200" y="1214280"/>
            <a:ext cx="8228520" cy="4910760"/>
          </a:xfrm>
          <a:prstGeom prst="rect">
            <a:avLst/>
          </a:prstGeom>
          <a:noFill/>
          <a:ln w="38160">
            <a:solidFill>
              <a:srgbClr val="ff0000"/>
            </a:solidFill>
            <a:round/>
          </a:ln>
        </p:spPr>
        <p:style>
          <a:lnRef idx="0"/>
          <a:fillRef idx="0"/>
          <a:effectRef idx="0"/>
          <a:fontRef idx="minor"/>
        </p:style>
        <p:txBody>
          <a:bodyPr lIns="90000" rIns="90000" tIns="45000" bIns="45000">
            <a:normAutofit/>
          </a:bodyPr>
          <a:p>
            <a:pPr marL="343080" indent="-342000" algn="ctr">
              <a:lnSpc>
                <a:spcPct val="100000"/>
              </a:lnSpc>
              <a:spcBef>
                <a:spcPts val="799"/>
              </a:spcBef>
            </a:pPr>
            <a:endParaRPr b="0" lang="it-IT" sz="1800" spc="-1" strike="noStrike">
              <a:latin typeface="Arial"/>
            </a:endParaRPr>
          </a:p>
          <a:p>
            <a:pPr marL="343080" indent="-342000" algn="ctr">
              <a:lnSpc>
                <a:spcPct val="100000"/>
              </a:lnSpc>
              <a:spcBef>
                <a:spcPts val="799"/>
              </a:spcBef>
            </a:pPr>
            <a:r>
              <a:rPr b="1" lang="it-IT" sz="4000" spc="-1" strike="noStrike">
                <a:solidFill>
                  <a:srgbClr val="ff0000"/>
                </a:solidFill>
                <a:latin typeface="Arial"/>
                <a:ea typeface="DejaVu Sans"/>
              </a:rPr>
              <a:t>REGIME ORDINARIO</a:t>
            </a:r>
            <a:endParaRPr b="0" lang="it-IT" sz="4000" spc="-1" strike="noStrike">
              <a:latin typeface="Arial"/>
            </a:endParaRPr>
          </a:p>
          <a:p>
            <a:pPr marL="343080" indent="-342000">
              <a:lnSpc>
                <a:spcPct val="100000"/>
              </a:lnSpc>
              <a:spcBef>
                <a:spcPts val="459"/>
              </a:spcBef>
            </a:pPr>
            <a:r>
              <a:rPr b="0" lang="it-IT" sz="2300" spc="-1" strike="noStrike">
                <a:solidFill>
                  <a:srgbClr val="ff0000"/>
                </a:solidFill>
                <a:latin typeface="Arial"/>
                <a:ea typeface="DejaVu Sans"/>
              </a:rPr>
              <a:t>    </a:t>
            </a:r>
            <a:r>
              <a:rPr b="0" lang="it-IT" sz="1600" spc="-1" strike="noStrike">
                <a:solidFill>
                  <a:srgbClr val="ff0000"/>
                </a:solidFill>
                <a:latin typeface="Arial"/>
                <a:ea typeface="DejaVu Sans"/>
              </a:rPr>
              <a:t>Il possesso della partita I.V.A. , in regime ordinario, implica l'assunzione di rilevanti e ricorrenti obblighi di tipo fiscale quali:</a:t>
            </a:r>
            <a:endParaRPr b="0" lang="it-IT" sz="1600" spc="-1" strike="noStrike">
              <a:latin typeface="Arial"/>
            </a:endParaRPr>
          </a:p>
          <a:p>
            <a:pPr marL="343080" indent="-342000">
              <a:lnSpc>
                <a:spcPct val="100000"/>
              </a:lnSpc>
              <a:spcBef>
                <a:spcPts val="320"/>
              </a:spcBef>
              <a:buClr>
                <a:srgbClr val="ff0000"/>
              </a:buClr>
              <a:buFont typeface="Arial"/>
              <a:buChar char="•"/>
            </a:pPr>
            <a:r>
              <a:rPr b="0" lang="it-IT" sz="1600" spc="-1" strike="noStrike">
                <a:solidFill>
                  <a:srgbClr val="ff0000"/>
                </a:solidFill>
                <a:latin typeface="Arial"/>
                <a:ea typeface="DejaVu Sans"/>
              </a:rPr>
              <a:t>l'obbligo di emissione di fatture gravate dall’IVA e loro numerazione progressiva e di annotazione sugli appositi libri;</a:t>
            </a:r>
            <a:endParaRPr b="0" lang="it-IT" sz="1600" spc="-1" strike="noStrike">
              <a:latin typeface="Arial"/>
            </a:endParaRPr>
          </a:p>
          <a:p>
            <a:pPr marL="343080" indent="-342000">
              <a:lnSpc>
                <a:spcPct val="100000"/>
              </a:lnSpc>
              <a:spcBef>
                <a:spcPts val="320"/>
              </a:spcBef>
              <a:buClr>
                <a:srgbClr val="ff0000"/>
              </a:buClr>
              <a:buFont typeface="Arial"/>
              <a:buChar char="•"/>
            </a:pPr>
            <a:r>
              <a:rPr b="0" lang="it-IT" sz="1600" spc="-1" strike="noStrike">
                <a:solidFill>
                  <a:srgbClr val="ff0000"/>
                </a:solidFill>
                <a:latin typeface="Arial"/>
                <a:ea typeface="DejaVu Sans"/>
              </a:rPr>
              <a:t>l'obbligo di versamenti periodici dell'imposta riscossa, entro I termini previsti, pena pesanti sanzioni, anche per un solo giorno di ritardo;</a:t>
            </a:r>
            <a:endParaRPr b="0" lang="it-IT" sz="1600" spc="-1" strike="noStrike">
              <a:latin typeface="Arial"/>
            </a:endParaRPr>
          </a:p>
          <a:p>
            <a:pPr marL="343080" indent="-342000">
              <a:lnSpc>
                <a:spcPct val="100000"/>
              </a:lnSpc>
              <a:spcBef>
                <a:spcPts val="320"/>
              </a:spcBef>
              <a:buClr>
                <a:srgbClr val="ff0000"/>
              </a:buClr>
              <a:buFont typeface="Arial"/>
              <a:buChar char="•"/>
            </a:pPr>
            <a:r>
              <a:rPr b="0" lang="it-IT" sz="1600" spc="-1" strike="noStrike">
                <a:solidFill>
                  <a:srgbClr val="ff0000"/>
                </a:solidFill>
                <a:latin typeface="Arial"/>
                <a:ea typeface="DejaVu Sans"/>
              </a:rPr>
              <a:t>l'obbligo della dichiarazione annuale;</a:t>
            </a:r>
            <a:endParaRPr b="0" lang="it-IT" sz="1600" spc="-1" strike="noStrike">
              <a:latin typeface="Arial"/>
            </a:endParaRPr>
          </a:p>
          <a:p>
            <a:pPr marL="343080" indent="-342000">
              <a:lnSpc>
                <a:spcPct val="100000"/>
              </a:lnSpc>
              <a:spcBef>
                <a:spcPts val="320"/>
              </a:spcBef>
              <a:buClr>
                <a:srgbClr val="ff0000"/>
              </a:buClr>
              <a:buFont typeface="Arial"/>
              <a:buChar char="•"/>
            </a:pPr>
            <a:r>
              <a:rPr b="0" lang="it-IT" sz="1600" spc="-1" strike="noStrike">
                <a:solidFill>
                  <a:srgbClr val="ff0000"/>
                </a:solidFill>
                <a:latin typeface="Arial"/>
                <a:ea typeface="DejaVu Sans"/>
              </a:rPr>
              <a:t>l'annotazione su appositi libri delle spese sostenute e fiscalmente riconosciute, nonché dell'acquisto di beni inerenti l'esercizio della professione.</a:t>
            </a:r>
            <a:endParaRPr b="0" lang="it-IT" sz="1600" spc="-1" strike="noStrike">
              <a:latin typeface="Arial"/>
            </a:endParaRPr>
          </a:p>
          <a:p>
            <a:pPr marL="343080" indent="-342000">
              <a:lnSpc>
                <a:spcPct val="100000"/>
              </a:lnSpc>
              <a:spcBef>
                <a:spcPts val="641"/>
              </a:spcBef>
            </a:pPr>
            <a:endParaRPr b="0" lang="it-IT" sz="1600" spc="-1" strike="noStrike">
              <a:latin typeface="Arial"/>
            </a:endParaRPr>
          </a:p>
        </p:txBody>
      </p:sp>
      <p:sp>
        <p:nvSpPr>
          <p:cNvPr id="300"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399B6813-973A-47CE-A871-3870131E5923}"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fade thruBlk="true"/>
  </p:transition>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CustomShape 1"/>
          <p:cNvSpPr/>
          <p:nvPr/>
        </p:nvSpPr>
        <p:spPr>
          <a:xfrm>
            <a:off x="457200" y="274680"/>
            <a:ext cx="8228520" cy="1141920"/>
          </a:xfrm>
          <a:prstGeom prst="rect">
            <a:avLst/>
          </a:prstGeom>
          <a:noFill/>
          <a:ln w="38160">
            <a:solidFill>
              <a:srgbClr val="ff0000"/>
            </a:solidFill>
            <a:round/>
          </a:ln>
        </p:spPr>
        <p:style>
          <a:lnRef idx="0"/>
          <a:fillRef idx="0"/>
          <a:effectRef idx="0"/>
          <a:fontRef idx="minor"/>
        </p:style>
        <p:txBody>
          <a:bodyPr lIns="90000" rIns="90000" tIns="45000" bIns="45000" anchor="ctr">
            <a:normAutofit fontScale="56000"/>
          </a:bodyPr>
          <a:p>
            <a:pPr algn="ctr">
              <a:lnSpc>
                <a:spcPct val="100000"/>
              </a:lnSpc>
            </a:pPr>
            <a:br/>
            <a:r>
              <a:rPr b="1" lang="it-IT" sz="4400" spc="-1" strike="noStrike">
                <a:solidFill>
                  <a:srgbClr val="ff0000"/>
                </a:solidFill>
                <a:latin typeface="Arial"/>
                <a:ea typeface="DejaVu Sans"/>
              </a:rPr>
              <a:t>Le professioni Intellettuali</a:t>
            </a:r>
            <a:br/>
            <a:endParaRPr b="0" lang="it-IT" sz="4400" spc="-1" strike="noStrike">
              <a:latin typeface="Arial"/>
            </a:endParaRPr>
          </a:p>
        </p:txBody>
      </p:sp>
      <p:sp>
        <p:nvSpPr>
          <p:cNvPr id="210" name="CustomShape 2"/>
          <p:cNvSpPr/>
          <p:nvPr/>
        </p:nvSpPr>
        <p:spPr>
          <a:xfrm>
            <a:off x="457200" y="1600200"/>
            <a:ext cx="8228520" cy="4524840"/>
          </a:xfrm>
          <a:prstGeom prst="rect">
            <a:avLst/>
          </a:prstGeom>
          <a:noFill/>
          <a:ln w="38160">
            <a:solidFill>
              <a:srgbClr val="ff0000"/>
            </a:solidFill>
            <a:round/>
          </a:ln>
        </p:spPr>
        <p:style>
          <a:lnRef idx="0"/>
          <a:fillRef idx="0"/>
          <a:effectRef idx="0"/>
          <a:fontRef idx="minor"/>
        </p:style>
        <p:txBody>
          <a:bodyPr lIns="90000" rIns="90000" tIns="45000" bIns="45000">
            <a:normAutofit/>
          </a:bodyPr>
          <a:p>
            <a:pPr marL="343080" indent="-342000">
              <a:lnSpc>
                <a:spcPct val="100000"/>
              </a:lnSpc>
              <a:spcBef>
                <a:spcPts val="641"/>
              </a:spcBef>
            </a:pPr>
            <a:r>
              <a:rPr b="0" lang="it-IT" sz="3200" spc="-1" strike="noStrike">
                <a:solidFill>
                  <a:srgbClr val="000000"/>
                </a:solidFill>
                <a:latin typeface="Calibri"/>
                <a:ea typeface="DejaVu Sans"/>
              </a:rPr>
              <a:t> </a:t>
            </a:r>
            <a:endParaRPr b="0" lang="it-IT" sz="3200" spc="-1" strike="noStrike">
              <a:latin typeface="Arial"/>
            </a:endParaRPr>
          </a:p>
          <a:p>
            <a:pPr marL="343080" indent="-342000">
              <a:lnSpc>
                <a:spcPct val="200000"/>
              </a:lnSpc>
            </a:pPr>
            <a:r>
              <a:rPr b="0" lang="it-IT" sz="2400" spc="-1" strike="noStrike">
                <a:solidFill>
                  <a:srgbClr val="ff0000"/>
                </a:solidFill>
                <a:latin typeface="Arial"/>
                <a:ea typeface="DejaVu Sans"/>
              </a:rPr>
              <a:t>Le professioni intellettuali sono caratterizzate dall’esercizio abituale di un’attività diretta al compimento di atti e alla prestazione di servizi a favore di terzi per la quale è richiesto un elevato grado di preparazione nonché il rispetto di un codice etico.</a:t>
            </a:r>
            <a:endParaRPr b="0" lang="it-IT" sz="2400" spc="-1" strike="noStrike">
              <a:latin typeface="Arial"/>
            </a:endParaRPr>
          </a:p>
        </p:txBody>
      </p:sp>
      <p:sp>
        <p:nvSpPr>
          <p:cNvPr id="211"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C6183623-C7A4-4F08-9C21-E4900E2E945F}" type="slidenum">
              <a:rPr b="0" lang="it-IT" sz="1200" spc="-1" strike="noStrike">
                <a:solidFill>
                  <a:srgbClr val="8b8b8b"/>
                </a:solidFill>
                <a:latin typeface="Calibri"/>
                <a:ea typeface="DejaVu Sans"/>
              </a:rPr>
              <a:t>&lt;numero&gt;</a:t>
            </a:fld>
            <a:endParaRPr b="0" lang="it-IT" sz="1200" spc="-1" strike="noStrike">
              <a:latin typeface="Arial"/>
            </a:endParaRPr>
          </a:p>
        </p:txBody>
      </p:sp>
      <p:sp>
        <p:nvSpPr>
          <p:cNvPr id="212" name="CustomShape 4"/>
          <p:cNvSpPr/>
          <p:nvPr/>
        </p:nvSpPr>
        <p:spPr>
          <a:xfrm>
            <a:off x="3124080" y="6356520"/>
            <a:ext cx="2894400" cy="363960"/>
          </a:xfrm>
          <a:prstGeom prst="rect">
            <a:avLst/>
          </a:prstGeom>
          <a:noFill/>
          <a:ln>
            <a:noFill/>
          </a:ln>
        </p:spPr>
        <p:style>
          <a:lnRef idx="0"/>
          <a:fillRef idx="0"/>
          <a:effectRef idx="0"/>
          <a:fontRef idx="minor"/>
        </p:style>
      </p:sp>
    </p:spTree>
  </p:cSld>
  <p:transition>
    <p:dissolve/>
  </p:transition>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CustomShape 1"/>
          <p:cNvSpPr/>
          <p:nvPr/>
        </p:nvSpPr>
        <p:spPr>
          <a:xfrm>
            <a:off x="457200" y="274680"/>
            <a:ext cx="8228520" cy="1010160"/>
          </a:xfrm>
          <a:prstGeom prst="rect">
            <a:avLst/>
          </a:prstGeom>
          <a:noFill/>
          <a:ln w="38160">
            <a:solidFill>
              <a:srgbClr val="0070c0"/>
            </a:solidFill>
            <a:round/>
          </a:ln>
        </p:spPr>
        <p:style>
          <a:lnRef idx="0"/>
          <a:fillRef idx="0"/>
          <a:effectRef idx="0"/>
          <a:fontRef idx="minor"/>
        </p:style>
        <p:txBody>
          <a:bodyPr lIns="90000" rIns="90000" tIns="45000" bIns="45000" anchor="ctr">
            <a:noAutofit/>
          </a:bodyPr>
          <a:p>
            <a:pPr algn="ctr">
              <a:lnSpc>
                <a:spcPct val="100000"/>
              </a:lnSpc>
            </a:pPr>
            <a:r>
              <a:rPr b="0" lang="it-IT" sz="4400" spc="-1" strike="noStrike">
                <a:solidFill>
                  <a:srgbClr val="0070c0"/>
                </a:solidFill>
                <a:latin typeface="Calibri"/>
                <a:ea typeface="DejaVu Sans"/>
              </a:rPr>
              <a:t>TRATTAMENTO PREVIDENZIALE</a:t>
            </a:r>
            <a:endParaRPr b="0" lang="it-IT" sz="4400" spc="-1" strike="noStrike">
              <a:latin typeface="Arial"/>
            </a:endParaRPr>
          </a:p>
        </p:txBody>
      </p:sp>
      <p:sp>
        <p:nvSpPr>
          <p:cNvPr id="302" name="CustomShape 2"/>
          <p:cNvSpPr/>
          <p:nvPr/>
        </p:nvSpPr>
        <p:spPr>
          <a:xfrm>
            <a:off x="457200" y="1600200"/>
            <a:ext cx="8228520" cy="4524840"/>
          </a:xfrm>
          <a:prstGeom prst="rect">
            <a:avLst/>
          </a:prstGeom>
          <a:noFill/>
          <a:ln w="38160">
            <a:solidFill>
              <a:srgbClr val="0070c0"/>
            </a:solidFill>
            <a:round/>
          </a:ln>
        </p:spPr>
        <p:style>
          <a:lnRef idx="0"/>
          <a:fillRef idx="0"/>
          <a:effectRef idx="0"/>
          <a:fontRef idx="minor"/>
        </p:style>
        <p:txBody>
          <a:bodyPr lIns="90000" rIns="90000" tIns="45000" bIns="45000">
            <a:normAutofit fontScale="86000"/>
          </a:bodyPr>
          <a:p>
            <a:pPr marL="343080" indent="-342000" algn="ctr">
              <a:lnSpc>
                <a:spcPct val="100000"/>
              </a:lnSpc>
              <a:spcBef>
                <a:spcPts val="641"/>
              </a:spcBef>
            </a:pPr>
            <a:r>
              <a:rPr b="1" lang="it-IT" sz="3200" spc="-1" strike="noStrike">
                <a:solidFill>
                  <a:srgbClr val="0070c0"/>
                </a:solidFill>
                <a:latin typeface="Calibri"/>
                <a:ea typeface="DejaVu Sans"/>
              </a:rPr>
              <a:t>INARCASSA</a:t>
            </a:r>
            <a:endParaRPr b="0" lang="it-IT" sz="3200" spc="-1" strike="noStrike">
              <a:latin typeface="Arial"/>
            </a:endParaRPr>
          </a:p>
          <a:p>
            <a:pPr marL="343080" indent="-342000">
              <a:lnSpc>
                <a:spcPct val="100000"/>
              </a:lnSpc>
              <a:spcBef>
                <a:spcPts val="320"/>
              </a:spcBef>
            </a:pPr>
            <a:r>
              <a:rPr b="0" lang="it-IT" sz="1600" spc="-1" strike="noStrike">
                <a:solidFill>
                  <a:srgbClr val="0070c0"/>
                </a:solidFill>
                <a:latin typeface="Arial"/>
                <a:ea typeface="DejaVu Sans"/>
              </a:rPr>
              <a:t>       </a:t>
            </a:r>
            <a:r>
              <a:rPr b="0" lang="it-IT" sz="1500" spc="-1" strike="noStrike">
                <a:solidFill>
                  <a:srgbClr val="0070c0"/>
                </a:solidFill>
                <a:latin typeface="Arial"/>
                <a:ea typeface="DejaVu Sans"/>
              </a:rPr>
              <a:t>La legge 4 Marzo 1958, n. 179 (Istituzione e ordinamento della Cassanazionale di previdenza ed assistenza per gli ingegneri ed architetti) comparsa su G.U. 24.3.1958, n.72 istituisce dal punto di vista legislativo lacassa di previdenza di ingegneri e architetti (Inarcassa).</a:t>
            </a:r>
            <a:endParaRPr b="0" lang="it-IT" sz="1500" spc="-1" strike="noStrike">
              <a:latin typeface="Arial"/>
            </a:endParaRPr>
          </a:p>
          <a:p>
            <a:pPr marL="343080" indent="-342000">
              <a:lnSpc>
                <a:spcPct val="100000"/>
              </a:lnSpc>
              <a:spcBef>
                <a:spcPts val="300"/>
              </a:spcBef>
            </a:pPr>
            <a:r>
              <a:rPr b="0" lang="it-IT" sz="1500" spc="-1" strike="noStrike">
                <a:solidFill>
                  <a:srgbClr val="0070c0"/>
                </a:solidFill>
                <a:latin typeface="Arial"/>
                <a:ea typeface="DejaVu Sans"/>
              </a:rPr>
              <a:t>       </a:t>
            </a:r>
            <a:r>
              <a:rPr b="0" lang="it-IT" sz="1500" spc="-1" strike="noStrike">
                <a:solidFill>
                  <a:srgbClr val="0070c0"/>
                </a:solidFill>
                <a:latin typeface="Arial"/>
                <a:ea typeface="DejaVu Sans"/>
              </a:rPr>
              <a:t>L’iscrizione a INARCASSA, per chi esercita la libera professione, è obbligatoria ai sensi dell’art. 21 della legge n.6 del 3 gennaio 1981.</a:t>
            </a:r>
            <a:endParaRPr b="0" lang="it-IT" sz="1500" spc="-1" strike="noStrike">
              <a:latin typeface="Arial"/>
            </a:endParaRPr>
          </a:p>
          <a:p>
            <a:pPr marL="343080" indent="-342000">
              <a:lnSpc>
                <a:spcPct val="100000"/>
              </a:lnSpc>
              <a:spcBef>
                <a:spcPts val="300"/>
              </a:spcBef>
            </a:pPr>
            <a:r>
              <a:rPr b="0" lang="it-IT" sz="1500" spc="-1" strike="noStrike">
                <a:solidFill>
                  <a:srgbClr val="0070c0"/>
                </a:solidFill>
                <a:latin typeface="Arial"/>
                <a:ea typeface="DejaVu Sans"/>
              </a:rPr>
              <a:t>       </a:t>
            </a:r>
            <a:r>
              <a:rPr b="0" lang="it-IT" sz="1500" spc="-1" strike="noStrike">
                <a:solidFill>
                  <a:srgbClr val="0070c0"/>
                </a:solidFill>
                <a:latin typeface="Arial"/>
                <a:ea typeface="DejaVu Sans"/>
              </a:rPr>
              <a:t>L’INARCASSA assicura la pensione al compimento dei 65 anni di età</a:t>
            </a:r>
            <a:endParaRPr b="0" lang="it-IT" sz="1500" spc="-1" strike="noStrike">
              <a:latin typeface="Arial"/>
            </a:endParaRPr>
          </a:p>
          <a:p>
            <a:pPr marL="343080" indent="-342000">
              <a:lnSpc>
                <a:spcPct val="100000"/>
              </a:lnSpc>
              <a:spcBef>
                <a:spcPts val="300"/>
              </a:spcBef>
            </a:pPr>
            <a:r>
              <a:rPr b="0" lang="it-IT" sz="1500" spc="-1" strike="noStrike">
                <a:solidFill>
                  <a:srgbClr val="0070c0"/>
                </a:solidFill>
                <a:latin typeface="Arial"/>
                <a:ea typeface="DejaVu Sans"/>
              </a:rPr>
              <a:t>       </a:t>
            </a:r>
            <a:r>
              <a:rPr b="0" lang="it-IT" sz="1500" spc="-1" strike="noStrike">
                <a:solidFill>
                  <a:srgbClr val="0070c0"/>
                </a:solidFill>
                <a:latin typeface="Arial"/>
                <a:ea typeface="DejaVu Sans"/>
              </a:rPr>
              <a:t>E’ consentito il riscatto degli anni di laurea e del servizio militare.</a:t>
            </a:r>
            <a:endParaRPr b="0" lang="it-IT" sz="1500" spc="-1" strike="noStrike">
              <a:latin typeface="Arial"/>
            </a:endParaRPr>
          </a:p>
          <a:p>
            <a:pPr marL="343080" indent="-342000">
              <a:lnSpc>
                <a:spcPct val="100000"/>
              </a:lnSpc>
              <a:spcBef>
                <a:spcPts val="320"/>
              </a:spcBef>
            </a:pPr>
            <a:r>
              <a:rPr b="1" lang="it-IT" sz="1600" spc="-1" strike="noStrike">
                <a:solidFill>
                  <a:srgbClr val="ff0000"/>
                </a:solidFill>
                <a:latin typeface="Arial"/>
                <a:ea typeface="DejaVu Sans"/>
              </a:rPr>
              <a:t>      </a:t>
            </a:r>
            <a:r>
              <a:rPr b="1" lang="it-IT" sz="1600" spc="-1" strike="noStrike">
                <a:solidFill>
                  <a:srgbClr val="ff0000"/>
                </a:solidFill>
                <a:latin typeface="Calibri"/>
                <a:ea typeface="DejaVu Sans"/>
              </a:rPr>
              <a:t>I giovani ingegneri ed architetti che si iscrivono o che si reiscrivono ad Inarcassa prima di aver compiuto i trentacinque anni di età beneficiano della riduzione contributiva per cinque anni solari a partire dalla data di prima iscrizione e comunque non oltre il trentacinquesimo anno di età</a:t>
            </a:r>
            <a:r>
              <a:rPr b="0" lang="it-IT" sz="1600" spc="-1" strike="noStrike">
                <a:solidFill>
                  <a:srgbClr val="000000"/>
                </a:solidFill>
                <a:latin typeface="Calibri"/>
                <a:ea typeface="DejaVu Sans"/>
              </a:rPr>
              <a:t>.</a:t>
            </a:r>
            <a:r>
              <a:rPr b="1" lang="it-IT" sz="1600" spc="-1" strike="noStrike">
                <a:solidFill>
                  <a:srgbClr val="000000"/>
                </a:solidFill>
                <a:latin typeface="Calibri"/>
                <a:ea typeface="DejaVu Sans"/>
              </a:rPr>
              <a:t> LE </a:t>
            </a:r>
            <a:r>
              <a:rPr b="1" lang="it-IT" sz="1600" spc="-1" strike="noStrike">
                <a:solidFill>
                  <a:srgbClr val="0070c0"/>
                </a:solidFill>
                <a:latin typeface="Calibri"/>
                <a:ea typeface="DejaVu Sans"/>
              </a:rPr>
              <a:t>RIDUZIONI CONTRIBUTIVE IN DETTAGLIO</a:t>
            </a:r>
            <a:endParaRPr b="0" lang="it-IT" sz="1600" spc="-1" strike="noStrike">
              <a:latin typeface="Arial"/>
            </a:endParaRPr>
          </a:p>
          <a:p>
            <a:pPr marL="343080" indent="-342000">
              <a:lnSpc>
                <a:spcPct val="100000"/>
              </a:lnSpc>
              <a:spcBef>
                <a:spcPts val="320"/>
              </a:spcBef>
              <a:buClr>
                <a:srgbClr val="0070c0"/>
              </a:buClr>
              <a:buFont typeface="Arial"/>
              <a:buChar char="•"/>
            </a:pPr>
            <a:r>
              <a:rPr b="1" lang="it-IT" sz="1600" spc="-1" strike="noStrike">
                <a:solidFill>
                  <a:srgbClr val="0070c0"/>
                </a:solidFill>
                <a:latin typeface="Calibri"/>
                <a:ea typeface="DejaVu Sans"/>
              </a:rPr>
              <a:t>Contributo soggettivo:</a:t>
            </a:r>
            <a:endParaRPr b="0" lang="it-IT" sz="1600" spc="-1" strike="noStrike">
              <a:latin typeface="Arial"/>
            </a:endParaRPr>
          </a:p>
          <a:p>
            <a:pPr marL="343080" indent="-342000">
              <a:lnSpc>
                <a:spcPct val="100000"/>
              </a:lnSpc>
              <a:spcBef>
                <a:spcPts val="320"/>
              </a:spcBef>
              <a:buClr>
                <a:srgbClr val="0070c0"/>
              </a:buClr>
              <a:buFont typeface="Arial"/>
              <a:buChar char="•"/>
            </a:pPr>
            <a:r>
              <a:rPr b="0" lang="it-IT" sz="1600" spc="-1" strike="noStrike">
                <a:solidFill>
                  <a:srgbClr val="0070c0"/>
                </a:solidFill>
                <a:latin typeface="Calibri"/>
                <a:ea typeface="DejaVu Sans"/>
              </a:rPr>
              <a:t>contributo minimo: </a:t>
            </a:r>
            <a:r>
              <a:rPr b="1" lang="it-IT" sz="1600" spc="-1" strike="noStrike">
                <a:solidFill>
                  <a:srgbClr val="0070c0"/>
                </a:solidFill>
                <a:latin typeface="Calibri"/>
                <a:ea typeface="DejaVu Sans"/>
              </a:rPr>
              <a:t>riduzione ad 1/3 </a:t>
            </a:r>
            <a:r>
              <a:rPr b="0" lang="it-IT" sz="1600" spc="-1" strike="noStrike">
                <a:solidFill>
                  <a:srgbClr val="0070c0"/>
                </a:solidFill>
                <a:latin typeface="Calibri"/>
                <a:ea typeface="DejaVu Sans"/>
              </a:rPr>
              <a:t>(€ 780,00 nel 2019);</a:t>
            </a:r>
            <a:endParaRPr b="0" lang="it-IT" sz="1600" spc="-1" strike="noStrike">
              <a:latin typeface="Arial"/>
            </a:endParaRPr>
          </a:p>
          <a:p>
            <a:pPr marL="343080" indent="-342000">
              <a:lnSpc>
                <a:spcPct val="100000"/>
              </a:lnSpc>
              <a:spcBef>
                <a:spcPts val="320"/>
              </a:spcBef>
              <a:buClr>
                <a:srgbClr val="0070c0"/>
              </a:buClr>
              <a:buFont typeface="Arial"/>
              <a:buChar char="•"/>
            </a:pPr>
            <a:r>
              <a:rPr b="0" lang="it-IT" sz="1600" spc="-1" strike="noStrike">
                <a:solidFill>
                  <a:srgbClr val="0070c0"/>
                </a:solidFill>
                <a:latin typeface="Calibri"/>
                <a:ea typeface="DejaVu Sans"/>
              </a:rPr>
              <a:t>contributo percentuale: </a:t>
            </a:r>
            <a:r>
              <a:rPr b="1" lang="it-IT" sz="1600" spc="-1" strike="noStrike">
                <a:solidFill>
                  <a:srgbClr val="0070c0"/>
                </a:solidFill>
                <a:latin typeface="Calibri"/>
                <a:ea typeface="DejaVu Sans"/>
              </a:rPr>
              <a:t>riduzione dell'aliquota di calcolo dal 14,50% al 7,25%</a:t>
            </a:r>
            <a:r>
              <a:rPr b="0" lang="it-IT" sz="1600" spc="-1" strike="noStrike">
                <a:solidFill>
                  <a:srgbClr val="0070c0"/>
                </a:solidFill>
                <a:latin typeface="Calibri"/>
                <a:ea typeface="DejaVu Sans"/>
              </a:rPr>
              <a:t>.</a:t>
            </a:r>
            <a:endParaRPr b="0" lang="it-IT" sz="1600" spc="-1" strike="noStrike">
              <a:latin typeface="Arial"/>
            </a:endParaRPr>
          </a:p>
          <a:p>
            <a:pPr marL="343080" indent="-342000">
              <a:lnSpc>
                <a:spcPct val="100000"/>
              </a:lnSpc>
              <a:spcBef>
                <a:spcPts val="320"/>
              </a:spcBef>
            </a:pPr>
            <a:r>
              <a:rPr b="0" lang="it-IT" sz="1600" spc="-1" strike="noStrike">
                <a:solidFill>
                  <a:srgbClr val="0070c0"/>
                </a:solidFill>
                <a:latin typeface="Calibri"/>
                <a:ea typeface="DejaVu Sans"/>
              </a:rPr>
              <a:t> </a:t>
            </a:r>
            <a:endParaRPr b="0" lang="it-IT" sz="1600" spc="-1" strike="noStrike">
              <a:latin typeface="Arial"/>
            </a:endParaRPr>
          </a:p>
          <a:p>
            <a:pPr marL="343080" indent="-342000">
              <a:lnSpc>
                <a:spcPct val="100000"/>
              </a:lnSpc>
              <a:spcBef>
                <a:spcPts val="320"/>
              </a:spcBef>
              <a:buClr>
                <a:srgbClr val="0070c0"/>
              </a:buClr>
              <a:buFont typeface="Arial"/>
              <a:buChar char="•"/>
            </a:pPr>
            <a:r>
              <a:rPr b="1" lang="it-IT" sz="1600" spc="-1" strike="noStrike">
                <a:solidFill>
                  <a:srgbClr val="0070c0"/>
                </a:solidFill>
                <a:latin typeface="Calibri"/>
                <a:ea typeface="DejaVu Sans"/>
              </a:rPr>
              <a:t>Contributo integrativo:</a:t>
            </a:r>
            <a:endParaRPr b="0" lang="it-IT" sz="1600" spc="-1" strike="noStrike">
              <a:latin typeface="Arial"/>
            </a:endParaRPr>
          </a:p>
          <a:p>
            <a:pPr marL="343080" indent="-342000">
              <a:lnSpc>
                <a:spcPct val="100000"/>
              </a:lnSpc>
              <a:spcBef>
                <a:spcPts val="320"/>
              </a:spcBef>
              <a:buClr>
                <a:srgbClr val="0070c0"/>
              </a:buClr>
              <a:buFont typeface="Arial"/>
              <a:buChar char="•"/>
            </a:pPr>
            <a:r>
              <a:rPr b="0" lang="it-IT" sz="1600" spc="-1" strike="noStrike">
                <a:solidFill>
                  <a:srgbClr val="0070c0"/>
                </a:solidFill>
                <a:latin typeface="Calibri"/>
                <a:ea typeface="DejaVu Sans"/>
              </a:rPr>
              <a:t>contributo minimo: </a:t>
            </a:r>
            <a:r>
              <a:rPr b="1" lang="it-IT" sz="1600" spc="-1" strike="noStrike">
                <a:solidFill>
                  <a:srgbClr val="0070c0"/>
                </a:solidFill>
                <a:latin typeface="Calibri"/>
                <a:ea typeface="DejaVu Sans"/>
              </a:rPr>
              <a:t>riduzione ad 1/3 </a:t>
            </a:r>
            <a:r>
              <a:rPr b="0" lang="it-IT" sz="1600" spc="-1" strike="noStrike">
                <a:solidFill>
                  <a:srgbClr val="0070c0"/>
                </a:solidFill>
                <a:latin typeface="Calibri"/>
                <a:ea typeface="DejaVu Sans"/>
              </a:rPr>
              <a:t>(€ 231,70 nel 2019);</a:t>
            </a:r>
            <a:endParaRPr b="0" lang="it-IT" sz="1600" spc="-1" strike="noStrike">
              <a:latin typeface="Arial"/>
            </a:endParaRPr>
          </a:p>
          <a:p>
            <a:pPr marL="343080" indent="-342000">
              <a:lnSpc>
                <a:spcPct val="100000"/>
              </a:lnSpc>
              <a:spcBef>
                <a:spcPts val="320"/>
              </a:spcBef>
              <a:buClr>
                <a:srgbClr val="0070c0"/>
              </a:buClr>
              <a:buFont typeface="Arial"/>
              <a:buChar char="•"/>
            </a:pPr>
            <a:r>
              <a:rPr b="0" lang="it-IT" sz="1600" spc="-1" strike="noStrike">
                <a:solidFill>
                  <a:srgbClr val="0070c0"/>
                </a:solidFill>
                <a:latin typeface="Calibri"/>
                <a:ea typeface="DejaVu Sans"/>
              </a:rPr>
              <a:t>contributo percentuale: </a:t>
            </a:r>
            <a:r>
              <a:rPr b="1" lang="it-IT" sz="1600" spc="-1" strike="noStrike">
                <a:solidFill>
                  <a:srgbClr val="0070c0"/>
                </a:solidFill>
                <a:latin typeface="Calibri"/>
                <a:ea typeface="DejaVu Sans"/>
              </a:rPr>
              <a:t>nessuna riduzione</a:t>
            </a:r>
            <a:r>
              <a:rPr b="0" lang="it-IT" sz="1600" spc="-1" strike="noStrike">
                <a:solidFill>
                  <a:srgbClr val="0070c0"/>
                </a:solidFill>
                <a:latin typeface="Calibri"/>
                <a:ea typeface="DejaVu Sans"/>
              </a:rPr>
              <a:t>.</a:t>
            </a:r>
            <a:endParaRPr b="0" lang="it-IT" sz="1600" spc="-1" strike="noStrike">
              <a:latin typeface="Arial"/>
            </a:endParaRPr>
          </a:p>
          <a:p>
            <a:pPr marL="343080" indent="-342000">
              <a:lnSpc>
                <a:spcPct val="100000"/>
              </a:lnSpc>
              <a:spcBef>
                <a:spcPts val="320"/>
              </a:spcBef>
            </a:pPr>
            <a:endParaRPr b="0" lang="it-IT" sz="1600" spc="-1" strike="noStrike">
              <a:latin typeface="Arial"/>
            </a:endParaRPr>
          </a:p>
          <a:p>
            <a:pPr marL="343080" indent="-342000" algn="ctr">
              <a:lnSpc>
                <a:spcPct val="100000"/>
              </a:lnSpc>
              <a:spcBef>
                <a:spcPts val="320"/>
              </a:spcBef>
            </a:pPr>
            <a:endParaRPr b="0" lang="it-IT" sz="1600" spc="-1" strike="noStrike">
              <a:latin typeface="Arial"/>
            </a:endParaRPr>
          </a:p>
        </p:txBody>
      </p:sp>
      <p:sp>
        <p:nvSpPr>
          <p:cNvPr id="303"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73455AD3-15F6-4262-AD61-A89BE0DEFB43}"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dissolve/>
  </p:transition>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4" name="CustomShape 1"/>
          <p:cNvSpPr/>
          <p:nvPr/>
        </p:nvSpPr>
        <p:spPr>
          <a:xfrm>
            <a:off x="457200" y="274680"/>
            <a:ext cx="8228520" cy="724320"/>
          </a:xfrm>
          <a:prstGeom prst="rect">
            <a:avLst/>
          </a:prstGeom>
          <a:noFill/>
          <a:ln w="38160">
            <a:solidFill>
              <a:srgbClr val="000000"/>
            </a:solidFill>
            <a:round/>
          </a:ln>
        </p:spPr>
        <p:style>
          <a:lnRef idx="0"/>
          <a:fillRef idx="0"/>
          <a:effectRef idx="0"/>
          <a:fontRef idx="minor"/>
        </p:style>
        <p:txBody>
          <a:bodyPr lIns="90000" rIns="90000" tIns="45000" bIns="45000" anchor="ctr">
            <a:normAutofit fontScale="15000"/>
          </a:bodyPr>
          <a:p>
            <a:pPr algn="ctr">
              <a:lnSpc>
                <a:spcPct val="100000"/>
              </a:lnSpc>
            </a:pPr>
            <a:br/>
            <a:r>
              <a:rPr b="1" lang="it-IT" sz="4400" spc="-1" strike="noStrike">
                <a:solidFill>
                  <a:srgbClr val="000000"/>
                </a:solidFill>
                <a:latin typeface="Arial"/>
                <a:ea typeface="DejaVu Sans"/>
              </a:rPr>
              <a:t>PROCEDIMENTI DISCIPLINARI</a:t>
            </a:r>
            <a:br/>
            <a:endParaRPr b="0" lang="it-IT" sz="4400" spc="-1" strike="noStrike">
              <a:latin typeface="Arial"/>
            </a:endParaRPr>
          </a:p>
        </p:txBody>
      </p:sp>
      <p:sp>
        <p:nvSpPr>
          <p:cNvPr id="305" name="CustomShape 2"/>
          <p:cNvSpPr/>
          <p:nvPr/>
        </p:nvSpPr>
        <p:spPr>
          <a:xfrm>
            <a:off x="457200" y="1214280"/>
            <a:ext cx="8228520" cy="4910760"/>
          </a:xfrm>
          <a:prstGeom prst="rect">
            <a:avLst/>
          </a:prstGeom>
          <a:noFill/>
          <a:ln w="38160">
            <a:solidFill>
              <a:srgbClr val="000000"/>
            </a:solidFill>
            <a:round/>
          </a:ln>
        </p:spPr>
        <p:style>
          <a:lnRef idx="0"/>
          <a:fillRef idx="0"/>
          <a:effectRef idx="0"/>
          <a:fontRef idx="minor"/>
        </p:style>
        <p:txBody>
          <a:bodyPr lIns="90000" rIns="90000" tIns="45000" bIns="45000">
            <a:normAutofit/>
          </a:bodyPr>
          <a:p>
            <a:pPr marL="343080" indent="-342000">
              <a:lnSpc>
                <a:spcPct val="100000"/>
              </a:lnSpc>
              <a:spcBef>
                <a:spcPts val="581"/>
              </a:spcBef>
            </a:pPr>
            <a:r>
              <a:rPr b="1" lang="it-IT" sz="2900" spc="-1" strike="noStrike">
                <a:solidFill>
                  <a:srgbClr val="000000"/>
                </a:solidFill>
                <a:latin typeface="Arial"/>
                <a:ea typeface="DejaVu Sans"/>
              </a:rPr>
              <a:t>    </a:t>
            </a:r>
            <a:r>
              <a:rPr b="1" lang="it-IT" sz="1800" spc="-1" strike="noStrike">
                <a:solidFill>
                  <a:srgbClr val="000000"/>
                </a:solidFill>
                <a:latin typeface="Arial"/>
                <a:ea typeface="DejaVu Sans"/>
              </a:rPr>
              <a:t>REGOLAMENTO PER LA DESIGNAZIONE DEI COMPONENTI CONSIGLIO DISCIPLINA DI CUI AL DPR 7 AGOSTO 2012 N. 137 ART 8</a:t>
            </a:r>
            <a:endParaRPr b="0" lang="it-IT" sz="1800" spc="-1" strike="noStrike">
              <a:latin typeface="Arial"/>
            </a:endParaRPr>
          </a:p>
          <a:p>
            <a:pPr marL="343080" indent="-342000">
              <a:lnSpc>
                <a:spcPct val="100000"/>
              </a:lnSpc>
              <a:spcBef>
                <a:spcPts val="380"/>
              </a:spcBef>
            </a:pPr>
            <a:r>
              <a:rPr b="0" lang="it-IT" sz="1900" spc="-1" strike="noStrike">
                <a:solidFill>
                  <a:srgbClr val="000000"/>
                </a:solidFill>
                <a:latin typeface="Arial"/>
                <a:ea typeface="DejaVu Sans"/>
              </a:rPr>
              <a:t>     </a:t>
            </a:r>
            <a:endParaRPr b="0" lang="it-IT" sz="1900" spc="-1" strike="noStrike">
              <a:latin typeface="Arial"/>
            </a:endParaRPr>
          </a:p>
          <a:p>
            <a:pPr marL="343080" indent="-342000">
              <a:lnSpc>
                <a:spcPct val="100000"/>
              </a:lnSpc>
              <a:spcBef>
                <a:spcPts val="380"/>
              </a:spcBef>
            </a:pPr>
            <a:r>
              <a:rPr b="0" lang="it-IT" sz="1900" spc="-1" strike="noStrike">
                <a:solidFill>
                  <a:srgbClr val="000000"/>
                </a:solidFill>
                <a:latin typeface="Arial"/>
                <a:ea typeface="DejaVu Sans"/>
              </a:rPr>
              <a:t>     </a:t>
            </a:r>
            <a:r>
              <a:rPr b="0" lang="it-IT" sz="1900" spc="-1" strike="noStrike">
                <a:solidFill>
                  <a:srgbClr val="000000"/>
                </a:solidFill>
                <a:latin typeface="Arial"/>
                <a:ea typeface="DejaVu Sans"/>
              </a:rPr>
              <a:t>Sono disciplinati dal R.D. n. 2537 del 23 ottobre 1925 (artt. dal 43 al 49)</a:t>
            </a:r>
            <a:endParaRPr b="0" lang="it-IT" sz="1900" spc="-1" strike="noStrike">
              <a:latin typeface="Arial"/>
            </a:endParaRPr>
          </a:p>
          <a:p>
            <a:pPr marL="343080" indent="-342000">
              <a:lnSpc>
                <a:spcPct val="100000"/>
              </a:lnSpc>
              <a:spcBef>
                <a:spcPts val="380"/>
              </a:spcBef>
            </a:pPr>
            <a:endParaRPr b="0" lang="it-IT" sz="1900" spc="-1" strike="noStrike">
              <a:latin typeface="Arial"/>
            </a:endParaRPr>
          </a:p>
          <a:p>
            <a:pPr marL="343080" indent="-342000">
              <a:lnSpc>
                <a:spcPct val="100000"/>
              </a:lnSpc>
              <a:spcBef>
                <a:spcPts val="380"/>
              </a:spcBef>
              <a:buClr>
                <a:srgbClr val="000000"/>
              </a:buClr>
              <a:buFont typeface="Wingdings" charset="2"/>
              <a:buChar char=""/>
            </a:pPr>
            <a:r>
              <a:rPr b="0" lang="it-IT" sz="1900" spc="-1" strike="noStrike">
                <a:solidFill>
                  <a:srgbClr val="000000"/>
                </a:solidFill>
                <a:latin typeface="Arial"/>
                <a:ea typeface="DejaVu Sans"/>
              </a:rPr>
              <a:t>FASE ISTRUTTORIA (artt. 43 e 44)</a:t>
            </a:r>
            <a:endParaRPr b="0" lang="it-IT" sz="1900" spc="-1" strike="noStrike">
              <a:latin typeface="Arial"/>
            </a:endParaRPr>
          </a:p>
          <a:p>
            <a:pPr>
              <a:lnSpc>
                <a:spcPct val="100000"/>
              </a:lnSpc>
              <a:spcBef>
                <a:spcPts val="380"/>
              </a:spcBef>
            </a:pPr>
            <a:endParaRPr b="0" lang="it-IT" sz="1900" spc="-1" strike="noStrike">
              <a:latin typeface="Arial"/>
            </a:endParaRPr>
          </a:p>
          <a:p>
            <a:pPr marL="343080" indent="-342000">
              <a:lnSpc>
                <a:spcPct val="100000"/>
              </a:lnSpc>
              <a:spcBef>
                <a:spcPts val="380"/>
              </a:spcBef>
              <a:buClr>
                <a:srgbClr val="000000"/>
              </a:buClr>
              <a:buFont typeface="Wingdings" charset="2"/>
              <a:buChar char=""/>
            </a:pPr>
            <a:r>
              <a:rPr b="0" lang="it-IT" sz="1900" spc="-1" strike="noStrike">
                <a:solidFill>
                  <a:srgbClr val="000000"/>
                </a:solidFill>
                <a:latin typeface="Arial"/>
                <a:ea typeface="DejaVu Sans"/>
              </a:rPr>
              <a:t>FASE DECISORIA (artt. 44 e 45)</a:t>
            </a:r>
            <a:endParaRPr b="0" lang="it-IT" sz="1900" spc="-1" strike="noStrike">
              <a:latin typeface="Arial"/>
            </a:endParaRPr>
          </a:p>
          <a:p>
            <a:pPr>
              <a:lnSpc>
                <a:spcPct val="100000"/>
              </a:lnSpc>
              <a:spcBef>
                <a:spcPts val="380"/>
              </a:spcBef>
            </a:pPr>
            <a:endParaRPr b="0" lang="it-IT" sz="1900" spc="-1" strike="noStrike">
              <a:latin typeface="Arial"/>
            </a:endParaRPr>
          </a:p>
          <a:p>
            <a:pPr marL="343080" indent="-342000">
              <a:lnSpc>
                <a:spcPct val="100000"/>
              </a:lnSpc>
              <a:spcBef>
                <a:spcPts val="380"/>
              </a:spcBef>
              <a:buClr>
                <a:srgbClr val="000000"/>
              </a:buClr>
              <a:buFont typeface="Wingdings" charset="2"/>
              <a:buChar char=""/>
            </a:pPr>
            <a:r>
              <a:rPr b="0" lang="it-IT" sz="1900" spc="-1" strike="noStrike">
                <a:solidFill>
                  <a:srgbClr val="000000"/>
                </a:solidFill>
                <a:latin typeface="Arial"/>
                <a:ea typeface="DejaVu Sans"/>
              </a:rPr>
              <a:t>ULTERIORI</a:t>
            </a:r>
            <a:r>
              <a:rPr b="0" lang="it-IT" sz="1900" spc="-1" strike="noStrike">
                <a:solidFill>
                  <a:srgbClr val="000000"/>
                </a:solidFill>
                <a:latin typeface="Arial"/>
                <a:ea typeface="DejaVu Sans"/>
              </a:rPr>
              <a:t>	</a:t>
            </a:r>
            <a:r>
              <a:rPr b="0" lang="it-IT" sz="1900" spc="-1" strike="noStrike">
                <a:solidFill>
                  <a:srgbClr val="000000"/>
                </a:solidFill>
                <a:latin typeface="Arial"/>
                <a:ea typeface="DejaVu Sans"/>
              </a:rPr>
              <a:t>CIRCOSTANZE,</a:t>
            </a:r>
            <a:r>
              <a:rPr b="0" lang="it-IT" sz="1900" spc="-1" strike="noStrike">
                <a:solidFill>
                  <a:srgbClr val="000000"/>
                </a:solidFill>
                <a:latin typeface="Arial"/>
                <a:ea typeface="DejaVu Sans"/>
              </a:rPr>
              <a:t>	</a:t>
            </a:r>
            <a:r>
              <a:rPr b="0" lang="it-IT" sz="1900" spc="-1" strike="noStrike">
                <a:solidFill>
                  <a:srgbClr val="000000"/>
                </a:solidFill>
                <a:latin typeface="Arial"/>
                <a:ea typeface="DejaVu Sans"/>
              </a:rPr>
              <a:t>RIAMMISSIONE ALL’ALBO,RICORSI E IMPUGNAZIONE. (artt. 46 e seguenti)</a:t>
            </a:r>
            <a:endParaRPr b="0" lang="it-IT" sz="1900" spc="-1" strike="noStrike">
              <a:latin typeface="Arial"/>
            </a:endParaRPr>
          </a:p>
          <a:p>
            <a:pPr>
              <a:lnSpc>
                <a:spcPct val="100000"/>
              </a:lnSpc>
              <a:spcBef>
                <a:spcPts val="641"/>
              </a:spcBef>
            </a:pPr>
            <a:endParaRPr b="0" lang="it-IT" sz="1900" spc="-1" strike="noStrike">
              <a:latin typeface="Arial"/>
            </a:endParaRPr>
          </a:p>
        </p:txBody>
      </p:sp>
      <p:sp>
        <p:nvSpPr>
          <p:cNvPr id="306"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BCC98B43-A78F-439F-9E46-19DC7E4E0C4C}"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checker dir="horz"/>
  </p:transition>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1"/>
          <p:cNvSpPr/>
          <p:nvPr/>
        </p:nvSpPr>
        <p:spPr>
          <a:xfrm>
            <a:off x="457200" y="274680"/>
            <a:ext cx="8228520" cy="1141920"/>
          </a:xfrm>
          <a:prstGeom prst="rect">
            <a:avLst/>
          </a:prstGeom>
          <a:noFill/>
          <a:ln w="38160">
            <a:solidFill>
              <a:srgbClr val="000000"/>
            </a:solidFill>
            <a:round/>
          </a:ln>
        </p:spPr>
        <p:style>
          <a:lnRef idx="0"/>
          <a:fillRef idx="0"/>
          <a:effectRef idx="0"/>
          <a:fontRef idx="minor"/>
        </p:style>
        <p:txBody>
          <a:bodyPr lIns="90000" rIns="90000" tIns="45000" bIns="45000" anchor="ctr">
            <a:normAutofit/>
          </a:bodyPr>
          <a:p>
            <a:pPr algn="ctr">
              <a:lnSpc>
                <a:spcPct val="100000"/>
              </a:lnSpc>
            </a:pPr>
            <a:r>
              <a:rPr b="0" lang="it-IT" sz="4000" spc="-1" strike="noStrike">
                <a:solidFill>
                  <a:srgbClr val="000000"/>
                </a:solidFill>
                <a:latin typeface="Arial"/>
                <a:ea typeface="DejaVu Sans"/>
              </a:rPr>
              <a:t>FASE ISTRUTTORIA E ART. 44</a:t>
            </a:r>
            <a:endParaRPr b="0" lang="it-IT" sz="4000" spc="-1" strike="noStrike">
              <a:latin typeface="Arial"/>
            </a:endParaRPr>
          </a:p>
        </p:txBody>
      </p:sp>
      <p:sp>
        <p:nvSpPr>
          <p:cNvPr id="308" name="CustomShape 2"/>
          <p:cNvSpPr/>
          <p:nvPr/>
        </p:nvSpPr>
        <p:spPr>
          <a:xfrm>
            <a:off x="457200" y="1600200"/>
            <a:ext cx="8228520" cy="4524840"/>
          </a:xfrm>
          <a:prstGeom prst="rect">
            <a:avLst/>
          </a:prstGeom>
          <a:noFill/>
          <a:ln w="38160">
            <a:solidFill>
              <a:srgbClr val="000000"/>
            </a:solidFill>
            <a:round/>
          </a:ln>
        </p:spPr>
        <p:style>
          <a:lnRef idx="0"/>
          <a:fillRef idx="0"/>
          <a:effectRef idx="0"/>
          <a:fontRef idx="minor"/>
        </p:style>
        <p:txBody>
          <a:bodyPr lIns="90000" rIns="90000" tIns="45000" bIns="45000">
            <a:normAutofit/>
          </a:bodyPr>
          <a:p>
            <a:pPr>
              <a:lnSpc>
                <a:spcPct val="100000"/>
              </a:lnSpc>
              <a:spcBef>
                <a:spcPts val="360"/>
              </a:spcBef>
            </a:pPr>
            <a:endParaRPr b="0" lang="it-IT" sz="1800" spc="-1" strike="noStrike">
              <a:latin typeface="Arial"/>
            </a:endParaRPr>
          </a:p>
          <a:p>
            <a:pPr marL="343080" indent="-342000">
              <a:lnSpc>
                <a:spcPct val="100000"/>
              </a:lnSpc>
              <a:spcBef>
                <a:spcPts val="360"/>
              </a:spcBef>
              <a:buClr>
                <a:srgbClr val="000000"/>
              </a:buClr>
              <a:buFont typeface="Wingdings" charset="2"/>
              <a:buChar char=""/>
            </a:pPr>
            <a:r>
              <a:rPr b="0" lang="it-IT" sz="1800" spc="-1" strike="noStrike">
                <a:solidFill>
                  <a:srgbClr val="000000"/>
                </a:solidFill>
                <a:latin typeface="Arial"/>
                <a:ea typeface="DejaVu Sans"/>
              </a:rPr>
              <a:t>Assunzione delle informazioni e la verifica dei fatti da parte del Presidente, con audizione dell’incolpato;</a:t>
            </a:r>
            <a:endParaRPr b="0" lang="it-IT" sz="1800" spc="-1" strike="noStrike">
              <a:latin typeface="Arial"/>
            </a:endParaRPr>
          </a:p>
          <a:p>
            <a:pPr marL="343080" indent="-342000">
              <a:lnSpc>
                <a:spcPct val="100000"/>
              </a:lnSpc>
              <a:spcBef>
                <a:spcPts val="360"/>
              </a:spcBef>
              <a:buClr>
                <a:srgbClr val="000000"/>
              </a:buClr>
              <a:buFont typeface="Wingdings" charset="2"/>
              <a:buChar char=""/>
            </a:pPr>
            <a:r>
              <a:rPr b="0" lang="it-IT" sz="1800" spc="-1" strike="noStrike">
                <a:solidFill>
                  <a:srgbClr val="000000"/>
                </a:solidFill>
                <a:latin typeface="Arial"/>
                <a:ea typeface="DejaVu Sans"/>
              </a:rPr>
              <a:t>Decisione del Consiglio su relazione del Presidente se vi sia motivo di giudizio disciplinare;</a:t>
            </a:r>
            <a:endParaRPr b="0" lang="it-IT" sz="1800" spc="-1" strike="noStrike">
              <a:latin typeface="Arial"/>
            </a:endParaRPr>
          </a:p>
          <a:p>
            <a:pPr marL="343080" indent="-342000">
              <a:lnSpc>
                <a:spcPct val="100000"/>
              </a:lnSpc>
              <a:spcBef>
                <a:spcPts val="360"/>
              </a:spcBef>
              <a:buClr>
                <a:srgbClr val="000000"/>
              </a:buClr>
              <a:buFont typeface="Wingdings" charset="2"/>
              <a:buChar char=""/>
            </a:pPr>
            <a:r>
              <a:rPr b="0" lang="it-IT" sz="1800" spc="-1" strike="noStrike">
                <a:solidFill>
                  <a:srgbClr val="000000"/>
                </a:solidFill>
                <a:latin typeface="Arial"/>
                <a:ea typeface="DejaVu Sans"/>
              </a:rPr>
              <a:t>Citazione, per mezzo di ufficiale giudiziario,dell’incolpato a presentarsi davanti al Consiglio dell’Ordine con preavviso di almeno 15 giorni;</a:t>
            </a:r>
            <a:endParaRPr b="0" lang="it-IT" sz="1800" spc="-1" strike="noStrike">
              <a:latin typeface="Arial"/>
            </a:endParaRPr>
          </a:p>
          <a:p>
            <a:pPr marL="343080" indent="-342000">
              <a:lnSpc>
                <a:spcPct val="100000"/>
              </a:lnSpc>
              <a:spcBef>
                <a:spcPts val="360"/>
              </a:spcBef>
              <a:buClr>
                <a:srgbClr val="000000"/>
              </a:buClr>
              <a:buFont typeface="Wingdings" charset="2"/>
              <a:buChar char=""/>
            </a:pPr>
            <a:r>
              <a:rPr b="0" lang="it-IT" sz="1800" spc="-1" strike="noStrike">
                <a:solidFill>
                  <a:srgbClr val="000000"/>
                </a:solidFill>
                <a:latin typeface="Arial"/>
                <a:ea typeface="DejaVu Sans"/>
              </a:rPr>
              <a:t>Discussione,nel giorno prefissato,del procedimento, previa nomina del relatore con audizione dell’incolpato che ha la facoltà di presentare documentazione o prove a sua discolpa;</a:t>
            </a:r>
            <a:endParaRPr b="0" lang="it-IT" sz="1800" spc="-1" strike="noStrike">
              <a:latin typeface="Arial"/>
            </a:endParaRPr>
          </a:p>
          <a:p>
            <a:pPr marL="343080" indent="-342000">
              <a:lnSpc>
                <a:spcPct val="100000"/>
              </a:lnSpc>
              <a:spcBef>
                <a:spcPts val="360"/>
              </a:spcBef>
              <a:buClr>
                <a:srgbClr val="000000"/>
              </a:buClr>
              <a:buFont typeface="Wingdings" charset="2"/>
              <a:buChar char=""/>
            </a:pPr>
            <a:r>
              <a:rPr b="0" lang="it-IT" sz="1800" spc="-1" strike="noStrike">
                <a:solidFill>
                  <a:srgbClr val="000000"/>
                </a:solidFill>
                <a:latin typeface="Arial"/>
                <a:ea typeface="DejaVu Sans"/>
              </a:rPr>
              <a:t>Ai sensi dell’art. 45, decisione da parte del Consiglio della pena.</a:t>
            </a:r>
            <a:endParaRPr b="0" lang="it-IT" sz="1800" spc="-1" strike="noStrike">
              <a:latin typeface="Arial"/>
            </a:endParaRPr>
          </a:p>
          <a:p>
            <a:pPr>
              <a:lnSpc>
                <a:spcPct val="100000"/>
              </a:lnSpc>
              <a:spcBef>
                <a:spcPts val="360"/>
              </a:spcBef>
            </a:pPr>
            <a:endParaRPr b="0" lang="it-IT" sz="1800" spc="-1" strike="noStrike">
              <a:latin typeface="Arial"/>
            </a:endParaRPr>
          </a:p>
        </p:txBody>
      </p:sp>
      <p:sp>
        <p:nvSpPr>
          <p:cNvPr id="309"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896B9878-8703-40AF-BBE0-BD307C398095}"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checker dir="horz"/>
  </p:transition>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CustomShape 1"/>
          <p:cNvSpPr/>
          <p:nvPr/>
        </p:nvSpPr>
        <p:spPr>
          <a:xfrm>
            <a:off x="457200" y="274680"/>
            <a:ext cx="8228520" cy="795960"/>
          </a:xfrm>
          <a:prstGeom prst="rect">
            <a:avLst/>
          </a:prstGeom>
          <a:noFill/>
          <a:ln w="38160">
            <a:solidFill>
              <a:srgbClr val="000000"/>
            </a:solidFill>
            <a:round/>
          </a:ln>
        </p:spPr>
        <p:style>
          <a:lnRef idx="0"/>
          <a:fillRef idx="0"/>
          <a:effectRef idx="0"/>
          <a:fontRef idx="minor"/>
        </p:style>
        <p:txBody>
          <a:bodyPr lIns="90000" rIns="90000" tIns="45000" bIns="45000" anchor="ctr">
            <a:normAutofit fontScale="31000"/>
          </a:bodyPr>
          <a:p>
            <a:pPr algn="ctr">
              <a:lnSpc>
                <a:spcPct val="100000"/>
              </a:lnSpc>
            </a:pPr>
            <a:br/>
            <a:r>
              <a:rPr b="1" lang="it-IT" sz="4400" spc="-1" strike="noStrike">
                <a:solidFill>
                  <a:srgbClr val="000000"/>
                </a:solidFill>
                <a:latin typeface="Arial"/>
                <a:ea typeface="DejaVu Sans"/>
              </a:rPr>
              <a:t>SANZIONI DISCIPLINARI</a:t>
            </a:r>
            <a:br/>
            <a:endParaRPr b="0" lang="it-IT" sz="4400" spc="-1" strike="noStrike">
              <a:latin typeface="Arial"/>
            </a:endParaRPr>
          </a:p>
        </p:txBody>
      </p:sp>
      <p:sp>
        <p:nvSpPr>
          <p:cNvPr id="311" name="CustomShape 2"/>
          <p:cNvSpPr/>
          <p:nvPr/>
        </p:nvSpPr>
        <p:spPr>
          <a:xfrm>
            <a:off x="457200" y="1600200"/>
            <a:ext cx="8228520" cy="4524840"/>
          </a:xfrm>
          <a:prstGeom prst="rect">
            <a:avLst/>
          </a:prstGeom>
          <a:noFill/>
          <a:ln w="38160">
            <a:solidFill>
              <a:srgbClr val="000000"/>
            </a:solidFill>
            <a:round/>
          </a:ln>
        </p:spPr>
        <p:style>
          <a:lnRef idx="0"/>
          <a:fillRef idx="0"/>
          <a:effectRef idx="0"/>
          <a:fontRef idx="minor"/>
        </p:style>
        <p:txBody>
          <a:bodyPr lIns="90000" rIns="90000" tIns="45000" bIns="45000">
            <a:normAutofit fontScale="87000"/>
          </a:bodyPr>
          <a:p>
            <a:pPr>
              <a:lnSpc>
                <a:spcPct val="100000"/>
              </a:lnSpc>
            </a:pPr>
            <a:endParaRPr b="0" lang="it-IT" sz="1800" spc="-1" strike="noStrike">
              <a:latin typeface="Arial"/>
            </a:endParaRPr>
          </a:p>
          <a:p>
            <a:pPr lvl="1" marL="743040" indent="-284760">
              <a:lnSpc>
                <a:spcPct val="100000"/>
              </a:lnSpc>
              <a:spcBef>
                <a:spcPts val="400"/>
              </a:spcBef>
              <a:buClr>
                <a:srgbClr val="ff0000"/>
              </a:buClr>
              <a:buFont typeface="Wingdings" charset="2"/>
              <a:buChar char=""/>
            </a:pPr>
            <a:r>
              <a:rPr b="1" lang="it-IT" sz="2000" spc="-1" strike="noStrike">
                <a:solidFill>
                  <a:srgbClr val="ff0000"/>
                </a:solidFill>
                <a:latin typeface="Arial"/>
                <a:ea typeface="DejaVu Sans"/>
              </a:rPr>
              <a:t>Avvertimento</a:t>
            </a:r>
            <a:r>
              <a:rPr b="0" lang="it-IT" sz="2000" spc="-1" strike="noStrike">
                <a:solidFill>
                  <a:srgbClr val="000000"/>
                </a:solidFill>
                <a:latin typeface="Arial"/>
                <a:ea typeface="DejaVu Sans"/>
              </a:rPr>
              <a:t>: consiste in una semplice ammonizione</a:t>
            </a:r>
            <a:endParaRPr b="0" lang="it-IT" sz="2000" spc="-1" strike="noStrike">
              <a:latin typeface="Arial"/>
            </a:endParaRPr>
          </a:p>
          <a:p>
            <a:pPr lvl="1" marL="743040" indent="-284760">
              <a:lnSpc>
                <a:spcPct val="100000"/>
              </a:lnSpc>
              <a:spcBef>
                <a:spcPts val="420"/>
              </a:spcBef>
              <a:buClr>
                <a:srgbClr val="ff0000"/>
              </a:buClr>
              <a:buFont typeface="Wingdings" charset="2"/>
              <a:buChar char=""/>
            </a:pPr>
            <a:r>
              <a:rPr b="1" lang="it-IT" sz="2100" spc="-1" strike="noStrike">
                <a:solidFill>
                  <a:srgbClr val="ff0000"/>
                </a:solidFill>
                <a:latin typeface="Arial"/>
                <a:ea typeface="DejaVu Sans"/>
              </a:rPr>
              <a:t>Censura</a:t>
            </a:r>
            <a:r>
              <a:rPr b="0" lang="it-IT" sz="2000" spc="-1" strike="noStrike">
                <a:solidFill>
                  <a:srgbClr val="000000"/>
                </a:solidFill>
                <a:latin typeface="Arial"/>
                <a:ea typeface="DejaVu Sans"/>
              </a:rPr>
              <a:t>: condanna del comportamento del professionista a cui, per implicito, non vengono riconosciute attenuanti per leggerezza, buona fede o scarsa diligenza</a:t>
            </a:r>
            <a:endParaRPr b="0" lang="it-IT" sz="2000" spc="-1" strike="noStrike">
              <a:latin typeface="Arial"/>
            </a:endParaRPr>
          </a:p>
          <a:p>
            <a:pPr lvl="1" marL="743040" indent="-284760">
              <a:lnSpc>
                <a:spcPct val="100000"/>
              </a:lnSpc>
              <a:spcBef>
                <a:spcPts val="420"/>
              </a:spcBef>
              <a:buClr>
                <a:srgbClr val="ff0000"/>
              </a:buClr>
              <a:buFont typeface="Wingdings" charset="2"/>
              <a:buChar char=""/>
            </a:pPr>
            <a:r>
              <a:rPr b="1" lang="it-IT" sz="2100" spc="-1" strike="noStrike">
                <a:solidFill>
                  <a:srgbClr val="ff0000"/>
                </a:solidFill>
                <a:latin typeface="Arial"/>
                <a:ea typeface="DejaVu Sans"/>
              </a:rPr>
              <a:t>Sospensione dell’esercizio professionale( per una durata non superiore a sei mesi)</a:t>
            </a:r>
            <a:r>
              <a:rPr b="0" lang="it-IT" sz="2000" spc="-1" strike="noStrike">
                <a:solidFill>
                  <a:srgbClr val="000000"/>
                </a:solidFill>
                <a:latin typeface="Arial"/>
                <a:ea typeface="DejaVu Sans"/>
              </a:rPr>
              <a:t>: il professionista non può assumere incarichi né proseguire in quelli in corso di esecuzione. Non può inoltre vantare alcun diritto a compenso per prestazioni rese in pendenza di sospensione</a:t>
            </a:r>
            <a:endParaRPr b="0" lang="it-IT" sz="2000" spc="-1" strike="noStrike">
              <a:latin typeface="Arial"/>
            </a:endParaRPr>
          </a:p>
          <a:p>
            <a:pPr lvl="1" marL="743040" indent="-284760">
              <a:lnSpc>
                <a:spcPct val="100000"/>
              </a:lnSpc>
              <a:spcBef>
                <a:spcPts val="420"/>
              </a:spcBef>
              <a:buClr>
                <a:srgbClr val="ff0000"/>
              </a:buClr>
              <a:buFont typeface="Wingdings" charset="2"/>
              <a:buChar char=""/>
            </a:pPr>
            <a:r>
              <a:rPr b="1" lang="it-IT" sz="2100" spc="-1" strike="noStrike">
                <a:solidFill>
                  <a:srgbClr val="ff0000"/>
                </a:solidFill>
                <a:latin typeface="Arial"/>
                <a:ea typeface="DejaVu Sans"/>
              </a:rPr>
              <a:t>Cancellazione dall’Albo</a:t>
            </a:r>
            <a:r>
              <a:rPr b="0" lang="it-IT" sz="2000" spc="-1" strike="noStrike">
                <a:solidFill>
                  <a:srgbClr val="000000"/>
                </a:solidFill>
                <a:latin typeface="Arial"/>
                <a:ea typeface="DejaVu Sans"/>
              </a:rPr>
              <a:t>:viene impedito lo svolgimento di qualsiasi attività professionale e gli viene negato qualsiasi diritto derivi dall’iscrizione all’Albo (es. Opinamento di parcelle).</a:t>
            </a:r>
            <a:endParaRPr b="0" lang="it-IT" sz="2000" spc="-1" strike="noStrike">
              <a:latin typeface="Arial"/>
            </a:endParaRPr>
          </a:p>
          <a:p>
            <a:pPr marL="343080" indent="-342000">
              <a:lnSpc>
                <a:spcPct val="100000"/>
              </a:lnSpc>
              <a:spcBef>
                <a:spcPts val="400"/>
              </a:spcBef>
            </a:pPr>
            <a:r>
              <a:rPr b="0" lang="it-IT" sz="2000" spc="-1" strike="noStrike">
                <a:solidFill>
                  <a:srgbClr val="ff0000"/>
                </a:solidFill>
                <a:latin typeface="Arial"/>
                <a:ea typeface="DejaVu Sans"/>
              </a:rPr>
              <a:t>     </a:t>
            </a:r>
            <a:r>
              <a:rPr b="0" lang="it-IT" sz="2000" spc="-1" strike="noStrike">
                <a:solidFill>
                  <a:srgbClr val="ff0000"/>
                </a:solidFill>
                <a:latin typeface="Arial"/>
                <a:ea typeface="DejaVu Sans"/>
              </a:rPr>
              <a:t>L’avvertimento e la censura non hanno influenza diretta sull’attività professionale dell’ingegnere pur configurandosi</a:t>
            </a:r>
            <a:r>
              <a:rPr b="0" lang="it-IT" sz="2000" spc="-1" strike="noStrike">
                <a:solidFill>
                  <a:srgbClr val="ff0000"/>
                </a:solidFill>
                <a:latin typeface="Arial"/>
                <a:ea typeface="DejaVu Sans"/>
              </a:rPr>
              <a:t>	</a:t>
            </a:r>
            <a:r>
              <a:rPr b="0" lang="it-IT" sz="2000" spc="-1" strike="noStrike">
                <a:solidFill>
                  <a:srgbClr val="ff0000"/>
                </a:solidFill>
                <a:latin typeface="Arial"/>
                <a:ea typeface="DejaVu Sans"/>
              </a:rPr>
              <a:t> come precedenti per eventuali ulteriori procedimenti.</a:t>
            </a:r>
            <a:endParaRPr b="0" lang="it-IT" sz="2000" spc="-1" strike="noStrike">
              <a:latin typeface="Arial"/>
            </a:endParaRPr>
          </a:p>
          <a:p>
            <a:pPr marL="343080" indent="-342000">
              <a:lnSpc>
                <a:spcPct val="100000"/>
              </a:lnSpc>
              <a:spcBef>
                <a:spcPts val="641"/>
              </a:spcBef>
            </a:pPr>
            <a:endParaRPr b="0" lang="it-IT" sz="2000" spc="-1" strike="noStrike">
              <a:latin typeface="Arial"/>
            </a:endParaRPr>
          </a:p>
          <a:p>
            <a:pPr marL="343080" indent="-342000">
              <a:lnSpc>
                <a:spcPct val="100000"/>
              </a:lnSpc>
            </a:pPr>
            <a:endParaRPr b="0" lang="it-IT" sz="2000" spc="-1" strike="noStrike">
              <a:latin typeface="Arial"/>
            </a:endParaRPr>
          </a:p>
          <a:p>
            <a:pPr marL="343080" indent="-342000">
              <a:lnSpc>
                <a:spcPct val="100000"/>
              </a:lnSpc>
              <a:spcBef>
                <a:spcPts val="641"/>
              </a:spcBef>
            </a:pPr>
            <a:endParaRPr b="0" lang="it-IT" sz="2000" spc="-1" strike="noStrike">
              <a:latin typeface="Arial"/>
            </a:endParaRPr>
          </a:p>
        </p:txBody>
      </p:sp>
      <p:sp>
        <p:nvSpPr>
          <p:cNvPr id="312"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CC22B348-3890-4B24-A9F0-D1802E65938D}"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checker dir="horz"/>
  </p:transition>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CustomShape 1"/>
          <p:cNvSpPr/>
          <p:nvPr/>
        </p:nvSpPr>
        <p:spPr>
          <a:xfrm>
            <a:off x="457200" y="274680"/>
            <a:ext cx="8228520" cy="724320"/>
          </a:xfrm>
          <a:prstGeom prst="rect">
            <a:avLst/>
          </a:prstGeom>
          <a:noFill/>
          <a:ln w="38160">
            <a:solidFill>
              <a:srgbClr val="000000"/>
            </a:solidFill>
            <a:round/>
          </a:ln>
        </p:spPr>
        <p:style>
          <a:lnRef idx="0"/>
          <a:fillRef idx="0"/>
          <a:effectRef idx="0"/>
          <a:fontRef idx="minor"/>
        </p:style>
        <p:txBody>
          <a:bodyPr lIns="90000" rIns="90000" tIns="45000" bIns="45000" anchor="ctr">
            <a:normAutofit fontScale="15000"/>
          </a:bodyPr>
          <a:p>
            <a:pPr algn="ctr">
              <a:lnSpc>
                <a:spcPct val="100000"/>
              </a:lnSpc>
            </a:pPr>
            <a:br/>
            <a:r>
              <a:rPr b="1" lang="it-IT" sz="4400" spc="-1" strike="noStrike">
                <a:solidFill>
                  <a:srgbClr val="000000"/>
                </a:solidFill>
                <a:latin typeface="Arial"/>
                <a:ea typeface="DejaVu Sans"/>
              </a:rPr>
              <a:t>PROCEDIMENTI DISCIPLINARI</a:t>
            </a:r>
            <a:br/>
            <a:endParaRPr b="0" lang="it-IT" sz="4400" spc="-1" strike="noStrike">
              <a:latin typeface="Arial"/>
            </a:endParaRPr>
          </a:p>
        </p:txBody>
      </p:sp>
      <p:sp>
        <p:nvSpPr>
          <p:cNvPr id="314" name="CustomShape 2"/>
          <p:cNvSpPr/>
          <p:nvPr/>
        </p:nvSpPr>
        <p:spPr>
          <a:xfrm>
            <a:off x="457200" y="1214280"/>
            <a:ext cx="8228520" cy="4910760"/>
          </a:xfrm>
          <a:prstGeom prst="rect">
            <a:avLst/>
          </a:prstGeom>
          <a:noFill/>
          <a:ln w="38160">
            <a:solidFill>
              <a:srgbClr val="000000"/>
            </a:solidFill>
            <a:round/>
          </a:ln>
        </p:spPr>
        <p:style>
          <a:lnRef idx="0"/>
          <a:fillRef idx="0"/>
          <a:effectRef idx="0"/>
          <a:fontRef idx="minor"/>
        </p:style>
        <p:txBody>
          <a:bodyPr lIns="90000" rIns="90000" tIns="45000" bIns="45000">
            <a:normAutofit/>
          </a:bodyPr>
          <a:p>
            <a:pPr marL="343080" indent="-342000">
              <a:lnSpc>
                <a:spcPct val="100000"/>
              </a:lnSpc>
              <a:spcBef>
                <a:spcPts val="581"/>
              </a:spcBef>
            </a:pPr>
            <a:r>
              <a:rPr b="1" lang="it-IT" sz="2900" spc="-1" strike="noStrike">
                <a:solidFill>
                  <a:srgbClr val="000000"/>
                </a:solidFill>
                <a:latin typeface="Arial"/>
                <a:ea typeface="DejaVu Sans"/>
              </a:rPr>
              <a:t>    </a:t>
            </a:r>
            <a:endParaRPr b="0" lang="it-IT" sz="2900" spc="-1" strike="noStrike">
              <a:latin typeface="Arial"/>
            </a:endParaRPr>
          </a:p>
          <a:p>
            <a:pPr marL="343080" indent="-342000">
              <a:lnSpc>
                <a:spcPct val="100000"/>
              </a:lnSpc>
              <a:spcBef>
                <a:spcPts val="400"/>
              </a:spcBef>
              <a:buClr>
                <a:srgbClr val="000000"/>
              </a:buClr>
              <a:buFont typeface="Wingdings" charset="2"/>
              <a:buChar char=""/>
            </a:pPr>
            <a:r>
              <a:rPr b="0" lang="it-IT" sz="2000" spc="-1" strike="noStrike">
                <a:solidFill>
                  <a:srgbClr val="000000"/>
                </a:solidFill>
                <a:latin typeface="Arial"/>
                <a:ea typeface="DejaVu Sans"/>
              </a:rPr>
              <a:t>Art. 46: L’ingegnere è automaticamente sospeso se a suo caricovi sono procedimenti di custodia cautelare. La sospensione decade con la revoca del procedimento.</a:t>
            </a:r>
            <a:endParaRPr b="0" lang="it-IT" sz="2000" spc="-1" strike="noStrike">
              <a:latin typeface="Arial"/>
            </a:endParaRPr>
          </a:p>
          <a:p>
            <a:pPr>
              <a:lnSpc>
                <a:spcPct val="100000"/>
              </a:lnSpc>
              <a:spcBef>
                <a:spcPts val="400"/>
              </a:spcBef>
            </a:pPr>
            <a:endParaRPr b="0" lang="it-IT" sz="2000" spc="-1" strike="noStrike">
              <a:latin typeface="Arial"/>
            </a:endParaRPr>
          </a:p>
          <a:p>
            <a:pPr marL="343080" indent="-342000">
              <a:lnSpc>
                <a:spcPct val="100000"/>
              </a:lnSpc>
              <a:spcBef>
                <a:spcPts val="400"/>
              </a:spcBef>
              <a:buClr>
                <a:srgbClr val="000000"/>
              </a:buClr>
              <a:buFont typeface="Wingdings" charset="2"/>
              <a:buChar char=""/>
            </a:pPr>
            <a:r>
              <a:rPr b="0" lang="it-IT" sz="2000" spc="-1" strike="noStrike">
                <a:solidFill>
                  <a:srgbClr val="000000"/>
                </a:solidFill>
                <a:latin typeface="Arial"/>
                <a:ea typeface="DejaVu Sans"/>
              </a:rPr>
              <a:t>Art.</a:t>
            </a:r>
            <a:r>
              <a:rPr b="0" lang="it-IT" sz="2000" spc="-1" strike="noStrike">
                <a:solidFill>
                  <a:srgbClr val="000000"/>
                </a:solidFill>
                <a:latin typeface="Arial"/>
                <a:ea typeface="DejaVu Sans"/>
              </a:rPr>
              <a:t>	</a:t>
            </a:r>
            <a:r>
              <a:rPr b="0" lang="it-IT" sz="2000" spc="-1" strike="noStrike">
                <a:solidFill>
                  <a:srgbClr val="000000"/>
                </a:solidFill>
                <a:latin typeface="Arial"/>
                <a:ea typeface="DejaVu Sans"/>
              </a:rPr>
              <a:t>47: Disciplina i casi in cui è concessa la reiscrizione all’Albo</a:t>
            </a:r>
            <a:endParaRPr b="0" lang="it-IT" sz="2000" spc="-1" strike="noStrike">
              <a:latin typeface="Arial"/>
            </a:endParaRPr>
          </a:p>
          <a:p>
            <a:pPr>
              <a:lnSpc>
                <a:spcPct val="100000"/>
              </a:lnSpc>
              <a:spcBef>
                <a:spcPts val="400"/>
              </a:spcBef>
            </a:pPr>
            <a:endParaRPr b="0" lang="it-IT" sz="2000" spc="-1" strike="noStrike">
              <a:latin typeface="Arial"/>
            </a:endParaRPr>
          </a:p>
          <a:p>
            <a:pPr marL="343080" indent="-342000">
              <a:lnSpc>
                <a:spcPct val="100000"/>
              </a:lnSpc>
              <a:spcBef>
                <a:spcPts val="400"/>
              </a:spcBef>
              <a:buClr>
                <a:srgbClr val="000000"/>
              </a:buClr>
              <a:buFont typeface="Wingdings" charset="2"/>
              <a:buChar char=""/>
            </a:pPr>
            <a:r>
              <a:rPr b="0" lang="it-IT" sz="2000" spc="-1" strike="noStrike">
                <a:solidFill>
                  <a:srgbClr val="000000"/>
                </a:solidFill>
                <a:latin typeface="Arial"/>
                <a:ea typeface="DejaVu Sans"/>
              </a:rPr>
              <a:t>Art.48: Le sentenze disciplinari possono essere impugnate dall’incolpato o dal P.M. di fronte al Consiglio Nazionale Ingegneri</a:t>
            </a:r>
            <a:endParaRPr b="0" lang="it-IT" sz="2000" spc="-1" strike="noStrike">
              <a:latin typeface="Arial"/>
            </a:endParaRPr>
          </a:p>
          <a:p>
            <a:pPr>
              <a:lnSpc>
                <a:spcPct val="100000"/>
              </a:lnSpc>
              <a:spcBef>
                <a:spcPts val="400"/>
              </a:spcBef>
            </a:pPr>
            <a:endParaRPr b="0" lang="it-IT" sz="2000" spc="-1" strike="noStrike">
              <a:latin typeface="Arial"/>
            </a:endParaRPr>
          </a:p>
          <a:p>
            <a:pPr marL="343080" indent="-342000">
              <a:lnSpc>
                <a:spcPct val="100000"/>
              </a:lnSpc>
              <a:spcBef>
                <a:spcPts val="400"/>
              </a:spcBef>
              <a:buClr>
                <a:srgbClr val="000000"/>
              </a:buClr>
              <a:buFont typeface="Wingdings" charset="2"/>
              <a:buChar char=""/>
            </a:pPr>
            <a:r>
              <a:rPr b="0" lang="it-IT" sz="2000" spc="-1" strike="noStrike">
                <a:solidFill>
                  <a:srgbClr val="000000"/>
                </a:solidFill>
                <a:latin typeface="Arial"/>
                <a:ea typeface="DejaVu Sans"/>
              </a:rPr>
              <a:t>Art. 49: Il giudizio disciplinare di un membro del Consiglio dell’Ordine viene esplicato  dal Consiglio dell’Ordine più vicino.</a:t>
            </a:r>
            <a:endParaRPr b="0" lang="it-IT" sz="2000" spc="-1" strike="noStrike">
              <a:latin typeface="Arial"/>
            </a:endParaRPr>
          </a:p>
          <a:p>
            <a:pPr marL="343080" indent="-342000">
              <a:lnSpc>
                <a:spcPct val="100000"/>
              </a:lnSpc>
              <a:spcBef>
                <a:spcPts val="641"/>
              </a:spcBef>
            </a:pPr>
            <a:endParaRPr b="0" lang="it-IT" sz="2000" spc="-1" strike="noStrike">
              <a:latin typeface="Arial"/>
            </a:endParaRPr>
          </a:p>
        </p:txBody>
      </p:sp>
      <p:sp>
        <p:nvSpPr>
          <p:cNvPr id="315"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6CC196F6-69ED-4F84-9C0B-950331389422}"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checker dir="horz"/>
  </p:transition>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6" name="CustomShape 1"/>
          <p:cNvSpPr/>
          <p:nvPr/>
        </p:nvSpPr>
        <p:spPr>
          <a:xfrm>
            <a:off x="428760" y="357120"/>
            <a:ext cx="8228520" cy="1141920"/>
          </a:xfrm>
          <a:prstGeom prst="rect">
            <a:avLst/>
          </a:prstGeom>
          <a:solidFill>
            <a:srgbClr val="ffffff"/>
          </a:solidFill>
          <a:ln w="38160">
            <a:solidFill>
              <a:srgbClr val="c0504d"/>
            </a:solidFill>
            <a:round/>
          </a:ln>
        </p:spPr>
        <p:style>
          <a:lnRef idx="0"/>
          <a:fillRef idx="0"/>
          <a:effectRef idx="0"/>
          <a:fontRef idx="minor"/>
        </p:style>
        <p:txBody>
          <a:bodyPr lIns="90000" rIns="90000" tIns="45000" bIns="45000" anchor="ctr">
            <a:normAutofit fontScale="37000"/>
          </a:bodyPr>
          <a:p>
            <a:pPr algn="ctr">
              <a:lnSpc>
                <a:spcPct val="100000"/>
              </a:lnSpc>
            </a:pPr>
            <a:br/>
            <a:r>
              <a:rPr b="1" lang="it-IT" sz="4400" spc="-1" strike="noStrike">
                <a:solidFill>
                  <a:srgbClr val="ff0000"/>
                </a:solidFill>
                <a:latin typeface="Calibri"/>
                <a:ea typeface="DejaVu Sans"/>
              </a:rPr>
              <a:t>IV PARTE</a:t>
            </a:r>
            <a:br/>
            <a:r>
              <a:rPr b="0" lang="it-IT" sz="4400" spc="-1" strike="noStrike">
                <a:solidFill>
                  <a:srgbClr val="000000"/>
                </a:solidFill>
                <a:latin typeface="Calibri"/>
                <a:ea typeface="DejaVu Sans"/>
              </a:rPr>
              <a:t> </a:t>
            </a:r>
            <a:br/>
            <a:endParaRPr b="0" lang="it-IT" sz="4400" spc="-1" strike="noStrike">
              <a:latin typeface="Arial"/>
            </a:endParaRPr>
          </a:p>
        </p:txBody>
      </p:sp>
      <p:sp>
        <p:nvSpPr>
          <p:cNvPr id="317" name="CustomShape 2"/>
          <p:cNvSpPr/>
          <p:nvPr/>
        </p:nvSpPr>
        <p:spPr>
          <a:xfrm>
            <a:off x="457200" y="1600200"/>
            <a:ext cx="8228520" cy="4524840"/>
          </a:xfrm>
          <a:prstGeom prst="rect">
            <a:avLst/>
          </a:prstGeom>
          <a:noFill/>
          <a:ln w="38160">
            <a:solidFill>
              <a:srgbClr val="ff0000"/>
            </a:solidFill>
            <a:round/>
          </a:ln>
        </p:spPr>
        <p:style>
          <a:lnRef idx="0"/>
          <a:fillRef idx="0"/>
          <a:effectRef idx="0"/>
          <a:fontRef idx="minor"/>
        </p:style>
        <p:txBody>
          <a:bodyPr lIns="90000" rIns="90000" tIns="45000" bIns="45000">
            <a:normAutofit fontScale="1000"/>
          </a:bodyPr>
          <a:p>
            <a:pPr marL="343080" indent="-342000">
              <a:lnSpc>
                <a:spcPct val="100000"/>
              </a:lnSpc>
              <a:spcBef>
                <a:spcPts val="641"/>
              </a:spcBef>
            </a:pPr>
            <a:endParaRPr b="0" lang="it-IT" sz="1800" spc="-1" strike="noStrike">
              <a:latin typeface="Arial"/>
            </a:endParaRPr>
          </a:p>
          <a:p>
            <a:pPr marL="343080" indent="-342000">
              <a:lnSpc>
                <a:spcPct val="100000"/>
              </a:lnSpc>
              <a:spcBef>
                <a:spcPts val="641"/>
              </a:spcBef>
            </a:pPr>
            <a:endParaRPr b="0" lang="it-IT" sz="1800" spc="-1" strike="noStrike">
              <a:latin typeface="Arial"/>
            </a:endParaRPr>
          </a:p>
          <a:p>
            <a:pPr marL="343080" indent="-342000">
              <a:lnSpc>
                <a:spcPct val="100000"/>
              </a:lnSpc>
              <a:spcBef>
                <a:spcPts val="641"/>
              </a:spcBef>
            </a:pPr>
            <a:endParaRPr b="0" lang="it-IT" sz="1800" spc="-1" strike="noStrike">
              <a:latin typeface="Arial"/>
            </a:endParaRPr>
          </a:p>
          <a:p>
            <a:pPr lvl="1" marL="343080" indent="-342000">
              <a:lnSpc>
                <a:spcPct val="100000"/>
              </a:lnSpc>
              <a:spcBef>
                <a:spcPts val="2239"/>
              </a:spcBef>
              <a:buClr>
                <a:srgbClr val="ff0000"/>
              </a:buClr>
              <a:buFont typeface="Wingdings" charset="2"/>
              <a:buChar char=""/>
            </a:pPr>
            <a:r>
              <a:rPr b="0" lang="it-IT" sz="11200" spc="-1" strike="noStrike">
                <a:solidFill>
                  <a:srgbClr val="ff0000"/>
                </a:solidFill>
                <a:latin typeface="Arial"/>
                <a:ea typeface="DejaVu Sans"/>
              </a:rPr>
              <a:t>   </a:t>
            </a:r>
            <a:r>
              <a:rPr b="0" lang="it-IT" sz="11200" spc="-1" strike="noStrike">
                <a:solidFill>
                  <a:srgbClr val="ff0000"/>
                </a:solidFill>
                <a:latin typeface="Arial"/>
                <a:ea typeface="DejaVu Sans"/>
              </a:rPr>
              <a:t>Norme civilistiche e penali relative all’esercizio della professione</a:t>
            </a:r>
            <a:endParaRPr b="0" lang="it-IT" sz="11200" spc="-1" strike="noStrike">
              <a:latin typeface="Arial"/>
            </a:endParaRPr>
          </a:p>
          <a:p>
            <a:pPr marL="343080" indent="-342000">
              <a:lnSpc>
                <a:spcPct val="100000"/>
              </a:lnSpc>
              <a:spcBef>
                <a:spcPts val="1919"/>
              </a:spcBef>
            </a:pPr>
            <a:endParaRPr b="0" lang="it-IT" sz="11200" spc="-1" strike="noStrike">
              <a:latin typeface="Arial"/>
            </a:endParaRPr>
          </a:p>
          <a:p>
            <a:pPr lvl="1" marL="343080" indent="-342000">
              <a:lnSpc>
                <a:spcPct val="100000"/>
              </a:lnSpc>
              <a:spcBef>
                <a:spcPts val="2239"/>
              </a:spcBef>
              <a:buClr>
                <a:srgbClr val="0070c0"/>
              </a:buClr>
              <a:buFont typeface="Wingdings" charset="2"/>
              <a:buChar char=""/>
            </a:pPr>
            <a:r>
              <a:rPr b="0" lang="it-IT" sz="11200" spc="-1" strike="noStrike">
                <a:solidFill>
                  <a:srgbClr val="0070c0"/>
                </a:solidFill>
                <a:latin typeface="Arial"/>
                <a:ea typeface="DejaVu Sans"/>
              </a:rPr>
              <a:t>   </a:t>
            </a:r>
            <a:r>
              <a:rPr b="0" lang="it-IT" sz="11200" spc="-1" strike="noStrike">
                <a:solidFill>
                  <a:srgbClr val="0070c0"/>
                </a:solidFill>
                <a:latin typeface="Arial"/>
                <a:ea typeface="DejaVu Sans"/>
              </a:rPr>
              <a:t>Esercizio professionale individuale ed associato. Società di ingegneria</a:t>
            </a:r>
            <a:endParaRPr b="0" lang="it-IT" sz="11200" spc="-1" strike="noStrike">
              <a:latin typeface="Arial"/>
            </a:endParaRPr>
          </a:p>
          <a:p>
            <a:pPr>
              <a:lnSpc>
                <a:spcPct val="100000"/>
              </a:lnSpc>
              <a:spcBef>
                <a:spcPts val="1919"/>
              </a:spcBef>
            </a:pPr>
            <a:endParaRPr b="0" lang="it-IT" sz="11200" spc="-1" strike="noStrike">
              <a:latin typeface="Arial"/>
            </a:endParaRPr>
          </a:p>
          <a:p>
            <a:pPr lvl="1" marL="343080" indent="-342000">
              <a:lnSpc>
                <a:spcPct val="100000"/>
              </a:lnSpc>
              <a:spcBef>
                <a:spcPts val="2239"/>
              </a:spcBef>
              <a:buClr>
                <a:srgbClr val="000000"/>
              </a:buClr>
              <a:buFont typeface="Wingdings" charset="2"/>
              <a:buChar char=""/>
            </a:pPr>
            <a:r>
              <a:rPr b="0" lang="it-IT" sz="11200" spc="-1" strike="noStrike">
                <a:solidFill>
                  <a:srgbClr val="000000"/>
                </a:solidFill>
                <a:latin typeface="Arial"/>
                <a:ea typeface="DejaVu Sans"/>
              </a:rPr>
              <a:t>   </a:t>
            </a:r>
            <a:r>
              <a:rPr b="0" lang="it-IT" sz="11200" spc="-1" strike="noStrike">
                <a:solidFill>
                  <a:srgbClr val="000000"/>
                </a:solidFill>
                <a:latin typeface="Arial"/>
                <a:ea typeface="DejaVu Sans"/>
              </a:rPr>
              <a:t>Incarichi professionali – Disciplinari di incarico</a:t>
            </a:r>
            <a:endParaRPr b="0" lang="it-IT" sz="11200" spc="-1" strike="noStrike">
              <a:latin typeface="Arial"/>
            </a:endParaRPr>
          </a:p>
          <a:p>
            <a:pPr marL="343080" indent="-342000">
              <a:lnSpc>
                <a:spcPct val="100000"/>
              </a:lnSpc>
              <a:spcBef>
                <a:spcPts val="2239"/>
              </a:spcBef>
            </a:pPr>
            <a:endParaRPr b="0" lang="it-IT" sz="11200" spc="-1" strike="noStrike">
              <a:latin typeface="Arial"/>
            </a:endParaRPr>
          </a:p>
          <a:p>
            <a:pPr marL="343080" indent="-342000">
              <a:lnSpc>
                <a:spcPct val="100000"/>
              </a:lnSpc>
              <a:spcBef>
                <a:spcPts val="561"/>
              </a:spcBef>
            </a:pPr>
            <a:endParaRPr b="0" lang="it-IT" sz="11200" spc="-1" strike="noStrike">
              <a:latin typeface="Arial"/>
            </a:endParaRPr>
          </a:p>
          <a:p>
            <a:pPr marL="343080" indent="-342000">
              <a:lnSpc>
                <a:spcPct val="100000"/>
              </a:lnSpc>
              <a:spcBef>
                <a:spcPts val="201"/>
              </a:spcBef>
            </a:pPr>
            <a:endParaRPr b="0" lang="it-IT" sz="11200" spc="-1" strike="noStrike">
              <a:latin typeface="Arial"/>
            </a:endParaRPr>
          </a:p>
          <a:p>
            <a:pPr marL="343080" indent="-342000">
              <a:lnSpc>
                <a:spcPct val="100000"/>
              </a:lnSpc>
              <a:spcBef>
                <a:spcPts val="2239"/>
              </a:spcBef>
              <a:buClr>
                <a:srgbClr val="4f6228"/>
              </a:buClr>
              <a:buFont typeface="Wingdings" charset="2"/>
              <a:buChar char=""/>
            </a:pPr>
            <a:r>
              <a:rPr b="0" lang="it-IT" sz="11200" spc="-1" strike="noStrike">
                <a:solidFill>
                  <a:srgbClr val="4f6228"/>
                </a:solidFill>
                <a:latin typeface="Arial"/>
                <a:ea typeface="DejaVu Sans"/>
              </a:rPr>
              <a:t>   </a:t>
            </a:r>
            <a:r>
              <a:rPr b="0" lang="it-IT" sz="11200" spc="-1" strike="noStrike">
                <a:solidFill>
                  <a:srgbClr val="4f6228"/>
                </a:solidFill>
                <a:latin typeface="Arial"/>
                <a:ea typeface="DejaVu Sans"/>
              </a:rPr>
              <a:t>Obblighi</a:t>
            </a:r>
            <a:r>
              <a:rPr b="0" lang="it-IT" sz="11200" spc="-1" strike="noStrike">
                <a:solidFill>
                  <a:srgbClr val="4f6228"/>
                </a:solidFill>
                <a:latin typeface="Arial"/>
                <a:ea typeface="DejaVu Sans"/>
              </a:rPr>
              <a:t>	</a:t>
            </a:r>
            <a:r>
              <a:rPr b="0" lang="it-IT" sz="11200" spc="-1" strike="noStrike">
                <a:solidFill>
                  <a:srgbClr val="4f6228"/>
                </a:solidFill>
                <a:latin typeface="Arial"/>
                <a:ea typeface="DejaVu Sans"/>
              </a:rPr>
              <a:t>tributari – Trattamento previdenziale</a:t>
            </a:r>
            <a:endParaRPr b="0" lang="it-IT" sz="11200" spc="-1" strike="noStrike">
              <a:latin typeface="Arial"/>
            </a:endParaRPr>
          </a:p>
          <a:p>
            <a:pPr marL="343080" indent="-342000">
              <a:lnSpc>
                <a:spcPct val="100000"/>
              </a:lnSpc>
              <a:spcBef>
                <a:spcPts val="2239"/>
              </a:spcBef>
            </a:pPr>
            <a:endParaRPr b="0" lang="it-IT" sz="11200" spc="-1" strike="noStrike">
              <a:latin typeface="Arial"/>
            </a:endParaRPr>
          </a:p>
          <a:p>
            <a:pPr marL="343080" indent="-342000">
              <a:lnSpc>
                <a:spcPct val="100000"/>
              </a:lnSpc>
              <a:spcBef>
                <a:spcPts val="1800"/>
              </a:spcBef>
            </a:pPr>
            <a:endParaRPr b="0" lang="it-IT" sz="11200" spc="-1" strike="noStrike">
              <a:latin typeface="Arial"/>
            </a:endParaRPr>
          </a:p>
          <a:p>
            <a:pPr marL="343080" indent="-342000">
              <a:lnSpc>
                <a:spcPct val="100000"/>
              </a:lnSpc>
              <a:spcBef>
                <a:spcPts val="641"/>
              </a:spcBef>
            </a:pPr>
            <a:endParaRPr b="0" lang="it-IT" sz="11200" spc="-1" strike="noStrike">
              <a:latin typeface="Arial"/>
            </a:endParaRPr>
          </a:p>
          <a:p>
            <a:pPr marL="343080" indent="-342000">
              <a:lnSpc>
                <a:spcPct val="100000"/>
              </a:lnSpc>
              <a:spcBef>
                <a:spcPts val="641"/>
              </a:spcBef>
            </a:pPr>
            <a:endParaRPr b="0" lang="it-IT" sz="11200" spc="-1" strike="noStrike">
              <a:latin typeface="Arial"/>
            </a:endParaRPr>
          </a:p>
          <a:p>
            <a:pPr marL="343080" indent="-342000">
              <a:lnSpc>
                <a:spcPct val="100000"/>
              </a:lnSpc>
              <a:spcBef>
                <a:spcPts val="1341"/>
              </a:spcBef>
            </a:pPr>
            <a:br/>
            <a:r>
              <a:rPr b="1" lang="it-IT" sz="6700" spc="-1" strike="noStrike">
                <a:solidFill>
                  <a:srgbClr val="ff0000"/>
                </a:solidFill>
                <a:latin typeface="Arial"/>
                <a:ea typeface="DejaVu Sans"/>
              </a:rPr>
              <a:t> </a:t>
            </a:r>
            <a:br/>
            <a:br/>
            <a:r>
              <a:rPr b="1" lang="it-IT" sz="3200" spc="-1" strike="noStrike">
                <a:solidFill>
                  <a:srgbClr val="cf2e2b"/>
                </a:solidFill>
                <a:latin typeface="Calibri"/>
                <a:ea typeface="DejaVu Sans"/>
              </a:rPr>
              <a:t> </a:t>
            </a:r>
            <a:br/>
            <a:br/>
            <a:r>
              <a:rPr b="1" lang="it-IT" sz="3200" spc="-1" strike="noStrike">
                <a:solidFill>
                  <a:srgbClr val="cf2e2b"/>
                </a:solidFill>
                <a:latin typeface="Calibri"/>
                <a:ea typeface="DejaVu Sans"/>
              </a:rPr>
              <a:t> </a:t>
            </a:r>
            <a:br/>
            <a:br/>
            <a:endParaRPr b="0" lang="it-IT" sz="3200" spc="-1" strike="noStrike">
              <a:latin typeface="Arial"/>
            </a:endParaRPr>
          </a:p>
        </p:txBody>
      </p:sp>
      <p:sp>
        <p:nvSpPr>
          <p:cNvPr id="318"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48B14803-8545-47AE-9874-F02172C9797A}"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CustomShape 1"/>
          <p:cNvSpPr/>
          <p:nvPr/>
        </p:nvSpPr>
        <p:spPr>
          <a:xfrm>
            <a:off x="457200" y="274680"/>
            <a:ext cx="8228520" cy="1141920"/>
          </a:xfrm>
          <a:prstGeom prst="rect">
            <a:avLst/>
          </a:prstGeom>
          <a:noFill/>
          <a:ln w="38160">
            <a:solidFill>
              <a:srgbClr val="ff0000"/>
            </a:solidFill>
            <a:round/>
          </a:ln>
        </p:spPr>
        <p:style>
          <a:lnRef idx="0"/>
          <a:fillRef idx="0"/>
          <a:effectRef idx="0"/>
          <a:fontRef idx="minor"/>
        </p:style>
        <p:txBody>
          <a:bodyPr lIns="90000" rIns="90000" tIns="45000" bIns="45000" anchor="ctr">
            <a:noAutofit/>
          </a:bodyPr>
          <a:p>
            <a:pPr algn="ctr">
              <a:lnSpc>
                <a:spcPct val="100000"/>
              </a:lnSpc>
            </a:pPr>
            <a:r>
              <a:rPr b="1" lang="it-IT" sz="4400" spc="-1" strike="noStrike">
                <a:solidFill>
                  <a:srgbClr val="ff0000"/>
                </a:solidFill>
                <a:latin typeface="Calibri"/>
                <a:ea typeface="DejaVu Sans"/>
              </a:rPr>
              <a:t>NORME CIVILISTICHE E PENALI</a:t>
            </a:r>
            <a:endParaRPr b="0" lang="it-IT" sz="4400" spc="-1" strike="noStrike">
              <a:latin typeface="Arial"/>
            </a:endParaRPr>
          </a:p>
        </p:txBody>
      </p:sp>
      <p:sp>
        <p:nvSpPr>
          <p:cNvPr id="320" name="CustomShape 2"/>
          <p:cNvSpPr/>
          <p:nvPr/>
        </p:nvSpPr>
        <p:spPr>
          <a:xfrm>
            <a:off x="457200" y="1600200"/>
            <a:ext cx="8228520" cy="4524840"/>
          </a:xfrm>
          <a:prstGeom prst="rect">
            <a:avLst/>
          </a:prstGeom>
          <a:noFill/>
          <a:ln w="38160">
            <a:solidFill>
              <a:srgbClr val="ff0000"/>
            </a:solidFill>
            <a:round/>
          </a:ln>
        </p:spPr>
        <p:style>
          <a:lnRef idx="0"/>
          <a:fillRef idx="0"/>
          <a:effectRef idx="0"/>
          <a:fontRef idx="minor"/>
        </p:style>
        <p:txBody>
          <a:bodyPr lIns="90000" rIns="90000" tIns="45000" bIns="45000">
            <a:normAutofit fontScale="56000"/>
          </a:bodyPr>
          <a:p>
            <a:pPr marL="343080" indent="-342000">
              <a:lnSpc>
                <a:spcPct val="100000"/>
              </a:lnSpc>
              <a:spcBef>
                <a:spcPts val="641"/>
              </a:spcBef>
            </a:pPr>
            <a:r>
              <a:rPr b="0" lang="it-IT" sz="3200" spc="-1" strike="noStrike">
                <a:solidFill>
                  <a:srgbClr val="ff0000"/>
                </a:solidFill>
                <a:latin typeface="Calibri"/>
                <a:ea typeface="DejaVu Sans"/>
              </a:rPr>
              <a:t>L’ingegnere ha a suo carico:</a:t>
            </a:r>
            <a:endParaRPr b="0" lang="it-IT" sz="3200" spc="-1" strike="noStrike">
              <a:latin typeface="Arial"/>
            </a:endParaRPr>
          </a:p>
          <a:p>
            <a:pPr marL="343080" indent="-342000">
              <a:lnSpc>
                <a:spcPct val="100000"/>
              </a:lnSpc>
              <a:spcBef>
                <a:spcPts val="641"/>
              </a:spcBef>
            </a:pPr>
            <a:endParaRPr b="0" lang="it-IT" sz="3200" spc="-1" strike="noStrike">
              <a:latin typeface="Arial"/>
            </a:endParaRPr>
          </a:p>
          <a:p>
            <a:pPr marL="343080" indent="-342000">
              <a:lnSpc>
                <a:spcPct val="100000"/>
              </a:lnSpc>
              <a:spcBef>
                <a:spcPts val="641"/>
              </a:spcBef>
              <a:buClr>
                <a:srgbClr val="ff0000"/>
              </a:buClr>
              <a:buFont typeface="Wingdings" charset="2"/>
              <a:buChar char=""/>
            </a:pPr>
            <a:r>
              <a:rPr b="0" lang="it-IT" sz="3200" spc="-1" strike="noStrike">
                <a:solidFill>
                  <a:srgbClr val="ff0000"/>
                </a:solidFill>
                <a:latin typeface="Calibri"/>
                <a:ea typeface="DejaVu Sans"/>
              </a:rPr>
              <a:t>RESPONSABILITÀ CIVILI </a:t>
            </a:r>
            <a:endParaRPr b="0" lang="it-IT" sz="3200" spc="-1" strike="noStrike">
              <a:latin typeface="Arial"/>
            </a:endParaRPr>
          </a:p>
          <a:p>
            <a:pPr marL="343080" indent="-342000">
              <a:lnSpc>
                <a:spcPct val="100000"/>
              </a:lnSpc>
              <a:spcBef>
                <a:spcPts val="641"/>
              </a:spcBef>
              <a:buClr>
                <a:srgbClr val="ff0000"/>
              </a:buClr>
              <a:buFont typeface="Wingdings" charset="2"/>
              <a:buChar char=""/>
            </a:pPr>
            <a:r>
              <a:rPr b="0" lang="it-IT" sz="3200" spc="-1" strike="noStrike">
                <a:solidFill>
                  <a:srgbClr val="ff0000"/>
                </a:solidFill>
                <a:latin typeface="Calibri"/>
                <a:ea typeface="DejaVu Sans"/>
              </a:rPr>
              <a:t>RESPONSABILITÀ PENALI</a:t>
            </a:r>
            <a:endParaRPr b="0" lang="it-IT" sz="3200" spc="-1" strike="noStrike">
              <a:latin typeface="Arial"/>
            </a:endParaRPr>
          </a:p>
          <a:p>
            <a:pPr marL="343080" indent="-342000">
              <a:lnSpc>
                <a:spcPct val="100000"/>
              </a:lnSpc>
              <a:spcBef>
                <a:spcPts val="641"/>
              </a:spcBef>
            </a:pPr>
            <a:r>
              <a:rPr b="0" lang="it-IT" sz="3200" spc="-1" strike="noStrike">
                <a:solidFill>
                  <a:srgbClr val="ff0000"/>
                </a:solidFill>
                <a:latin typeface="Calibri"/>
                <a:ea typeface="DejaVu Sans"/>
              </a:rPr>
              <a:t> </a:t>
            </a:r>
            <a:endParaRPr b="0" lang="it-IT" sz="3200" spc="-1" strike="noStrike">
              <a:latin typeface="Arial"/>
            </a:endParaRPr>
          </a:p>
          <a:p>
            <a:pPr marL="343080" indent="-342000">
              <a:lnSpc>
                <a:spcPct val="100000"/>
              </a:lnSpc>
              <a:spcBef>
                <a:spcPts val="641"/>
              </a:spcBef>
            </a:pPr>
            <a:r>
              <a:rPr b="0" lang="it-IT" sz="3200" spc="-1" strike="noStrike">
                <a:solidFill>
                  <a:srgbClr val="ff0000"/>
                </a:solidFill>
                <a:latin typeface="Calibri"/>
                <a:ea typeface="DejaVu Sans"/>
              </a:rPr>
              <a:t>Il suo operato deve sempre essere svolto con la massima:</a:t>
            </a:r>
            <a:endParaRPr b="0" lang="it-IT" sz="3200" spc="-1" strike="noStrike">
              <a:latin typeface="Arial"/>
            </a:endParaRPr>
          </a:p>
          <a:p>
            <a:pPr marL="343080" indent="-342000">
              <a:lnSpc>
                <a:spcPct val="100000"/>
              </a:lnSpc>
              <a:spcBef>
                <a:spcPts val="641"/>
              </a:spcBef>
            </a:pPr>
            <a:endParaRPr b="0" lang="it-IT" sz="3200" spc="-1" strike="noStrike">
              <a:latin typeface="Arial"/>
            </a:endParaRPr>
          </a:p>
          <a:p>
            <a:pPr marL="343080" indent="-342000">
              <a:lnSpc>
                <a:spcPct val="100000"/>
              </a:lnSpc>
              <a:spcBef>
                <a:spcPts val="641"/>
              </a:spcBef>
              <a:buClr>
                <a:srgbClr val="ff0000"/>
              </a:buClr>
              <a:buFont typeface="Wingdings" charset="2"/>
              <a:buChar char=""/>
            </a:pPr>
            <a:r>
              <a:rPr b="0" lang="it-IT" sz="3200" spc="-1" strike="noStrike">
                <a:solidFill>
                  <a:srgbClr val="ff0000"/>
                </a:solidFill>
                <a:latin typeface="Calibri"/>
                <a:ea typeface="DejaVu Sans"/>
              </a:rPr>
              <a:t>Diligenza</a:t>
            </a:r>
            <a:endParaRPr b="0" lang="it-IT" sz="3200" spc="-1" strike="noStrike">
              <a:latin typeface="Arial"/>
            </a:endParaRPr>
          </a:p>
          <a:p>
            <a:pPr marL="343080" indent="-342000">
              <a:lnSpc>
                <a:spcPct val="100000"/>
              </a:lnSpc>
              <a:spcBef>
                <a:spcPts val="641"/>
              </a:spcBef>
              <a:buClr>
                <a:srgbClr val="ff0000"/>
              </a:buClr>
              <a:buFont typeface="Wingdings" charset="2"/>
              <a:buChar char=""/>
            </a:pPr>
            <a:r>
              <a:rPr b="0" lang="it-IT" sz="3200" spc="-1" strike="noStrike">
                <a:solidFill>
                  <a:srgbClr val="ff0000"/>
                </a:solidFill>
                <a:latin typeface="Calibri"/>
                <a:ea typeface="DejaVu Sans"/>
              </a:rPr>
              <a:t>Prudenza</a:t>
            </a:r>
            <a:endParaRPr b="0" lang="it-IT" sz="3200" spc="-1" strike="noStrike">
              <a:latin typeface="Arial"/>
            </a:endParaRPr>
          </a:p>
          <a:p>
            <a:pPr marL="343080" indent="-342000">
              <a:lnSpc>
                <a:spcPct val="100000"/>
              </a:lnSpc>
              <a:spcBef>
                <a:spcPts val="641"/>
              </a:spcBef>
              <a:buClr>
                <a:srgbClr val="ff0000"/>
              </a:buClr>
              <a:buFont typeface="Wingdings" charset="2"/>
              <a:buChar char=""/>
            </a:pPr>
            <a:r>
              <a:rPr b="0" lang="it-IT" sz="3200" spc="-1" strike="noStrike">
                <a:solidFill>
                  <a:srgbClr val="ff0000"/>
                </a:solidFill>
                <a:latin typeface="Calibri"/>
                <a:ea typeface="DejaVu Sans"/>
              </a:rPr>
              <a:t>Perizia</a:t>
            </a:r>
            <a:endParaRPr b="0" lang="it-IT" sz="3200" spc="-1" strike="noStrike">
              <a:latin typeface="Arial"/>
            </a:endParaRPr>
          </a:p>
          <a:p>
            <a:pPr marL="343080" indent="-342000">
              <a:lnSpc>
                <a:spcPct val="100000"/>
              </a:lnSpc>
              <a:spcBef>
                <a:spcPts val="641"/>
              </a:spcBef>
            </a:pPr>
            <a:endParaRPr b="0" lang="it-IT" sz="3200" spc="-1" strike="noStrike">
              <a:latin typeface="Arial"/>
            </a:endParaRPr>
          </a:p>
          <a:p>
            <a:pPr marL="343080" indent="-342000">
              <a:lnSpc>
                <a:spcPct val="100000"/>
              </a:lnSpc>
              <a:spcBef>
                <a:spcPts val="641"/>
              </a:spcBef>
            </a:pPr>
            <a:r>
              <a:rPr b="0" lang="it-IT" sz="3200" spc="-1" strike="noStrike">
                <a:solidFill>
                  <a:srgbClr val="ff0000"/>
                </a:solidFill>
                <a:latin typeface="Calibri"/>
                <a:ea typeface="DejaVu Sans"/>
              </a:rPr>
              <a:t>(Codice Civile artt.1228 –2049 –2232)</a:t>
            </a:r>
            <a:endParaRPr b="0" lang="it-IT" sz="3200" spc="-1" strike="noStrike">
              <a:latin typeface="Arial"/>
            </a:endParaRPr>
          </a:p>
        </p:txBody>
      </p:sp>
      <p:sp>
        <p:nvSpPr>
          <p:cNvPr id="321"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1730E932-4207-4280-B806-AF815D342311}"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CustomShape 1"/>
          <p:cNvSpPr/>
          <p:nvPr/>
        </p:nvSpPr>
        <p:spPr>
          <a:xfrm>
            <a:off x="457200" y="274680"/>
            <a:ext cx="8228520" cy="938880"/>
          </a:xfrm>
          <a:prstGeom prst="rect">
            <a:avLst/>
          </a:prstGeom>
          <a:noFill/>
          <a:ln w="38160">
            <a:solidFill>
              <a:srgbClr val="ff0000"/>
            </a:solidFill>
            <a:round/>
          </a:ln>
        </p:spPr>
        <p:style>
          <a:lnRef idx="0"/>
          <a:fillRef idx="0"/>
          <a:effectRef idx="0"/>
          <a:fontRef idx="minor"/>
        </p:style>
        <p:txBody>
          <a:bodyPr lIns="90000" rIns="90000" tIns="45000" bIns="45000" anchor="ctr">
            <a:noAutofit/>
          </a:bodyPr>
          <a:p>
            <a:pPr algn="ctr">
              <a:lnSpc>
                <a:spcPct val="100000"/>
              </a:lnSpc>
            </a:pPr>
            <a:r>
              <a:rPr b="1" lang="it-IT" sz="4400" spc="-1" strike="noStrike">
                <a:solidFill>
                  <a:srgbClr val="ff0000"/>
                </a:solidFill>
                <a:latin typeface="Calibri"/>
                <a:ea typeface="DejaVu Sans"/>
              </a:rPr>
              <a:t>NORME CIVILISTICHE E PENALI</a:t>
            </a:r>
            <a:endParaRPr b="0" lang="it-IT" sz="4400" spc="-1" strike="noStrike">
              <a:latin typeface="Arial"/>
            </a:endParaRPr>
          </a:p>
        </p:txBody>
      </p:sp>
      <p:sp>
        <p:nvSpPr>
          <p:cNvPr id="323" name="CustomShape 2"/>
          <p:cNvSpPr/>
          <p:nvPr/>
        </p:nvSpPr>
        <p:spPr>
          <a:xfrm>
            <a:off x="457200" y="1428840"/>
            <a:ext cx="8228520" cy="4928040"/>
          </a:xfrm>
          <a:prstGeom prst="rect">
            <a:avLst/>
          </a:prstGeom>
          <a:noFill/>
          <a:ln w="38160">
            <a:solidFill>
              <a:srgbClr val="ff0000"/>
            </a:solidFill>
            <a:round/>
          </a:ln>
        </p:spPr>
        <p:style>
          <a:lnRef idx="0"/>
          <a:fillRef idx="0"/>
          <a:effectRef idx="0"/>
          <a:fontRef idx="minor"/>
        </p:style>
        <p:txBody>
          <a:bodyPr lIns="90000" rIns="90000" tIns="45000" bIns="45000">
            <a:normAutofit fontScale="2000"/>
          </a:bodyPr>
          <a:p>
            <a:pPr marL="343080" indent="-342000">
              <a:lnSpc>
                <a:spcPct val="100000"/>
              </a:lnSpc>
              <a:spcBef>
                <a:spcPts val="1281"/>
              </a:spcBef>
            </a:pPr>
            <a:r>
              <a:rPr b="1" lang="it-IT" sz="6400" spc="-1" strike="noStrike">
                <a:solidFill>
                  <a:srgbClr val="ff0000"/>
                </a:solidFill>
                <a:latin typeface="Arial"/>
                <a:ea typeface="DejaVu Sans"/>
              </a:rPr>
              <a:t>Concetto di dolo o colpa grave</a:t>
            </a:r>
            <a:endParaRPr b="0" lang="it-IT" sz="6400" spc="-1" strike="noStrike">
              <a:latin typeface="Arial"/>
            </a:endParaRPr>
          </a:p>
          <a:p>
            <a:pPr marL="343080" indent="-342000">
              <a:lnSpc>
                <a:spcPct val="100000"/>
              </a:lnSpc>
              <a:spcBef>
                <a:spcPts val="1281"/>
              </a:spcBef>
            </a:pPr>
            <a:endParaRPr b="0" lang="it-IT" sz="6400" spc="-1" strike="noStrike">
              <a:latin typeface="Arial"/>
            </a:endParaRPr>
          </a:p>
          <a:p>
            <a:pPr marL="343080" indent="-342000">
              <a:lnSpc>
                <a:spcPct val="100000"/>
              </a:lnSpc>
              <a:spcBef>
                <a:spcPts val="1281"/>
              </a:spcBef>
            </a:pPr>
            <a:r>
              <a:rPr b="0" lang="it-IT" sz="6400" spc="-1" strike="noStrike">
                <a:solidFill>
                  <a:srgbClr val="ff0000"/>
                </a:solidFill>
                <a:latin typeface="Arial"/>
                <a:ea typeface="DejaVu Sans"/>
              </a:rPr>
              <a:t>L’art. 2236 C.C. cita:</a:t>
            </a:r>
            <a:endParaRPr b="0" lang="it-IT" sz="6400" spc="-1" strike="noStrike">
              <a:latin typeface="Arial"/>
            </a:endParaRPr>
          </a:p>
          <a:p>
            <a:pPr marL="343080" indent="-342000">
              <a:lnSpc>
                <a:spcPct val="100000"/>
              </a:lnSpc>
              <a:spcBef>
                <a:spcPts val="1281"/>
              </a:spcBef>
            </a:pPr>
            <a:r>
              <a:rPr b="0" lang="it-IT" sz="6400" spc="-1" strike="noStrike">
                <a:solidFill>
                  <a:srgbClr val="ff0000"/>
                </a:solidFill>
                <a:latin typeface="Arial"/>
                <a:ea typeface="DejaVu Sans"/>
              </a:rPr>
              <a:t>Se la prestazione implica la soluzione di problemi tecnici di “speciale difficoltà, il prestatore d'opera non risponde dei danni, se non in caso di dolo o di colpa grave.” </a:t>
            </a:r>
            <a:endParaRPr b="0" lang="it-IT" sz="6400" spc="-1" strike="noStrike">
              <a:latin typeface="Arial"/>
            </a:endParaRPr>
          </a:p>
          <a:p>
            <a:pPr marL="343080" indent="-342000">
              <a:lnSpc>
                <a:spcPct val="100000"/>
              </a:lnSpc>
              <a:spcBef>
                <a:spcPts val="1281"/>
              </a:spcBef>
            </a:pPr>
            <a:r>
              <a:rPr b="0" lang="it-IT" sz="6400" spc="-1" strike="noStrike">
                <a:solidFill>
                  <a:srgbClr val="ff0000"/>
                </a:solidFill>
                <a:latin typeface="Arial"/>
                <a:ea typeface="DejaVu Sans"/>
              </a:rPr>
              <a:t>Cosa si intende per “speciale difficoltà”?</a:t>
            </a:r>
            <a:endParaRPr b="0" lang="it-IT" sz="6400" spc="-1" strike="noStrike">
              <a:latin typeface="Arial"/>
            </a:endParaRPr>
          </a:p>
          <a:p>
            <a:pPr marL="343080" indent="-342000">
              <a:lnSpc>
                <a:spcPct val="100000"/>
              </a:lnSpc>
              <a:spcBef>
                <a:spcPts val="1281"/>
              </a:spcBef>
            </a:pPr>
            <a:endParaRPr b="0" lang="it-IT" sz="6400" spc="-1" strike="noStrike">
              <a:latin typeface="Arial"/>
            </a:endParaRPr>
          </a:p>
          <a:p>
            <a:pPr marL="343080" indent="-342000">
              <a:lnSpc>
                <a:spcPct val="100000"/>
              </a:lnSpc>
              <a:spcBef>
                <a:spcPts val="1281"/>
              </a:spcBef>
            </a:pPr>
            <a:r>
              <a:rPr b="0" lang="it-IT" sz="6400" spc="-1" strike="noStrike">
                <a:solidFill>
                  <a:srgbClr val="ff0000"/>
                </a:solidFill>
                <a:latin typeface="Arial"/>
                <a:ea typeface="DejaVu Sans"/>
              </a:rPr>
              <a:t>Problemi o prestazioni che esulano dalle conoscenze e metodologie correntemente acquisite e utilizzate</a:t>
            </a:r>
            <a:endParaRPr b="0" lang="it-IT" sz="6400" spc="-1" strike="noStrike">
              <a:latin typeface="Arial"/>
            </a:endParaRPr>
          </a:p>
          <a:p>
            <a:pPr marL="343080" indent="-342000">
              <a:lnSpc>
                <a:spcPct val="100000"/>
              </a:lnSpc>
              <a:spcBef>
                <a:spcPts val="1281"/>
              </a:spcBef>
            </a:pPr>
            <a:r>
              <a:rPr b="0" lang="it-IT" sz="6400" spc="-1" strike="noStrike">
                <a:solidFill>
                  <a:srgbClr val="ff0000"/>
                </a:solidFill>
                <a:latin typeface="Arial"/>
                <a:ea typeface="DejaVu Sans"/>
              </a:rPr>
              <a:t>Prestazioni urgenti che non permettano il giusto approfondimento concettuale o di indagine</a:t>
            </a:r>
            <a:endParaRPr b="0" lang="it-IT" sz="6400" spc="-1" strike="noStrike">
              <a:latin typeface="Arial"/>
            </a:endParaRPr>
          </a:p>
          <a:p>
            <a:pPr marL="343080" indent="-342000">
              <a:lnSpc>
                <a:spcPct val="100000"/>
              </a:lnSpc>
              <a:spcBef>
                <a:spcPts val="1281"/>
              </a:spcBef>
            </a:pPr>
            <a:endParaRPr b="0" lang="it-IT" sz="6400" spc="-1" strike="noStrike">
              <a:latin typeface="Arial"/>
            </a:endParaRPr>
          </a:p>
          <a:p>
            <a:pPr marL="343080" indent="-342000">
              <a:lnSpc>
                <a:spcPct val="100000"/>
              </a:lnSpc>
              <a:spcBef>
                <a:spcPts val="1281"/>
              </a:spcBef>
            </a:pPr>
            <a:r>
              <a:rPr b="1" lang="it-IT" sz="6400" spc="-1" strike="noStrike">
                <a:solidFill>
                  <a:srgbClr val="ff0000"/>
                </a:solidFill>
                <a:latin typeface="Arial"/>
                <a:ea typeface="DejaVu Sans"/>
              </a:rPr>
              <a:t>Concetto di dolo o colpa grave</a:t>
            </a:r>
            <a:endParaRPr b="0" lang="it-IT" sz="6400" spc="-1" strike="noStrike">
              <a:latin typeface="Arial"/>
            </a:endParaRPr>
          </a:p>
          <a:p>
            <a:pPr marL="343080" indent="-342000">
              <a:lnSpc>
                <a:spcPct val="100000"/>
              </a:lnSpc>
              <a:spcBef>
                <a:spcPts val="1281"/>
              </a:spcBef>
            </a:pPr>
            <a:endParaRPr b="0" lang="it-IT" sz="6400" spc="-1" strike="noStrike">
              <a:latin typeface="Arial"/>
            </a:endParaRPr>
          </a:p>
          <a:p>
            <a:pPr marL="343080" indent="-342000">
              <a:lnSpc>
                <a:spcPct val="100000"/>
              </a:lnSpc>
              <a:spcBef>
                <a:spcPts val="1281"/>
              </a:spcBef>
            </a:pPr>
            <a:r>
              <a:rPr b="0" lang="it-IT" sz="6400" spc="-1" strike="noStrike">
                <a:solidFill>
                  <a:srgbClr val="ff0000"/>
                </a:solidFill>
                <a:latin typeface="Arial"/>
                <a:ea typeface="DejaVu Sans"/>
              </a:rPr>
              <a:t>Il professionista in questi casi deve sempre:</a:t>
            </a:r>
            <a:endParaRPr b="0" lang="it-IT" sz="6400" spc="-1" strike="noStrike">
              <a:latin typeface="Arial"/>
            </a:endParaRPr>
          </a:p>
          <a:p>
            <a:pPr marL="343080" indent="-342000">
              <a:lnSpc>
                <a:spcPct val="100000"/>
              </a:lnSpc>
              <a:spcBef>
                <a:spcPts val="1281"/>
              </a:spcBef>
            </a:pPr>
            <a:endParaRPr b="0" lang="it-IT" sz="6400" spc="-1" strike="noStrike">
              <a:latin typeface="Arial"/>
            </a:endParaRPr>
          </a:p>
          <a:p>
            <a:pPr marL="343080" indent="-342000">
              <a:lnSpc>
                <a:spcPct val="100000"/>
              </a:lnSpc>
              <a:spcBef>
                <a:spcPts val="1281"/>
              </a:spcBef>
            </a:pPr>
            <a:r>
              <a:rPr b="0" lang="it-IT" sz="6400" spc="-1" strike="noStrike">
                <a:solidFill>
                  <a:srgbClr val="ff0000"/>
                </a:solidFill>
                <a:latin typeface="Arial"/>
                <a:ea typeface="DejaVu Sans"/>
              </a:rPr>
              <a:t>Rendere edotto il committente delle difficoltà sopravvenute e del rischio che pertanto lo stesso committente si assume rendendosi quanto meno corresponsabile di eventuali problemi in sede civile</a:t>
            </a:r>
            <a:endParaRPr b="0" lang="it-IT" sz="6400" spc="-1" strike="noStrike">
              <a:latin typeface="Arial"/>
            </a:endParaRPr>
          </a:p>
          <a:p>
            <a:pPr marL="343080" indent="-342000">
              <a:lnSpc>
                <a:spcPct val="100000"/>
              </a:lnSpc>
              <a:spcBef>
                <a:spcPts val="1281"/>
              </a:spcBef>
            </a:pPr>
            <a:r>
              <a:rPr b="0" lang="it-IT" sz="6400" spc="-1" strike="noStrike">
                <a:solidFill>
                  <a:srgbClr val="ff0000"/>
                </a:solidFill>
                <a:latin typeface="Arial"/>
                <a:ea typeface="DejaVu Sans"/>
              </a:rPr>
              <a:t>Accertarsi che sia dimostrabile l’esistenza e il rilievo di problemi tecnici di particolare difficoltà</a:t>
            </a:r>
            <a:endParaRPr b="0" lang="it-IT" sz="6400" spc="-1" strike="noStrike">
              <a:latin typeface="Arial"/>
            </a:endParaRPr>
          </a:p>
          <a:p>
            <a:pPr marL="343080" indent="-342000">
              <a:lnSpc>
                <a:spcPct val="100000"/>
              </a:lnSpc>
              <a:spcBef>
                <a:spcPts val="641"/>
              </a:spcBef>
            </a:pPr>
            <a:endParaRPr b="0" lang="it-IT" sz="6400" spc="-1" strike="noStrike">
              <a:latin typeface="Arial"/>
            </a:endParaRPr>
          </a:p>
        </p:txBody>
      </p:sp>
      <p:sp>
        <p:nvSpPr>
          <p:cNvPr id="324"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63F85473-11D1-41F0-86EE-6661C74E794F}"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CustomShape 1"/>
          <p:cNvSpPr/>
          <p:nvPr/>
        </p:nvSpPr>
        <p:spPr>
          <a:xfrm>
            <a:off x="457200" y="274680"/>
            <a:ext cx="8228520" cy="938880"/>
          </a:xfrm>
          <a:prstGeom prst="rect">
            <a:avLst/>
          </a:prstGeom>
          <a:noFill/>
          <a:ln w="38160">
            <a:solidFill>
              <a:srgbClr val="ff0000"/>
            </a:solidFill>
            <a:round/>
          </a:ln>
        </p:spPr>
        <p:style>
          <a:lnRef idx="0"/>
          <a:fillRef idx="0"/>
          <a:effectRef idx="0"/>
          <a:fontRef idx="minor"/>
        </p:style>
        <p:txBody>
          <a:bodyPr lIns="90000" rIns="90000" tIns="45000" bIns="45000" anchor="ctr">
            <a:noAutofit/>
          </a:bodyPr>
          <a:p>
            <a:pPr algn="ctr">
              <a:lnSpc>
                <a:spcPct val="100000"/>
              </a:lnSpc>
            </a:pPr>
            <a:r>
              <a:rPr b="1" lang="it-IT" sz="4400" spc="-1" strike="noStrike">
                <a:solidFill>
                  <a:srgbClr val="ff0000"/>
                </a:solidFill>
                <a:latin typeface="Calibri"/>
                <a:ea typeface="DejaVu Sans"/>
              </a:rPr>
              <a:t>NORME CIVILISTICHE E PENALI</a:t>
            </a:r>
            <a:endParaRPr b="0" lang="it-IT" sz="4400" spc="-1" strike="noStrike">
              <a:latin typeface="Arial"/>
            </a:endParaRPr>
          </a:p>
        </p:txBody>
      </p:sp>
      <p:sp>
        <p:nvSpPr>
          <p:cNvPr id="326" name="CustomShape 2"/>
          <p:cNvSpPr/>
          <p:nvPr/>
        </p:nvSpPr>
        <p:spPr>
          <a:xfrm>
            <a:off x="457200" y="1428840"/>
            <a:ext cx="8228520" cy="4856760"/>
          </a:xfrm>
          <a:prstGeom prst="rect">
            <a:avLst/>
          </a:prstGeom>
          <a:noFill/>
          <a:ln w="38160">
            <a:solidFill>
              <a:srgbClr val="ff0000"/>
            </a:solidFill>
            <a:round/>
          </a:ln>
        </p:spPr>
        <p:style>
          <a:lnRef idx="0"/>
          <a:fillRef idx="0"/>
          <a:effectRef idx="0"/>
          <a:fontRef idx="minor"/>
        </p:style>
        <p:txBody>
          <a:bodyPr lIns="90000" rIns="90000" tIns="45000" bIns="45000">
            <a:normAutofit fontScale="77000"/>
          </a:bodyPr>
          <a:p>
            <a:pPr marL="343080" indent="-342000" algn="ctr">
              <a:lnSpc>
                <a:spcPct val="100000"/>
              </a:lnSpc>
              <a:spcBef>
                <a:spcPts val="641"/>
              </a:spcBef>
            </a:pPr>
            <a:r>
              <a:rPr b="1" lang="it-IT" sz="3200" spc="-1" strike="noStrike">
                <a:solidFill>
                  <a:srgbClr val="ff0000"/>
                </a:solidFill>
                <a:latin typeface="Calibri"/>
                <a:ea typeface="DejaVu Sans"/>
              </a:rPr>
              <a:t>Responsabilità indiretta Truffa (C.P. art. 640):</a:t>
            </a:r>
            <a:endParaRPr b="0" lang="it-IT" sz="3200" spc="-1" strike="noStrike">
              <a:latin typeface="Arial"/>
            </a:endParaRPr>
          </a:p>
          <a:p>
            <a:pPr marL="343080" indent="-342000" algn="just">
              <a:lnSpc>
                <a:spcPct val="100000"/>
              </a:lnSpc>
              <a:spcBef>
                <a:spcPts val="601"/>
              </a:spcBef>
            </a:pPr>
            <a:r>
              <a:rPr b="0" lang="it-IT" sz="3000" spc="-1" strike="noStrike">
                <a:solidFill>
                  <a:srgbClr val="ff0000"/>
                </a:solidFill>
                <a:latin typeface="Arial"/>
                <a:ea typeface="DejaVu Sans"/>
              </a:rPr>
              <a:t>Il professionista che avalli provvedimenti o procedure formalmente  corrette ma sostanzialmente illecite, non necessariamente per godere di un utile (se non portare a compimento l’opera da lui progettata) ma ad esempio favorendo tramite soluzioni di compromesso fra stazione appaltante e impresa esecutrice la risoluzione pacifica del contratto,si rende dunque colpevoledi truffa ai danni dello stato o di privati. (da sei mesi a cinque anni di detenzione)</a:t>
            </a:r>
            <a:endParaRPr b="0" lang="it-IT" sz="3000" spc="-1" strike="noStrike">
              <a:latin typeface="Arial"/>
            </a:endParaRPr>
          </a:p>
          <a:p>
            <a:pPr marL="343080" indent="-342000">
              <a:lnSpc>
                <a:spcPct val="100000"/>
              </a:lnSpc>
              <a:spcBef>
                <a:spcPts val="641"/>
              </a:spcBef>
            </a:pPr>
            <a:endParaRPr b="0" lang="it-IT" sz="3000" spc="-1" strike="noStrike">
              <a:latin typeface="Arial"/>
            </a:endParaRPr>
          </a:p>
        </p:txBody>
      </p:sp>
      <p:sp>
        <p:nvSpPr>
          <p:cNvPr id="327"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F4149586-FF34-4DB4-89C9-5F46877FDC6D}"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8" name="CustomShape 1"/>
          <p:cNvSpPr/>
          <p:nvPr/>
        </p:nvSpPr>
        <p:spPr>
          <a:xfrm>
            <a:off x="457200" y="274680"/>
            <a:ext cx="8228520" cy="938880"/>
          </a:xfrm>
          <a:prstGeom prst="rect">
            <a:avLst/>
          </a:prstGeom>
          <a:noFill/>
          <a:ln w="38160">
            <a:solidFill>
              <a:srgbClr val="ff0000"/>
            </a:solidFill>
            <a:round/>
          </a:ln>
        </p:spPr>
        <p:style>
          <a:lnRef idx="0"/>
          <a:fillRef idx="0"/>
          <a:effectRef idx="0"/>
          <a:fontRef idx="minor"/>
        </p:style>
        <p:txBody>
          <a:bodyPr lIns="90000" rIns="90000" tIns="45000" bIns="45000" anchor="ctr">
            <a:noAutofit/>
          </a:bodyPr>
          <a:p>
            <a:pPr algn="ctr">
              <a:lnSpc>
                <a:spcPct val="100000"/>
              </a:lnSpc>
            </a:pPr>
            <a:r>
              <a:rPr b="1" lang="it-IT" sz="4400" spc="-1" strike="noStrike">
                <a:solidFill>
                  <a:srgbClr val="ff0000"/>
                </a:solidFill>
                <a:latin typeface="Calibri"/>
                <a:ea typeface="DejaVu Sans"/>
              </a:rPr>
              <a:t>NORME CIVILISTICHE E PENALI</a:t>
            </a:r>
            <a:endParaRPr b="0" lang="it-IT" sz="4400" spc="-1" strike="noStrike">
              <a:latin typeface="Arial"/>
            </a:endParaRPr>
          </a:p>
        </p:txBody>
      </p:sp>
      <p:sp>
        <p:nvSpPr>
          <p:cNvPr id="329" name="CustomShape 2"/>
          <p:cNvSpPr/>
          <p:nvPr/>
        </p:nvSpPr>
        <p:spPr>
          <a:xfrm>
            <a:off x="457200" y="1428840"/>
            <a:ext cx="8228520" cy="4856760"/>
          </a:xfrm>
          <a:prstGeom prst="rect">
            <a:avLst/>
          </a:prstGeom>
          <a:noFill/>
          <a:ln w="38160">
            <a:solidFill>
              <a:srgbClr val="ff0000"/>
            </a:solidFill>
            <a:round/>
          </a:ln>
        </p:spPr>
        <p:style>
          <a:lnRef idx="0"/>
          <a:fillRef idx="0"/>
          <a:effectRef idx="0"/>
          <a:fontRef idx="minor"/>
        </p:style>
        <p:txBody>
          <a:bodyPr lIns="90000" rIns="90000" tIns="45000" bIns="45000">
            <a:normAutofit fontScale="53000"/>
          </a:bodyPr>
          <a:p>
            <a:pPr marL="343080" indent="-342000" algn="ctr">
              <a:lnSpc>
                <a:spcPct val="100000"/>
              </a:lnSpc>
              <a:spcBef>
                <a:spcPts val="561"/>
              </a:spcBef>
            </a:pPr>
            <a:r>
              <a:rPr b="1" lang="it-IT" sz="2800" spc="-1" strike="noStrike">
                <a:solidFill>
                  <a:srgbClr val="ff0000"/>
                </a:solidFill>
                <a:latin typeface="Arial"/>
                <a:ea typeface="DejaVu Sans"/>
              </a:rPr>
              <a:t>Responsabilità di tipo penale non contemplate dal C.P</a:t>
            </a:r>
            <a:endParaRPr b="0" lang="it-IT" sz="2800" spc="-1" strike="noStrike">
              <a:latin typeface="Arial"/>
            </a:endParaRPr>
          </a:p>
          <a:p>
            <a:pPr marL="343080" indent="-342000" algn="ctr">
              <a:lnSpc>
                <a:spcPct val="100000"/>
              </a:lnSpc>
              <a:spcBef>
                <a:spcPts val="561"/>
              </a:spcBef>
            </a:pPr>
            <a:endParaRPr b="0" lang="it-IT" sz="2800" spc="-1" strike="noStrike">
              <a:latin typeface="Arial"/>
            </a:endParaRPr>
          </a:p>
          <a:p>
            <a:pPr marL="343080" indent="-342000">
              <a:lnSpc>
                <a:spcPct val="100000"/>
              </a:lnSpc>
              <a:spcBef>
                <a:spcPts val="641"/>
              </a:spcBef>
              <a:buClr>
                <a:srgbClr val="ff0000"/>
              </a:buClr>
              <a:buFont typeface="Arial"/>
              <a:buChar char="•"/>
            </a:pPr>
            <a:r>
              <a:rPr b="0" lang="it-IT" sz="3200" spc="-1" strike="noStrike">
                <a:solidFill>
                  <a:srgbClr val="ff0000"/>
                </a:solidFill>
                <a:latin typeface="Calibri"/>
                <a:ea typeface="DejaVu Sans"/>
              </a:rPr>
              <a:t>Violazioni della normativa antisismica (Legge 2 febbraio 1974 n. 64 art. 20 – Legeg Reg.9/1983 )</a:t>
            </a:r>
            <a:endParaRPr b="0" lang="it-IT" sz="3200" spc="-1" strike="noStrike">
              <a:latin typeface="Arial"/>
            </a:endParaRPr>
          </a:p>
          <a:p>
            <a:pPr marL="343080" indent="-342000">
              <a:lnSpc>
                <a:spcPct val="100000"/>
              </a:lnSpc>
              <a:spcBef>
                <a:spcPts val="641"/>
              </a:spcBef>
              <a:buClr>
                <a:srgbClr val="ff0000"/>
              </a:buClr>
              <a:buFont typeface="Arial"/>
              <a:buChar char="•"/>
            </a:pPr>
            <a:r>
              <a:rPr b="0" lang="it-IT" sz="3200" spc="-1" strike="noStrike">
                <a:solidFill>
                  <a:srgbClr val="ff0000"/>
                </a:solidFill>
                <a:latin typeface="Calibri"/>
                <a:ea typeface="DejaVu Sans"/>
              </a:rPr>
              <a:t>Violazioni</a:t>
            </a:r>
            <a:r>
              <a:rPr b="0" lang="it-IT" sz="3200" spc="-1" strike="noStrike">
                <a:solidFill>
                  <a:srgbClr val="ff0000"/>
                </a:solidFill>
                <a:latin typeface="Calibri"/>
                <a:ea typeface="DejaVu Sans"/>
              </a:rPr>
              <a:t>	</a:t>
            </a:r>
            <a:r>
              <a:rPr b="0" lang="it-IT" sz="3200" spc="-1" strike="noStrike">
                <a:solidFill>
                  <a:srgbClr val="ff0000"/>
                </a:solidFill>
                <a:latin typeface="Calibri"/>
                <a:ea typeface="DejaVu Sans"/>
              </a:rPr>
              <a:t>della</a:t>
            </a:r>
            <a:r>
              <a:rPr b="0" lang="it-IT" sz="3200" spc="-1" strike="noStrike">
                <a:solidFill>
                  <a:srgbClr val="ff0000"/>
                </a:solidFill>
                <a:latin typeface="Calibri"/>
                <a:ea typeface="DejaVu Sans"/>
              </a:rPr>
              <a:t>	</a:t>
            </a:r>
            <a:r>
              <a:rPr b="0" lang="it-IT" sz="3200" spc="-1" strike="noStrike">
                <a:solidFill>
                  <a:srgbClr val="ff0000"/>
                </a:solidFill>
                <a:latin typeface="Calibri"/>
                <a:ea typeface="DejaVu Sans"/>
              </a:rPr>
              <a:t>normativa  urbanistico-edilizia (DPR 380/2001)</a:t>
            </a:r>
            <a:endParaRPr b="0" lang="it-IT" sz="3200" spc="-1" strike="noStrike">
              <a:latin typeface="Arial"/>
            </a:endParaRPr>
          </a:p>
          <a:p>
            <a:pPr marL="343080" indent="-342000">
              <a:lnSpc>
                <a:spcPct val="100000"/>
              </a:lnSpc>
              <a:spcBef>
                <a:spcPts val="641"/>
              </a:spcBef>
              <a:buClr>
                <a:srgbClr val="ff0000"/>
              </a:buClr>
              <a:buFont typeface="Arial"/>
              <a:buChar char="•"/>
            </a:pPr>
            <a:r>
              <a:rPr b="0" lang="it-IT" sz="3200" spc="-1" strike="noStrike">
                <a:solidFill>
                  <a:srgbClr val="ff0000"/>
                </a:solidFill>
                <a:latin typeface="Calibri"/>
                <a:ea typeface="DejaVu Sans"/>
              </a:rPr>
              <a:t>Legge n.1086/71 (artt.13,15e16) riguardante la direzione dei lavori e il collaudo di opere a struttura metallica o in cemento armato.</a:t>
            </a:r>
            <a:endParaRPr b="0" lang="it-IT" sz="3200" spc="-1" strike="noStrike">
              <a:latin typeface="Arial"/>
            </a:endParaRPr>
          </a:p>
          <a:p>
            <a:pPr marL="343080" indent="-342000">
              <a:lnSpc>
                <a:spcPct val="100000"/>
              </a:lnSpc>
              <a:spcBef>
                <a:spcPts val="641"/>
              </a:spcBef>
              <a:buClr>
                <a:srgbClr val="ff0000"/>
              </a:buClr>
              <a:buFont typeface="Arial"/>
              <a:buChar char="•"/>
            </a:pPr>
            <a:r>
              <a:rPr b="0" lang="it-IT" sz="3200" spc="-1" strike="noStrike">
                <a:solidFill>
                  <a:srgbClr val="ff0000"/>
                </a:solidFill>
                <a:latin typeface="Calibri"/>
                <a:ea typeface="DejaVu Sans"/>
              </a:rPr>
              <a:t>Norme sulla sicurezza sui luoghi di lavoro</a:t>
            </a:r>
            <a:endParaRPr b="0" lang="it-IT" sz="3200" spc="-1" strike="noStrike">
              <a:latin typeface="Arial"/>
            </a:endParaRPr>
          </a:p>
          <a:p>
            <a:pPr marL="343080" indent="-342000">
              <a:lnSpc>
                <a:spcPct val="100000"/>
              </a:lnSpc>
              <a:spcBef>
                <a:spcPts val="641"/>
              </a:spcBef>
              <a:buClr>
                <a:srgbClr val="ff0000"/>
              </a:buClr>
              <a:buFont typeface="Arial"/>
              <a:buChar char="•"/>
            </a:pPr>
            <a:r>
              <a:rPr b="0" lang="it-IT" sz="3200" spc="-1" strike="noStrike">
                <a:solidFill>
                  <a:srgbClr val="ff0000"/>
                </a:solidFill>
                <a:latin typeface="Calibri"/>
                <a:ea typeface="DejaVu Sans"/>
              </a:rPr>
              <a:t>Norme sugli impianti e sul risparmio energetico;</a:t>
            </a:r>
            <a:endParaRPr b="0" lang="it-IT" sz="3200" spc="-1" strike="noStrike">
              <a:latin typeface="Arial"/>
            </a:endParaRPr>
          </a:p>
          <a:p>
            <a:pPr marL="343080" indent="-342000">
              <a:lnSpc>
                <a:spcPct val="100000"/>
              </a:lnSpc>
              <a:spcBef>
                <a:spcPts val="641"/>
              </a:spcBef>
              <a:buClr>
                <a:srgbClr val="ff0000"/>
              </a:buClr>
              <a:buFont typeface="Arial"/>
              <a:buChar char="•"/>
            </a:pPr>
            <a:r>
              <a:rPr b="0" lang="it-IT" sz="3200" spc="-1" strike="noStrike">
                <a:solidFill>
                  <a:srgbClr val="ff0000"/>
                </a:solidFill>
                <a:latin typeface="Calibri"/>
                <a:ea typeface="DejaVu Sans"/>
              </a:rPr>
              <a:t>Norme sui lavori pubblici</a:t>
            </a:r>
            <a:endParaRPr b="0" lang="it-IT" sz="3200" spc="-1" strike="noStrike">
              <a:latin typeface="Arial"/>
            </a:endParaRPr>
          </a:p>
          <a:p>
            <a:pPr marL="343080" indent="-342000">
              <a:lnSpc>
                <a:spcPct val="100000"/>
              </a:lnSpc>
              <a:spcBef>
                <a:spcPts val="641"/>
              </a:spcBef>
              <a:buClr>
                <a:srgbClr val="ff0000"/>
              </a:buClr>
              <a:buFont typeface="Arial"/>
              <a:buChar char="•"/>
            </a:pPr>
            <a:r>
              <a:rPr b="0" lang="it-IT" sz="3200" spc="-1" strike="noStrike">
                <a:solidFill>
                  <a:srgbClr val="ff0000"/>
                </a:solidFill>
                <a:latin typeface="Calibri"/>
                <a:ea typeface="DejaVu Sans"/>
              </a:rPr>
              <a:t>Altre….</a:t>
            </a:r>
            <a:endParaRPr b="0" lang="it-IT" sz="3200" spc="-1" strike="noStrike">
              <a:latin typeface="Arial"/>
            </a:endParaRPr>
          </a:p>
          <a:p>
            <a:pPr marL="343080" indent="-342000">
              <a:lnSpc>
                <a:spcPct val="100000"/>
              </a:lnSpc>
              <a:spcBef>
                <a:spcPts val="641"/>
              </a:spcBef>
            </a:pPr>
            <a:endParaRPr b="0" lang="it-IT" sz="3200" spc="-1" strike="noStrike">
              <a:latin typeface="Arial"/>
            </a:endParaRPr>
          </a:p>
        </p:txBody>
      </p:sp>
      <p:sp>
        <p:nvSpPr>
          <p:cNvPr id="330"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3CB82BDA-8F31-4BE1-BD13-9BAA50E4734D}"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CustomShape 1"/>
          <p:cNvSpPr/>
          <p:nvPr/>
        </p:nvSpPr>
        <p:spPr>
          <a:xfrm>
            <a:off x="457200" y="274680"/>
            <a:ext cx="8228520" cy="1141920"/>
          </a:xfrm>
          <a:prstGeom prst="rect">
            <a:avLst/>
          </a:prstGeom>
          <a:noFill/>
          <a:ln w="38160">
            <a:solidFill>
              <a:srgbClr val="ff0000"/>
            </a:solidFill>
            <a:round/>
          </a:ln>
        </p:spPr>
        <p:style>
          <a:lnRef idx="0"/>
          <a:fillRef idx="0"/>
          <a:effectRef idx="0"/>
          <a:fontRef idx="minor"/>
        </p:style>
        <p:txBody>
          <a:bodyPr lIns="90000" rIns="90000" tIns="45000" bIns="45000" anchor="ctr">
            <a:normAutofit fontScale="56000"/>
          </a:bodyPr>
          <a:p>
            <a:pPr algn="ctr">
              <a:lnSpc>
                <a:spcPct val="100000"/>
              </a:lnSpc>
            </a:pPr>
            <a:br/>
            <a:r>
              <a:rPr b="1" lang="it-IT" sz="4400" spc="-1" strike="noStrike">
                <a:solidFill>
                  <a:srgbClr val="0070c0"/>
                </a:solidFill>
                <a:latin typeface="Arial"/>
                <a:ea typeface="DejaVu Sans"/>
              </a:rPr>
              <a:t>Oggetto della professione</a:t>
            </a:r>
            <a:br/>
            <a:endParaRPr b="0" lang="it-IT" sz="4400" spc="-1" strike="noStrike">
              <a:latin typeface="Arial"/>
            </a:endParaRPr>
          </a:p>
        </p:txBody>
      </p:sp>
      <p:sp>
        <p:nvSpPr>
          <p:cNvPr id="214" name="CustomShape 2"/>
          <p:cNvSpPr/>
          <p:nvPr/>
        </p:nvSpPr>
        <p:spPr>
          <a:xfrm>
            <a:off x="457200" y="1600200"/>
            <a:ext cx="8228520" cy="4524840"/>
          </a:xfrm>
          <a:prstGeom prst="rect">
            <a:avLst/>
          </a:prstGeom>
          <a:noFill/>
          <a:ln w="38160">
            <a:solidFill>
              <a:srgbClr val="ff0000"/>
            </a:solidFill>
            <a:round/>
          </a:ln>
        </p:spPr>
        <p:style>
          <a:lnRef idx="0"/>
          <a:fillRef idx="0"/>
          <a:effectRef idx="0"/>
          <a:fontRef idx="minor"/>
        </p:style>
        <p:txBody>
          <a:bodyPr lIns="90000" rIns="90000" tIns="45000" bIns="45000">
            <a:noAutofit/>
          </a:bodyPr>
          <a:p>
            <a:pPr marL="343080" indent="-342000">
              <a:lnSpc>
                <a:spcPct val="100000"/>
              </a:lnSpc>
              <a:spcBef>
                <a:spcPts val="400"/>
              </a:spcBef>
            </a:pPr>
            <a:endParaRPr b="0" lang="it-IT" sz="1800" spc="-1" strike="noStrike">
              <a:latin typeface="Arial"/>
            </a:endParaRPr>
          </a:p>
          <a:p>
            <a:pPr marL="343080" indent="-342000">
              <a:lnSpc>
                <a:spcPct val="100000"/>
              </a:lnSpc>
              <a:spcBef>
                <a:spcPts val="400"/>
              </a:spcBef>
            </a:pPr>
            <a:r>
              <a:rPr b="0" lang="it-IT" sz="2000" spc="-1" strike="noStrike">
                <a:solidFill>
                  <a:srgbClr val="0070c0"/>
                </a:solidFill>
                <a:latin typeface="Arial"/>
                <a:ea typeface="DejaVu Sans"/>
              </a:rPr>
              <a:t>La</a:t>
            </a:r>
            <a:r>
              <a:rPr b="0" lang="it-IT" sz="2000" spc="-1" strike="noStrike">
                <a:solidFill>
                  <a:srgbClr val="0070c0"/>
                </a:solidFill>
                <a:latin typeface="Arial"/>
                <a:ea typeface="DejaVu Sans"/>
              </a:rPr>
              <a:t>	</a:t>
            </a:r>
            <a:r>
              <a:rPr b="0" lang="it-IT" sz="2000" spc="-1" strike="noStrike">
                <a:solidFill>
                  <a:srgbClr val="0070c0"/>
                </a:solidFill>
                <a:latin typeface="Arial"/>
                <a:ea typeface="DejaVu Sans"/>
              </a:rPr>
              <a:t>professione dell’ingegnere interessa l’intera economia e pertanto l’intera vita dell’uomo.</a:t>
            </a:r>
            <a:r>
              <a:rPr b="0" lang="it-IT" sz="2000" spc="-1" strike="noStrike">
                <a:solidFill>
                  <a:srgbClr val="0070c0"/>
                </a:solidFill>
                <a:latin typeface="Arial"/>
                <a:ea typeface="DejaVu Sans"/>
              </a:rPr>
              <a:t>	</a:t>
            </a:r>
            <a:endParaRPr b="0" lang="it-IT" sz="2000" spc="-1" strike="noStrike">
              <a:latin typeface="Arial"/>
            </a:endParaRPr>
          </a:p>
          <a:p>
            <a:pPr marL="343080" indent="-342000">
              <a:lnSpc>
                <a:spcPct val="100000"/>
              </a:lnSpc>
              <a:spcBef>
                <a:spcPts val="400"/>
              </a:spcBef>
            </a:pPr>
            <a:r>
              <a:rPr b="0" lang="it-IT" sz="2000" spc="-1" strike="noStrike">
                <a:solidFill>
                  <a:srgbClr val="0070c0"/>
                </a:solidFill>
                <a:latin typeface="Arial"/>
                <a:ea typeface="DejaVu Sans"/>
              </a:rPr>
              <a:t>Ogni cosa che ci circonda è opera diretta o indiretta, parziale o totale di un ingegnere che ha ideato, progettato,diretto, comunque seguito nella loro realizzazione ad esempio la casa ed il suo arredamento, la strada, i mezzi di</a:t>
            </a:r>
            <a:r>
              <a:rPr b="0" lang="it-IT" sz="2000" spc="-1" strike="noStrike">
                <a:solidFill>
                  <a:srgbClr val="0070c0"/>
                </a:solidFill>
                <a:latin typeface="Arial"/>
                <a:ea typeface="DejaVu Sans"/>
              </a:rPr>
              <a:t>	</a:t>
            </a:r>
            <a:r>
              <a:rPr b="0" lang="it-IT" sz="2000" spc="-1" strike="noStrike">
                <a:solidFill>
                  <a:srgbClr val="0070c0"/>
                </a:solidFill>
                <a:latin typeface="Arial"/>
                <a:ea typeface="DejaVu Sans"/>
              </a:rPr>
              <a:t>trasporto, la produzione</a:t>
            </a:r>
            <a:r>
              <a:rPr b="0" lang="it-IT" sz="2000" spc="-1" strike="noStrike">
                <a:solidFill>
                  <a:srgbClr val="0070c0"/>
                </a:solidFill>
                <a:latin typeface="Arial"/>
                <a:ea typeface="DejaVu Sans"/>
              </a:rPr>
              <a:t>	</a:t>
            </a:r>
            <a:r>
              <a:rPr b="0" lang="it-IT" sz="2000" spc="-1" strike="noStrike">
                <a:solidFill>
                  <a:srgbClr val="0070c0"/>
                </a:solidFill>
                <a:latin typeface="Arial"/>
                <a:ea typeface="DejaVu Sans"/>
              </a:rPr>
              <a:t>di energia, le telecomunicazioni, gli strumenti dell’informatica fino alle più sofisticate opere di bioingegneria.</a:t>
            </a:r>
            <a:r>
              <a:rPr b="0" lang="it-IT" sz="2000" spc="-1" strike="noStrike">
                <a:solidFill>
                  <a:srgbClr val="0070c0"/>
                </a:solidFill>
                <a:latin typeface="Arial"/>
                <a:ea typeface="DejaVu Sans"/>
              </a:rPr>
              <a:t>	</a:t>
            </a:r>
            <a:endParaRPr b="0" lang="it-IT" sz="2000" spc="-1" strike="noStrike">
              <a:latin typeface="Arial"/>
            </a:endParaRPr>
          </a:p>
          <a:p>
            <a:pPr marL="343080" indent="-342000">
              <a:lnSpc>
                <a:spcPct val="100000"/>
              </a:lnSpc>
              <a:spcBef>
                <a:spcPts val="400"/>
              </a:spcBef>
            </a:pPr>
            <a:r>
              <a:rPr b="0" lang="it-IT" sz="2000" spc="-1" strike="noStrike">
                <a:solidFill>
                  <a:srgbClr val="0070c0"/>
                </a:solidFill>
                <a:latin typeface="Arial"/>
                <a:ea typeface="DejaVu Sans"/>
              </a:rPr>
              <a:t>Nell’ambito dell’azione dell’ingegnere ricade pertanto tanta parte</a:t>
            </a:r>
            <a:r>
              <a:rPr b="0" lang="it-IT" sz="2000" spc="-1" strike="noStrike">
                <a:solidFill>
                  <a:srgbClr val="0070c0"/>
                </a:solidFill>
                <a:latin typeface="Arial"/>
                <a:ea typeface="DejaVu Sans"/>
              </a:rPr>
              <a:t>	</a:t>
            </a:r>
            <a:r>
              <a:rPr b="0" lang="it-IT" sz="2000" spc="-1" strike="noStrike">
                <a:solidFill>
                  <a:srgbClr val="0070c0"/>
                </a:solidFill>
                <a:latin typeface="Arial"/>
                <a:ea typeface="DejaVu Sans"/>
              </a:rPr>
              <a:t>della nostra vita, della nostra salute e della</a:t>
            </a:r>
            <a:r>
              <a:rPr b="0" lang="it-IT" sz="2000" spc="-1" strike="noStrike">
                <a:solidFill>
                  <a:srgbClr val="0070c0"/>
                </a:solidFill>
                <a:latin typeface="Arial"/>
                <a:ea typeface="DejaVu Sans"/>
              </a:rPr>
              <a:t>	</a:t>
            </a:r>
            <a:r>
              <a:rPr b="0" lang="it-IT" sz="2000" spc="-1" strike="noStrike">
                <a:solidFill>
                  <a:srgbClr val="0070c0"/>
                </a:solidFill>
                <a:latin typeface="Arial"/>
                <a:ea typeface="DejaVu Sans"/>
              </a:rPr>
              <a:t>nostra sicurezza nonché la tutela globale dell’ambiente.</a:t>
            </a:r>
            <a:endParaRPr b="0" lang="it-IT" sz="2000" spc="-1" strike="noStrike">
              <a:latin typeface="Arial"/>
            </a:endParaRPr>
          </a:p>
          <a:p>
            <a:pPr marL="343080" indent="-342000">
              <a:lnSpc>
                <a:spcPct val="100000"/>
              </a:lnSpc>
              <a:spcBef>
                <a:spcPts val="400"/>
              </a:spcBef>
            </a:pPr>
            <a:endParaRPr b="0" lang="it-IT" sz="2000" spc="-1" strike="noStrike">
              <a:latin typeface="Arial"/>
            </a:endParaRPr>
          </a:p>
        </p:txBody>
      </p:sp>
      <p:sp>
        <p:nvSpPr>
          <p:cNvPr id="215"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9D7370FA-1213-4476-844C-07CF0AAE5E58}"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ipe dir="r"/>
  </p:transition>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1" name="CustomShape 1"/>
          <p:cNvSpPr/>
          <p:nvPr/>
        </p:nvSpPr>
        <p:spPr>
          <a:xfrm>
            <a:off x="457200" y="274680"/>
            <a:ext cx="8228520" cy="938880"/>
          </a:xfrm>
          <a:prstGeom prst="rect">
            <a:avLst/>
          </a:prstGeom>
          <a:noFill/>
          <a:ln w="38160">
            <a:solidFill>
              <a:srgbClr val="ff0000"/>
            </a:solidFill>
            <a:round/>
          </a:ln>
        </p:spPr>
        <p:style>
          <a:lnRef idx="0"/>
          <a:fillRef idx="0"/>
          <a:effectRef idx="0"/>
          <a:fontRef idx="minor"/>
        </p:style>
        <p:txBody>
          <a:bodyPr lIns="90000" rIns="90000" tIns="45000" bIns="45000" anchor="ctr">
            <a:noAutofit/>
          </a:bodyPr>
          <a:p>
            <a:pPr algn="ctr">
              <a:lnSpc>
                <a:spcPct val="100000"/>
              </a:lnSpc>
            </a:pPr>
            <a:r>
              <a:rPr b="1" lang="it-IT" sz="4400" spc="-1" strike="noStrike">
                <a:solidFill>
                  <a:srgbClr val="ff0000"/>
                </a:solidFill>
                <a:latin typeface="Calibri"/>
                <a:ea typeface="DejaVu Sans"/>
              </a:rPr>
              <a:t>NORME CIVILISTICHE E PENALI</a:t>
            </a:r>
            <a:endParaRPr b="0" lang="it-IT" sz="4400" spc="-1" strike="noStrike">
              <a:latin typeface="Arial"/>
            </a:endParaRPr>
          </a:p>
        </p:txBody>
      </p:sp>
      <p:sp>
        <p:nvSpPr>
          <p:cNvPr id="332" name="CustomShape 2"/>
          <p:cNvSpPr/>
          <p:nvPr/>
        </p:nvSpPr>
        <p:spPr>
          <a:xfrm>
            <a:off x="457200" y="1428840"/>
            <a:ext cx="8228520" cy="4856760"/>
          </a:xfrm>
          <a:prstGeom prst="rect">
            <a:avLst/>
          </a:prstGeom>
          <a:noFill/>
          <a:ln w="38160">
            <a:solidFill>
              <a:srgbClr val="ff0000"/>
            </a:solidFill>
            <a:round/>
          </a:ln>
        </p:spPr>
        <p:style>
          <a:lnRef idx="0"/>
          <a:fillRef idx="0"/>
          <a:effectRef idx="0"/>
          <a:fontRef idx="minor"/>
        </p:style>
        <p:txBody>
          <a:bodyPr lIns="90000" rIns="90000" tIns="45000" bIns="45000">
            <a:normAutofit fontScale="27000"/>
          </a:bodyPr>
          <a:p>
            <a:pPr marL="343080" indent="-342000">
              <a:lnSpc>
                <a:spcPct val="100000"/>
              </a:lnSpc>
              <a:spcBef>
                <a:spcPts val="641"/>
              </a:spcBef>
            </a:pPr>
            <a:endParaRPr b="0" lang="it-IT" sz="1800" spc="-1" strike="noStrike">
              <a:latin typeface="Arial"/>
            </a:endParaRPr>
          </a:p>
          <a:p>
            <a:pPr marL="343080" indent="-342000">
              <a:lnSpc>
                <a:spcPct val="100000"/>
              </a:lnSpc>
              <a:spcBef>
                <a:spcPts val="641"/>
              </a:spcBef>
            </a:pPr>
            <a:r>
              <a:rPr b="0" lang="it-IT" sz="3200" spc="-1" strike="noStrike">
                <a:solidFill>
                  <a:srgbClr val="ff0000"/>
                </a:solidFill>
                <a:latin typeface="Calibri"/>
                <a:ea typeface="DejaVu Sans"/>
              </a:rPr>
              <a:t>Per concludere invitiamo tutti i presenti a riflettere </a:t>
            </a:r>
            <a:r>
              <a:rPr b="1" lang="it-IT" sz="3200" spc="-1" strike="noStrike">
                <a:solidFill>
                  <a:srgbClr val="ff0000"/>
                </a:solidFill>
                <a:latin typeface="Calibri"/>
                <a:ea typeface="DejaVu Sans"/>
              </a:rPr>
              <a:t>sul ruolo sociale a cui la professione che hanno scelto li  chiama.</a:t>
            </a:r>
            <a:endParaRPr b="0" lang="it-IT" sz="3200" spc="-1" strike="noStrike">
              <a:latin typeface="Arial"/>
            </a:endParaRPr>
          </a:p>
          <a:p>
            <a:pPr marL="343080" indent="-342000">
              <a:lnSpc>
                <a:spcPct val="100000"/>
              </a:lnSpc>
              <a:spcBef>
                <a:spcPts val="641"/>
              </a:spcBef>
            </a:pPr>
            <a:endParaRPr b="0" lang="it-IT" sz="3200" spc="-1" strike="noStrike">
              <a:latin typeface="Arial"/>
            </a:endParaRPr>
          </a:p>
          <a:p>
            <a:pPr marL="343080" indent="-342000">
              <a:lnSpc>
                <a:spcPct val="100000"/>
              </a:lnSpc>
              <a:spcBef>
                <a:spcPts val="641"/>
              </a:spcBef>
            </a:pPr>
            <a:r>
              <a:rPr b="1" lang="it-IT" sz="3200" spc="-1" strike="noStrike">
                <a:solidFill>
                  <a:srgbClr val="ff0000"/>
                </a:solidFill>
                <a:latin typeface="Calibri"/>
                <a:ea typeface="DejaVu Sans"/>
              </a:rPr>
              <a:t>L’ingegnere (libero professionista o dipendente):</a:t>
            </a:r>
            <a:endParaRPr b="0" lang="it-IT" sz="3200" spc="-1" strike="noStrike">
              <a:latin typeface="Arial"/>
            </a:endParaRPr>
          </a:p>
          <a:p>
            <a:pPr marL="343080" indent="-342000">
              <a:lnSpc>
                <a:spcPct val="100000"/>
              </a:lnSpc>
              <a:spcBef>
                <a:spcPts val="641"/>
              </a:spcBef>
            </a:pPr>
            <a:r>
              <a:rPr b="1" lang="it-IT" sz="3200" spc="-1" strike="noStrike">
                <a:solidFill>
                  <a:srgbClr val="ff0000"/>
                </a:solidFill>
                <a:latin typeface="Calibri"/>
                <a:ea typeface="DejaVu Sans"/>
              </a:rPr>
              <a:t>      </a:t>
            </a:r>
            <a:r>
              <a:rPr b="1" lang="it-IT" sz="3200" spc="-1" strike="noStrike">
                <a:solidFill>
                  <a:srgbClr val="ff0000"/>
                </a:solidFill>
                <a:latin typeface="Calibri"/>
                <a:ea typeface="DejaVu Sans"/>
              </a:rPr>
              <a:t>deve cercare indubbiamente di assecondare le esigenze del committente (o della ditta per la quale lavora) a patto però che ciò non sia pregiudizievole per la tutela e la salvaguardia della collettività. Ciò non è affermato solamente in termini deontologici ma anche in termini di diritto Civile e Penale. </a:t>
            </a:r>
            <a:endParaRPr b="0" lang="it-IT" sz="3200" spc="-1" strike="noStrike">
              <a:latin typeface="Arial"/>
            </a:endParaRPr>
          </a:p>
          <a:p>
            <a:pPr marL="343080" indent="-342000">
              <a:lnSpc>
                <a:spcPct val="100000"/>
              </a:lnSpc>
              <a:spcBef>
                <a:spcPts val="641"/>
              </a:spcBef>
            </a:pPr>
            <a:endParaRPr b="0" lang="it-IT" sz="3200" spc="-1" strike="noStrike">
              <a:latin typeface="Arial"/>
            </a:endParaRPr>
          </a:p>
          <a:p>
            <a:pPr marL="343080" indent="-342000">
              <a:lnSpc>
                <a:spcPct val="100000"/>
              </a:lnSpc>
              <a:spcBef>
                <a:spcPts val="641"/>
              </a:spcBef>
            </a:pPr>
            <a:r>
              <a:rPr b="0" lang="it-IT" sz="3200" spc="-1" strike="noStrike">
                <a:solidFill>
                  <a:srgbClr val="ff0000"/>
                </a:solidFill>
                <a:latin typeface="Calibri"/>
                <a:ea typeface="DejaVu Sans"/>
              </a:rPr>
              <a:t>Ricordiamo la sentenza della Cass. Pen. 2/7/87: ”ai fini della responsabilità di reato colposo a nulla rileva che la qualifica di direttore dei lavori sia stata assunta nell’interesse del committente in quanto, sotto il profilo penalistico interessa che l’agente abbia influito con la propria attività sul corso dei lavori del manufatto,sicché possa ravvisarsi la sussistenza del nesso di causalità tra quella attività e l’evento concretatosi in sinistro”.</a:t>
            </a:r>
            <a:br/>
            <a:endParaRPr b="0" lang="it-IT" sz="3200" spc="-1" strike="noStrike">
              <a:latin typeface="Arial"/>
            </a:endParaRPr>
          </a:p>
        </p:txBody>
      </p:sp>
      <p:sp>
        <p:nvSpPr>
          <p:cNvPr id="333"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312BA665-DB69-41CF-8193-95211B8E73A1}"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457200" y="274680"/>
            <a:ext cx="8228520" cy="1141920"/>
          </a:xfrm>
          <a:prstGeom prst="rect">
            <a:avLst/>
          </a:prstGeom>
          <a:noFill/>
          <a:ln w="38160">
            <a:solidFill>
              <a:srgbClr val="0070c0"/>
            </a:solidFill>
            <a:round/>
          </a:ln>
        </p:spPr>
        <p:style>
          <a:lnRef idx="0"/>
          <a:fillRef idx="0"/>
          <a:effectRef idx="0"/>
          <a:fontRef idx="minor"/>
        </p:style>
        <p:txBody>
          <a:bodyPr lIns="90000" rIns="90000" tIns="45000" bIns="45000" anchor="ctr">
            <a:noAutofit/>
          </a:bodyPr>
          <a:p>
            <a:pPr algn="ctr">
              <a:lnSpc>
                <a:spcPct val="100000"/>
              </a:lnSpc>
            </a:pPr>
            <a:r>
              <a:rPr b="1" lang="it-IT" sz="4400" spc="-1" strike="noStrike">
                <a:solidFill>
                  <a:srgbClr val="0070c0"/>
                </a:solidFill>
                <a:latin typeface="Calibri"/>
                <a:ea typeface="DejaVu Sans"/>
              </a:rPr>
              <a:t>ESERCIZIO PROFESSIONALE</a:t>
            </a:r>
            <a:endParaRPr b="0" lang="it-IT" sz="4400" spc="-1" strike="noStrike">
              <a:latin typeface="Arial"/>
            </a:endParaRPr>
          </a:p>
        </p:txBody>
      </p:sp>
      <p:sp>
        <p:nvSpPr>
          <p:cNvPr id="335" name="CustomShape 2"/>
          <p:cNvSpPr/>
          <p:nvPr/>
        </p:nvSpPr>
        <p:spPr>
          <a:xfrm>
            <a:off x="457200" y="1600200"/>
            <a:ext cx="8228520" cy="4524840"/>
          </a:xfrm>
          <a:prstGeom prst="rect">
            <a:avLst/>
          </a:prstGeom>
          <a:noFill/>
          <a:ln w="38160">
            <a:solidFill>
              <a:srgbClr val="0070c0"/>
            </a:solidFill>
            <a:round/>
          </a:ln>
        </p:spPr>
        <p:style>
          <a:lnRef idx="0"/>
          <a:fillRef idx="0"/>
          <a:effectRef idx="0"/>
          <a:fontRef idx="minor"/>
        </p:style>
        <p:txBody>
          <a:bodyPr lIns="90000" rIns="90000" tIns="45000" bIns="45000">
            <a:normAutofit fontScale="2000"/>
          </a:bodyPr>
          <a:p>
            <a:pPr marL="343080" indent="-342000" algn="ctr">
              <a:lnSpc>
                <a:spcPct val="100000"/>
              </a:lnSpc>
              <a:spcBef>
                <a:spcPts val="2239"/>
              </a:spcBef>
            </a:pPr>
            <a:r>
              <a:rPr b="1" lang="it-IT" sz="11200" spc="-1" strike="noStrike">
                <a:solidFill>
                  <a:srgbClr val="0070c0"/>
                </a:solidFill>
                <a:latin typeface="Arial"/>
                <a:ea typeface="DejaVu Sans"/>
              </a:rPr>
              <a:t>ESAME DI STATO</a:t>
            </a:r>
            <a:endParaRPr b="0" lang="it-IT" sz="11200" spc="-1" strike="noStrike">
              <a:latin typeface="Arial"/>
            </a:endParaRPr>
          </a:p>
          <a:p>
            <a:pPr marL="343080" indent="-342000">
              <a:lnSpc>
                <a:spcPct val="100000"/>
              </a:lnSpc>
              <a:spcBef>
                <a:spcPts val="1281"/>
              </a:spcBef>
              <a:buClr>
                <a:srgbClr val="0070c0"/>
              </a:buClr>
              <a:buFont typeface="Wingdings" charset="2"/>
              <a:buChar char=""/>
            </a:pPr>
            <a:r>
              <a:rPr b="0" lang="it-IT" sz="6400" spc="-1" strike="noStrike">
                <a:solidFill>
                  <a:srgbClr val="0070c0"/>
                </a:solidFill>
                <a:latin typeface="Arial"/>
                <a:ea typeface="DejaVu Sans"/>
              </a:rPr>
              <a:t> </a:t>
            </a:r>
            <a:r>
              <a:rPr b="0" lang="it-IT" sz="6400" spc="-1" strike="noStrike">
                <a:solidFill>
                  <a:srgbClr val="0070c0"/>
                </a:solidFill>
                <a:latin typeface="Arial"/>
                <a:ea typeface="DejaVu Sans"/>
              </a:rPr>
              <a:t>L'esercizio professionale dell’ingegnere viene riconosciuto dal punto di vista legislativo dalla legge 1395 del1923 con la quale fra l’altro vengono istituiti gli Ordini professionali. </a:t>
            </a:r>
            <a:r>
              <a:rPr b="1" lang="it-IT" sz="6400" spc="-1" strike="noStrike">
                <a:solidFill>
                  <a:srgbClr val="0070c0"/>
                </a:solidFill>
                <a:latin typeface="Arial"/>
                <a:ea typeface="DejaVu Sans"/>
              </a:rPr>
              <a:t>Il successivo regolamentodel 1925 prescrive poi che per l’esercizio della professione sia indispensabile il superamento di un esame statale di abilitazione.</a:t>
            </a:r>
            <a:endParaRPr b="0" lang="it-IT" sz="6400" spc="-1" strike="noStrike">
              <a:latin typeface="Arial"/>
            </a:endParaRPr>
          </a:p>
          <a:p>
            <a:pPr marL="343080" indent="-342000">
              <a:lnSpc>
                <a:spcPct val="100000"/>
              </a:lnSpc>
              <a:spcBef>
                <a:spcPts val="1281"/>
              </a:spcBef>
              <a:buClr>
                <a:srgbClr val="0070c0"/>
              </a:buClr>
              <a:buFont typeface="Wingdings" charset="2"/>
              <a:buChar char=""/>
            </a:pPr>
            <a:r>
              <a:rPr b="0" lang="it-IT" sz="6400" spc="-1" strike="noStrike">
                <a:solidFill>
                  <a:srgbClr val="0070c0"/>
                </a:solidFill>
                <a:latin typeface="Arial"/>
                <a:ea typeface="DejaVu Sans"/>
              </a:rPr>
              <a:t> </a:t>
            </a:r>
            <a:r>
              <a:rPr b="0" lang="it-IT" sz="6400" spc="-1" strike="noStrike">
                <a:solidFill>
                  <a:srgbClr val="0070c0"/>
                </a:solidFill>
                <a:latin typeface="Arial"/>
                <a:ea typeface="DejaVu Sans"/>
              </a:rPr>
              <a:t>Si ribadisce infine che ai sensi dell'art.2229 C.C. in base alla determinazione della Legge 25.04.1938 n.897 </a:t>
            </a:r>
            <a:r>
              <a:rPr b="1" lang="it-IT" sz="6400" spc="-1" strike="noStrike">
                <a:solidFill>
                  <a:srgbClr val="0070c0"/>
                </a:solidFill>
                <a:latin typeface="Arial"/>
                <a:ea typeface="DejaVu Sans"/>
              </a:rPr>
              <a:t>la professione di ingegnere può essere esercitata soltanto dagli Iscritti all'Albo professionale. </a:t>
            </a:r>
            <a:r>
              <a:rPr b="0" lang="it-IT" sz="6400" spc="-1" strike="noStrike">
                <a:solidFill>
                  <a:srgbClr val="0070c0"/>
                </a:solidFill>
                <a:latin typeface="Arial"/>
                <a:ea typeface="DejaVu Sans"/>
              </a:rPr>
              <a:t>La mancanza di iscrizione,come dispone l'art. 2231 C.C., addirittura non da azione per il pagamento del compenso, circostanza questa che vale anche nel caso di difetto di competenza.</a:t>
            </a:r>
            <a:endParaRPr b="0" lang="it-IT" sz="6400" spc="-1" strike="noStrike">
              <a:latin typeface="Arial"/>
            </a:endParaRPr>
          </a:p>
          <a:p>
            <a:pPr marL="343080" indent="-342000" algn="ctr">
              <a:lnSpc>
                <a:spcPct val="100000"/>
              </a:lnSpc>
              <a:spcBef>
                <a:spcPts val="641"/>
              </a:spcBef>
            </a:pPr>
            <a:endParaRPr b="0" lang="it-IT" sz="6400" spc="-1" strike="noStrike">
              <a:latin typeface="Arial"/>
            </a:endParaRPr>
          </a:p>
        </p:txBody>
      </p:sp>
      <p:sp>
        <p:nvSpPr>
          <p:cNvPr id="336"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F69003BF-1227-44B4-A77D-4B860E1C35D1}"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newsflash/>
  </p:transition>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7" name="CustomShape 1"/>
          <p:cNvSpPr/>
          <p:nvPr/>
        </p:nvSpPr>
        <p:spPr>
          <a:xfrm>
            <a:off x="457200" y="274680"/>
            <a:ext cx="8228520" cy="1141920"/>
          </a:xfrm>
          <a:prstGeom prst="rect">
            <a:avLst/>
          </a:prstGeom>
          <a:noFill/>
          <a:ln w="38160">
            <a:solidFill>
              <a:srgbClr val="0070c0"/>
            </a:solidFill>
            <a:round/>
          </a:ln>
        </p:spPr>
        <p:style>
          <a:lnRef idx="0"/>
          <a:fillRef idx="0"/>
          <a:effectRef idx="0"/>
          <a:fontRef idx="minor"/>
        </p:style>
        <p:txBody>
          <a:bodyPr lIns="90000" rIns="90000" tIns="45000" bIns="45000" anchor="ctr">
            <a:noAutofit/>
          </a:bodyPr>
          <a:p>
            <a:pPr algn="ctr">
              <a:lnSpc>
                <a:spcPct val="100000"/>
              </a:lnSpc>
            </a:pPr>
            <a:r>
              <a:rPr b="1" lang="it-IT" sz="4400" spc="-1" strike="noStrike">
                <a:solidFill>
                  <a:srgbClr val="0070c0"/>
                </a:solidFill>
                <a:latin typeface="Calibri"/>
                <a:ea typeface="DejaVu Sans"/>
              </a:rPr>
              <a:t>ESERCIZIO PROFESSIONALE</a:t>
            </a:r>
            <a:endParaRPr b="0" lang="it-IT" sz="4400" spc="-1" strike="noStrike">
              <a:latin typeface="Arial"/>
            </a:endParaRPr>
          </a:p>
        </p:txBody>
      </p:sp>
      <p:sp>
        <p:nvSpPr>
          <p:cNvPr id="338" name="CustomShape 2"/>
          <p:cNvSpPr/>
          <p:nvPr/>
        </p:nvSpPr>
        <p:spPr>
          <a:xfrm>
            <a:off x="457200" y="1535040"/>
            <a:ext cx="4039200" cy="638640"/>
          </a:xfrm>
          <a:prstGeom prst="rect">
            <a:avLst/>
          </a:prstGeom>
          <a:noFill/>
          <a:ln w="38160">
            <a:solidFill>
              <a:srgbClr val="0070c0"/>
            </a:solidFill>
            <a:round/>
          </a:ln>
        </p:spPr>
        <p:style>
          <a:lnRef idx="0"/>
          <a:fillRef idx="0"/>
          <a:effectRef idx="0"/>
          <a:fontRef idx="minor"/>
        </p:style>
        <p:txBody>
          <a:bodyPr lIns="90000" rIns="90000" tIns="45000" bIns="45000" anchor="ctr">
            <a:normAutofit fontScale="34000"/>
          </a:bodyPr>
          <a:p>
            <a:pPr algn="ctr">
              <a:lnSpc>
                <a:spcPct val="100000"/>
              </a:lnSpc>
            </a:pPr>
            <a:r>
              <a:rPr b="1" lang="it-IT" sz="4400" spc="-1" strike="noStrike">
                <a:solidFill>
                  <a:srgbClr val="0070c0"/>
                </a:solidFill>
                <a:latin typeface="Calibri"/>
                <a:ea typeface="DejaVu Sans"/>
              </a:rPr>
              <a:t>IN FORMA INDIVIDUALE</a:t>
            </a:r>
            <a:endParaRPr b="0" lang="it-IT" sz="4400" spc="-1" strike="noStrike">
              <a:latin typeface="Arial"/>
            </a:endParaRPr>
          </a:p>
        </p:txBody>
      </p:sp>
      <p:sp>
        <p:nvSpPr>
          <p:cNvPr id="339" name="CustomShape 3"/>
          <p:cNvSpPr/>
          <p:nvPr/>
        </p:nvSpPr>
        <p:spPr>
          <a:xfrm>
            <a:off x="457200" y="2174760"/>
            <a:ext cx="4039200" cy="3950280"/>
          </a:xfrm>
          <a:prstGeom prst="rect">
            <a:avLst/>
          </a:prstGeom>
          <a:noFill/>
          <a:ln w="38160">
            <a:solidFill>
              <a:srgbClr val="0070c0"/>
            </a:solidFill>
            <a:round/>
          </a:ln>
        </p:spPr>
        <p:style>
          <a:lnRef idx="0"/>
          <a:fillRef idx="0"/>
          <a:effectRef idx="0"/>
          <a:fontRef idx="minor"/>
        </p:style>
        <p:txBody>
          <a:bodyPr lIns="90000" rIns="90000" tIns="45000" bIns="45000" anchor="ctr">
            <a:noAutofit/>
          </a:bodyPr>
          <a:p>
            <a:pPr algn="just">
              <a:lnSpc>
                <a:spcPct val="100000"/>
              </a:lnSpc>
              <a:spcBef>
                <a:spcPts val="261"/>
              </a:spcBef>
            </a:pPr>
            <a:r>
              <a:rPr b="0" lang="it-IT" sz="1300" spc="-1" strike="noStrike">
                <a:solidFill>
                  <a:srgbClr val="0070c0"/>
                </a:solidFill>
                <a:latin typeface="Arial"/>
                <a:ea typeface="DejaVu Sans"/>
              </a:rPr>
              <a:t>L'esercizio professionale informa individuale è certamente, anche per gli ingegneri, il più antico e tuttora il più diffuso. E' regolamentato giuridicamente dagli artt.2229 -2238 del Codice  Civile, dalla normativa di tutela del titolo e di governo della categoria precedentemente sposta ed è sottoposto a precise direttive etiche contenute nei codici deontologici.  </a:t>
            </a:r>
            <a:endParaRPr b="0" lang="it-IT" sz="1300" spc="-1" strike="noStrike">
              <a:latin typeface="Arial"/>
            </a:endParaRPr>
          </a:p>
          <a:p>
            <a:pPr algn="just">
              <a:lnSpc>
                <a:spcPct val="100000"/>
              </a:lnSpc>
              <a:spcBef>
                <a:spcPts val="261"/>
              </a:spcBef>
            </a:pPr>
            <a:r>
              <a:rPr b="0" lang="it-IT" sz="1300" spc="-1" strike="noStrike">
                <a:solidFill>
                  <a:srgbClr val="0070c0"/>
                </a:solidFill>
                <a:latin typeface="Arial"/>
                <a:ea typeface="DejaVu Sans"/>
              </a:rPr>
              <a:t> </a:t>
            </a:r>
            <a:r>
              <a:rPr b="0" lang="it-IT" sz="1300" spc="-1" strike="noStrike">
                <a:solidFill>
                  <a:srgbClr val="0070c0"/>
                </a:solidFill>
                <a:latin typeface="Arial"/>
                <a:ea typeface="DejaVu Sans"/>
              </a:rPr>
              <a:t>Art. 2229 Esercizio delle professioni intellettuali: </a:t>
            </a:r>
            <a:endParaRPr b="0" lang="it-IT" sz="1300" spc="-1" strike="noStrike">
              <a:latin typeface="Arial"/>
            </a:endParaRPr>
          </a:p>
          <a:p>
            <a:pPr algn="just">
              <a:lnSpc>
                <a:spcPct val="100000"/>
              </a:lnSpc>
              <a:spcBef>
                <a:spcPts val="261"/>
              </a:spcBef>
            </a:pPr>
            <a:r>
              <a:rPr b="0" lang="it-IT" sz="1300" spc="-1" strike="noStrike">
                <a:solidFill>
                  <a:srgbClr val="0070c0"/>
                </a:solidFill>
                <a:latin typeface="Arial"/>
                <a:ea typeface="DejaVu Sans"/>
              </a:rPr>
              <a:t>La legge determina le professioni intellettuali per l'esercizio delle quali è necessaria l'iscrizione in appositi albi o elenchi. L'accertamento dei requisiti per l'iscrizione negli albi o negli elenchi, la tenuta dei medesimi e il potere disciplinare sugli iscritti sono demandati alle associazioni professionali sotto la vigilanzadelloStato, salvo che la legge disponga diversamente.</a:t>
            </a:r>
            <a:endParaRPr b="0" lang="it-IT" sz="1300" spc="-1" strike="noStrike">
              <a:latin typeface="Arial"/>
            </a:endParaRPr>
          </a:p>
          <a:p>
            <a:pPr algn="ctr">
              <a:lnSpc>
                <a:spcPct val="80000"/>
              </a:lnSpc>
            </a:pPr>
            <a:endParaRPr b="0" lang="it-IT" sz="1300" spc="-1" strike="noStrike">
              <a:latin typeface="Arial"/>
            </a:endParaRPr>
          </a:p>
        </p:txBody>
      </p:sp>
      <p:sp>
        <p:nvSpPr>
          <p:cNvPr id="340" name="CustomShape 4"/>
          <p:cNvSpPr/>
          <p:nvPr/>
        </p:nvSpPr>
        <p:spPr>
          <a:xfrm>
            <a:off x="4645080" y="1535040"/>
            <a:ext cx="4040640" cy="638640"/>
          </a:xfrm>
          <a:prstGeom prst="rect">
            <a:avLst/>
          </a:prstGeom>
          <a:noFill/>
          <a:ln w="38160">
            <a:solidFill>
              <a:srgbClr val="0070c0"/>
            </a:solidFill>
            <a:round/>
          </a:ln>
        </p:spPr>
        <p:style>
          <a:lnRef idx="0"/>
          <a:fillRef idx="0"/>
          <a:effectRef idx="0"/>
          <a:fontRef idx="minor"/>
        </p:style>
        <p:txBody>
          <a:bodyPr lIns="90000" rIns="90000" tIns="45000" bIns="45000" anchor="ctr">
            <a:normAutofit fontScale="28000"/>
          </a:bodyPr>
          <a:p>
            <a:pPr algn="ctr">
              <a:lnSpc>
                <a:spcPct val="80000"/>
              </a:lnSpc>
            </a:pPr>
            <a:r>
              <a:rPr b="1" lang="it-IT" sz="4100" spc="-1" strike="noStrike">
                <a:solidFill>
                  <a:srgbClr val="0070c0"/>
                </a:solidFill>
                <a:latin typeface="Calibri"/>
                <a:ea typeface="DejaVu Sans"/>
              </a:rPr>
              <a:t>IN FORMA INDIVIDUALE E PERSONALE</a:t>
            </a:r>
            <a:endParaRPr b="0" lang="it-IT" sz="4100" spc="-1" strike="noStrike">
              <a:latin typeface="Arial"/>
            </a:endParaRPr>
          </a:p>
        </p:txBody>
      </p:sp>
      <p:sp>
        <p:nvSpPr>
          <p:cNvPr id="341" name="CustomShape 5"/>
          <p:cNvSpPr/>
          <p:nvPr/>
        </p:nvSpPr>
        <p:spPr>
          <a:xfrm>
            <a:off x="4645080" y="2174760"/>
            <a:ext cx="4040640" cy="3950280"/>
          </a:xfrm>
          <a:prstGeom prst="rect">
            <a:avLst/>
          </a:prstGeom>
          <a:noFill/>
          <a:ln w="38160">
            <a:solidFill>
              <a:srgbClr val="0070c0"/>
            </a:solidFill>
            <a:round/>
          </a:ln>
        </p:spPr>
        <p:style>
          <a:lnRef idx="0"/>
          <a:fillRef idx="0"/>
          <a:effectRef idx="0"/>
          <a:fontRef idx="minor"/>
        </p:style>
        <p:txBody>
          <a:bodyPr lIns="90000" rIns="90000" tIns="45000" bIns="45000" anchor="ctr">
            <a:normAutofit fontScale="1000"/>
          </a:bodyPr>
          <a:p>
            <a:pPr marL="343080">
              <a:lnSpc>
                <a:spcPct val="120000"/>
              </a:lnSpc>
            </a:pPr>
            <a:r>
              <a:rPr b="0" lang="it-IT" sz="4800" spc="-1" strike="noStrike">
                <a:solidFill>
                  <a:srgbClr val="0070c0"/>
                </a:solidFill>
                <a:latin typeface="Arial"/>
                <a:ea typeface="DejaVu Sans"/>
              </a:rPr>
              <a:t> </a:t>
            </a:r>
            <a:endParaRPr b="0" lang="it-IT" sz="4800" spc="-1" strike="noStrike">
              <a:latin typeface="Arial"/>
            </a:endParaRPr>
          </a:p>
          <a:p>
            <a:pPr marL="343080">
              <a:lnSpc>
                <a:spcPct val="120000"/>
              </a:lnSpc>
            </a:pPr>
            <a:endParaRPr b="0" lang="it-IT" sz="4800" spc="-1" strike="noStrike">
              <a:latin typeface="Arial"/>
            </a:endParaRPr>
          </a:p>
          <a:p>
            <a:pPr marL="72000" algn="just">
              <a:lnSpc>
                <a:spcPct val="120000"/>
              </a:lnSpc>
            </a:pPr>
            <a:r>
              <a:rPr b="0" lang="it-IT" sz="5200" spc="-1" strike="noStrike">
                <a:solidFill>
                  <a:srgbClr val="0070c0"/>
                </a:solidFill>
                <a:latin typeface="Arial"/>
                <a:ea typeface="DejaVu Sans"/>
              </a:rPr>
              <a:t>L'esecuzione dell'incarico, ai sensi dell'art. 2232 C.C. deve essere condotto personalmente seppur con l'aiuto di sostituti ed ausiliari e con la collaborazione di altri professionisti ove consentito.  II Professionista ha diritto,come afferma l'art. 2233 C.C., al compenso convenuto o aquello determinato secondo le tariffe e gli usi: per gli ingegneri (e gli architetti) è in vigore la legge 02.03.1949 n.143 che costituisce la tariffa professionale, ma non costituisce più minimo tariffario secondo la legge Bersani del 2005. Come tutti gli altri professionisti l'ingegnere è tenuto al segreto professionale in forza del rapporto che lo lega al Committente Tariffa D.M. 04.04.2001 per lavori pubblici.</a:t>
            </a:r>
            <a:endParaRPr b="0" lang="it-IT" sz="5200" spc="-1" strike="noStrike">
              <a:latin typeface="Arial"/>
            </a:endParaRPr>
          </a:p>
          <a:p>
            <a:pPr marL="72000" algn="just">
              <a:lnSpc>
                <a:spcPct val="120000"/>
              </a:lnSpc>
            </a:pPr>
            <a:endParaRPr b="0" lang="it-IT" sz="5200" spc="-1" strike="noStrike">
              <a:latin typeface="Arial"/>
            </a:endParaRPr>
          </a:p>
          <a:p>
            <a:pPr marL="343080">
              <a:lnSpc>
                <a:spcPct val="120000"/>
              </a:lnSpc>
            </a:pPr>
            <a:r>
              <a:rPr b="0" lang="it-IT" sz="5200" spc="-1" strike="noStrike">
                <a:solidFill>
                  <a:srgbClr val="ff0000"/>
                </a:solidFill>
                <a:latin typeface="Arial"/>
                <a:ea typeface="DejaVu Sans"/>
              </a:rPr>
              <a:t>D.M. 17 giugno 2016, D.Lgs 50/2016 ex D.M. 143 del 31 ottobre 2013</a:t>
            </a:r>
            <a:endParaRPr b="0" lang="it-IT" sz="5200" spc="-1" strike="noStrike">
              <a:latin typeface="Arial"/>
            </a:endParaRPr>
          </a:p>
          <a:p>
            <a:pPr marL="343080">
              <a:lnSpc>
                <a:spcPct val="120000"/>
              </a:lnSpc>
            </a:pPr>
            <a:endParaRPr b="0" lang="it-IT" sz="5200" spc="-1" strike="noStrike">
              <a:latin typeface="Arial"/>
            </a:endParaRPr>
          </a:p>
          <a:p>
            <a:pPr marL="343080" indent="-342000">
              <a:lnSpc>
                <a:spcPct val="100000"/>
              </a:lnSpc>
              <a:spcBef>
                <a:spcPts val="879"/>
              </a:spcBef>
            </a:pPr>
            <a:br/>
            <a:endParaRPr b="0" lang="it-IT" sz="5200" spc="-1" strike="noStrike">
              <a:latin typeface="Arial"/>
            </a:endParaRPr>
          </a:p>
        </p:txBody>
      </p:sp>
      <p:sp>
        <p:nvSpPr>
          <p:cNvPr id="342" name="CustomShape 6"/>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F38D800E-BAD7-4FAE-8687-00D0471B5169}"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newsflash/>
  </p:transition>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3" name="CustomShape 1"/>
          <p:cNvSpPr/>
          <p:nvPr/>
        </p:nvSpPr>
        <p:spPr>
          <a:xfrm>
            <a:off x="457200" y="274680"/>
            <a:ext cx="8228520" cy="1141920"/>
          </a:xfrm>
          <a:prstGeom prst="rect">
            <a:avLst/>
          </a:prstGeom>
          <a:noFill/>
          <a:ln w="38160">
            <a:solidFill>
              <a:srgbClr val="0070c0"/>
            </a:solidFill>
            <a:round/>
          </a:ln>
        </p:spPr>
        <p:style>
          <a:lnRef idx="0"/>
          <a:fillRef idx="0"/>
          <a:effectRef idx="0"/>
          <a:fontRef idx="minor"/>
        </p:style>
        <p:txBody>
          <a:bodyPr lIns="90000" rIns="90000" tIns="45000" bIns="45000" anchor="ctr">
            <a:noAutofit/>
          </a:bodyPr>
          <a:p>
            <a:pPr algn="ctr">
              <a:lnSpc>
                <a:spcPct val="100000"/>
              </a:lnSpc>
            </a:pPr>
            <a:r>
              <a:rPr b="1" lang="it-IT" sz="4400" spc="-1" strike="noStrike">
                <a:solidFill>
                  <a:srgbClr val="0070c0"/>
                </a:solidFill>
                <a:latin typeface="Calibri"/>
                <a:ea typeface="DejaVu Sans"/>
              </a:rPr>
              <a:t>ESERCIZIO PROFESSIONALE</a:t>
            </a:r>
            <a:endParaRPr b="0" lang="it-IT" sz="4400" spc="-1" strike="noStrike">
              <a:latin typeface="Arial"/>
            </a:endParaRPr>
          </a:p>
        </p:txBody>
      </p:sp>
      <p:sp>
        <p:nvSpPr>
          <p:cNvPr id="344" name="CustomShape 2"/>
          <p:cNvSpPr/>
          <p:nvPr/>
        </p:nvSpPr>
        <p:spPr>
          <a:xfrm>
            <a:off x="457200" y="1600200"/>
            <a:ext cx="8228520" cy="4524840"/>
          </a:xfrm>
          <a:prstGeom prst="rect">
            <a:avLst/>
          </a:prstGeom>
          <a:noFill/>
          <a:ln w="38160">
            <a:solidFill>
              <a:srgbClr val="0070c0"/>
            </a:solidFill>
            <a:round/>
          </a:ln>
        </p:spPr>
        <p:style>
          <a:lnRef idx="0"/>
          <a:fillRef idx="0"/>
          <a:effectRef idx="0"/>
          <a:fontRef idx="minor"/>
        </p:style>
        <p:txBody>
          <a:bodyPr lIns="90000" rIns="90000" tIns="45000" bIns="45000">
            <a:normAutofit fontScale="25000"/>
          </a:bodyPr>
          <a:p>
            <a:pPr marL="343080" indent="-342000" algn="ctr">
              <a:lnSpc>
                <a:spcPct val="100000"/>
              </a:lnSpc>
              <a:spcBef>
                <a:spcPts val="799"/>
              </a:spcBef>
            </a:pPr>
            <a:endParaRPr b="0" lang="it-IT" sz="1800" spc="-1" strike="noStrike">
              <a:latin typeface="Arial"/>
            </a:endParaRPr>
          </a:p>
          <a:p>
            <a:pPr marL="343080" indent="-342000" algn="ctr">
              <a:lnSpc>
                <a:spcPct val="100000"/>
              </a:lnSpc>
              <a:spcBef>
                <a:spcPts val="799"/>
              </a:spcBef>
            </a:pPr>
            <a:r>
              <a:rPr b="1" lang="it-IT" sz="4000" spc="-1" strike="noStrike">
                <a:solidFill>
                  <a:srgbClr val="0070c0"/>
                </a:solidFill>
                <a:latin typeface="Arial"/>
                <a:ea typeface="DejaVu Sans"/>
              </a:rPr>
              <a:t>RECESSO</a:t>
            </a:r>
            <a:endParaRPr b="0" lang="it-IT" sz="4000" spc="-1" strike="noStrike">
              <a:latin typeface="Arial"/>
            </a:endParaRPr>
          </a:p>
          <a:p>
            <a:pPr marL="343080" indent="-342000" algn="just">
              <a:lnSpc>
                <a:spcPct val="100000"/>
              </a:lnSpc>
              <a:spcBef>
                <a:spcPts val="680"/>
              </a:spcBef>
            </a:pPr>
            <a:r>
              <a:rPr b="1" lang="it-IT" sz="3200" spc="-1" strike="noStrike">
                <a:solidFill>
                  <a:srgbClr val="000000"/>
                </a:solidFill>
                <a:latin typeface="Calibri"/>
                <a:ea typeface="DejaVu Sans"/>
              </a:rPr>
              <a:t>       </a:t>
            </a:r>
            <a:r>
              <a:rPr b="0" lang="it-IT" sz="3400" spc="-1" strike="noStrike">
                <a:solidFill>
                  <a:srgbClr val="0070c0"/>
                </a:solidFill>
                <a:latin typeface="Arial"/>
                <a:ea typeface="DejaVu Sans"/>
              </a:rPr>
              <a:t>L'art. 2237C.C. dispone che il Committente può recedere dal contratto rimborsando al professionista le spese  sostenute e pagando il compenso per l'opera svolta. </a:t>
            </a:r>
            <a:endParaRPr b="0" lang="it-IT" sz="3400" spc="-1" strike="noStrike">
              <a:latin typeface="Arial"/>
            </a:endParaRPr>
          </a:p>
          <a:p>
            <a:pPr marL="343080" indent="-342000" algn="just">
              <a:lnSpc>
                <a:spcPct val="100000"/>
              </a:lnSpc>
              <a:spcBef>
                <a:spcPts val="680"/>
              </a:spcBef>
            </a:pPr>
            <a:r>
              <a:rPr b="0" lang="it-IT" sz="3400" spc="-1" strike="noStrike">
                <a:solidFill>
                  <a:srgbClr val="0070c0"/>
                </a:solidFill>
                <a:latin typeface="Arial"/>
                <a:ea typeface="DejaVu Sans"/>
              </a:rPr>
              <a:t>     </a:t>
            </a:r>
            <a:r>
              <a:rPr b="0" lang="it-IT" sz="3400" spc="-1" strike="noStrike">
                <a:solidFill>
                  <a:srgbClr val="0070c0"/>
                </a:solidFill>
                <a:latin typeface="Arial"/>
                <a:ea typeface="DejaVu Sans"/>
              </a:rPr>
              <a:t>Per contro il professionista può recedere dal contratto solo per giusta causa.</a:t>
            </a:r>
            <a:r>
              <a:rPr b="0" lang="it-IT" sz="3400" spc="-1" strike="noStrike">
                <a:solidFill>
                  <a:srgbClr val="0070c0"/>
                </a:solidFill>
                <a:latin typeface="Arial"/>
                <a:ea typeface="DejaVu Sans"/>
              </a:rPr>
              <a:t>	</a:t>
            </a:r>
            <a:endParaRPr b="0" lang="it-IT" sz="3400" spc="-1" strike="noStrike">
              <a:latin typeface="Arial"/>
            </a:endParaRPr>
          </a:p>
          <a:p>
            <a:pPr marL="343080" indent="-342000" algn="just">
              <a:lnSpc>
                <a:spcPct val="100000"/>
              </a:lnSpc>
              <a:spcBef>
                <a:spcPts val="680"/>
              </a:spcBef>
            </a:pPr>
            <a:r>
              <a:rPr b="0" lang="it-IT" sz="3400" spc="-1" strike="noStrike">
                <a:solidFill>
                  <a:srgbClr val="0070c0"/>
                </a:solidFill>
                <a:latin typeface="Arial"/>
                <a:ea typeface="DejaVu Sans"/>
              </a:rPr>
              <a:t>     </a:t>
            </a:r>
            <a:r>
              <a:rPr b="0" lang="it-IT" sz="3400" spc="-1" strike="noStrike">
                <a:solidFill>
                  <a:srgbClr val="0070c0"/>
                </a:solidFill>
                <a:latin typeface="Arial"/>
                <a:ea typeface="DejaVu Sans"/>
              </a:rPr>
              <a:t>L'esercizio professionale individuale può essere svolto, come ora frequentemente accade, nell'ambito di studi plurinominali intesi solo alla suddivisione delle spese sempre più rilevanti. Talora nell'ambito di tali studi plurinominali, come pure nell'ambito di studi associati, si costituiscono società di servizi aventi il compito di gestire la struttura organizzativa complessiva suddividendo le spese</a:t>
            </a:r>
            <a:r>
              <a:rPr b="0" lang="it-IT" sz="3400" spc="-1" strike="noStrike">
                <a:solidFill>
                  <a:srgbClr val="0070c0"/>
                </a:solidFill>
                <a:latin typeface="Arial"/>
                <a:ea typeface="DejaVu Sans"/>
              </a:rPr>
              <a:t>	</a:t>
            </a:r>
            <a:r>
              <a:rPr b="0" lang="it-IT" sz="3400" spc="-1" strike="noStrike">
                <a:solidFill>
                  <a:srgbClr val="0070c0"/>
                </a:solidFill>
                <a:latin typeface="Arial"/>
                <a:ea typeface="DejaVu Sans"/>
              </a:rPr>
              <a:t>conseguenti pro quota tra i professionisti partecipanti</a:t>
            </a:r>
            <a:endParaRPr b="0" lang="it-IT" sz="3400" spc="-1" strike="noStrike">
              <a:latin typeface="Arial"/>
            </a:endParaRPr>
          </a:p>
          <a:p>
            <a:pPr marL="343080" indent="-342000" algn="ctr">
              <a:lnSpc>
                <a:spcPct val="100000"/>
              </a:lnSpc>
              <a:spcBef>
                <a:spcPts val="641"/>
              </a:spcBef>
            </a:pPr>
            <a:endParaRPr b="0" lang="it-IT" sz="3400" spc="-1" strike="noStrike">
              <a:latin typeface="Arial"/>
            </a:endParaRPr>
          </a:p>
        </p:txBody>
      </p:sp>
      <p:sp>
        <p:nvSpPr>
          <p:cNvPr id="345"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B49EA121-5C73-47B1-9ED7-5482D8CD7A7A}"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newsflash/>
  </p:transition>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457200" y="274680"/>
            <a:ext cx="8228520" cy="1141920"/>
          </a:xfrm>
          <a:prstGeom prst="rect">
            <a:avLst/>
          </a:prstGeom>
          <a:noFill/>
          <a:ln w="38160">
            <a:solidFill>
              <a:srgbClr val="0070c0"/>
            </a:solidFill>
            <a:round/>
          </a:ln>
        </p:spPr>
        <p:style>
          <a:lnRef idx="0"/>
          <a:fillRef idx="0"/>
          <a:effectRef idx="0"/>
          <a:fontRef idx="minor"/>
        </p:style>
        <p:txBody>
          <a:bodyPr lIns="90000" rIns="90000" tIns="45000" bIns="45000" anchor="ctr">
            <a:noAutofit/>
          </a:bodyPr>
          <a:p>
            <a:pPr algn="ctr">
              <a:lnSpc>
                <a:spcPct val="100000"/>
              </a:lnSpc>
            </a:pPr>
            <a:r>
              <a:rPr b="1" lang="it-IT" sz="4400" spc="-1" strike="noStrike">
                <a:solidFill>
                  <a:srgbClr val="0070c0"/>
                </a:solidFill>
                <a:latin typeface="Calibri"/>
                <a:ea typeface="DejaVu Sans"/>
              </a:rPr>
              <a:t>ESERCIZIO PROFESSIONALE</a:t>
            </a:r>
            <a:endParaRPr b="0" lang="it-IT" sz="4400" spc="-1" strike="noStrike">
              <a:latin typeface="Arial"/>
            </a:endParaRPr>
          </a:p>
        </p:txBody>
      </p:sp>
      <p:sp>
        <p:nvSpPr>
          <p:cNvPr id="347" name="CustomShape 2"/>
          <p:cNvSpPr/>
          <p:nvPr/>
        </p:nvSpPr>
        <p:spPr>
          <a:xfrm>
            <a:off x="457200" y="1535040"/>
            <a:ext cx="4039200" cy="638640"/>
          </a:xfrm>
          <a:prstGeom prst="rect">
            <a:avLst/>
          </a:prstGeom>
          <a:noFill/>
          <a:ln w="38160">
            <a:solidFill>
              <a:srgbClr val="0070c0"/>
            </a:solidFill>
            <a:round/>
          </a:ln>
        </p:spPr>
        <p:style>
          <a:lnRef idx="0"/>
          <a:fillRef idx="0"/>
          <a:effectRef idx="0"/>
          <a:fontRef idx="minor"/>
        </p:style>
        <p:txBody>
          <a:bodyPr lIns="90000" rIns="90000" tIns="45000" bIns="45000" anchor="ctr">
            <a:normAutofit fontScale="11000"/>
          </a:bodyPr>
          <a:p>
            <a:pPr algn="ctr">
              <a:lnSpc>
                <a:spcPct val="100000"/>
              </a:lnSpc>
            </a:pPr>
            <a:r>
              <a:rPr b="1" lang="it-IT" sz="4400" spc="-1" strike="noStrike">
                <a:solidFill>
                  <a:srgbClr val="0070c0"/>
                </a:solidFill>
                <a:latin typeface="Calibri"/>
                <a:ea typeface="DejaVu Sans"/>
              </a:rPr>
              <a:t>ASSOCIAZIONE TEMPORANEA DI PROFESSIONISTI</a:t>
            </a:r>
            <a:endParaRPr b="0" lang="it-IT" sz="4400" spc="-1" strike="noStrike">
              <a:latin typeface="Arial"/>
            </a:endParaRPr>
          </a:p>
        </p:txBody>
      </p:sp>
      <p:sp>
        <p:nvSpPr>
          <p:cNvPr id="348" name="CustomShape 3"/>
          <p:cNvSpPr/>
          <p:nvPr/>
        </p:nvSpPr>
        <p:spPr>
          <a:xfrm>
            <a:off x="457200" y="2174760"/>
            <a:ext cx="4039200" cy="3950280"/>
          </a:xfrm>
          <a:prstGeom prst="rect">
            <a:avLst/>
          </a:prstGeom>
          <a:noFill/>
          <a:ln w="38160">
            <a:solidFill>
              <a:srgbClr val="0070c0"/>
            </a:solidFill>
            <a:round/>
          </a:ln>
        </p:spPr>
        <p:style>
          <a:lnRef idx="0"/>
          <a:fillRef idx="0"/>
          <a:effectRef idx="0"/>
          <a:fontRef idx="minor"/>
        </p:style>
        <p:txBody>
          <a:bodyPr lIns="90000" rIns="90000" tIns="45000" bIns="45000" anchor="ctr">
            <a:noAutofit/>
          </a:bodyPr>
          <a:p>
            <a:pPr algn="just">
              <a:lnSpc>
                <a:spcPct val="100000"/>
              </a:lnSpc>
            </a:pPr>
            <a:r>
              <a:rPr b="0" lang="it-IT" sz="1600" spc="-1" strike="noStrike">
                <a:solidFill>
                  <a:srgbClr val="0070c0"/>
                </a:solidFill>
                <a:latin typeface="Arial"/>
                <a:ea typeface="DejaVu Sans"/>
              </a:rPr>
              <a:t>La progettazione e la successiva esecuzione di grandi opere nel campo dell'ingegneria civile ed industriale richiedono la costituzione di gruppi di professionisti specializzati in differenti settori ai quali viene affidato congiuntamente un singolo incarico specie nell'ambito delle opere pubbliche. Si sono così venute a costituire specie negli ultimi anni,associazioni temporanee di professionisti, peraltro non regolamentate, costituite spesso per iniziativa degli stessi professionisti e talora della Committenza specie pubblica.</a:t>
            </a:r>
            <a:endParaRPr b="0" lang="it-IT" sz="1600" spc="-1" strike="noStrike">
              <a:latin typeface="Arial"/>
            </a:endParaRPr>
          </a:p>
          <a:p>
            <a:pPr algn="just">
              <a:lnSpc>
                <a:spcPct val="100000"/>
              </a:lnSpc>
              <a:spcBef>
                <a:spcPts val="261"/>
              </a:spcBef>
            </a:pPr>
            <a:endParaRPr b="0" lang="it-IT" sz="1600" spc="-1" strike="noStrike">
              <a:latin typeface="Arial"/>
            </a:endParaRPr>
          </a:p>
        </p:txBody>
      </p:sp>
      <p:sp>
        <p:nvSpPr>
          <p:cNvPr id="349" name="CustomShape 4"/>
          <p:cNvSpPr/>
          <p:nvPr/>
        </p:nvSpPr>
        <p:spPr>
          <a:xfrm>
            <a:off x="4645080" y="1535040"/>
            <a:ext cx="4040640" cy="638640"/>
          </a:xfrm>
          <a:prstGeom prst="rect">
            <a:avLst/>
          </a:prstGeom>
          <a:noFill/>
          <a:ln w="38160">
            <a:solidFill>
              <a:srgbClr val="0070c0"/>
            </a:solidFill>
            <a:round/>
          </a:ln>
        </p:spPr>
        <p:style>
          <a:lnRef idx="0"/>
          <a:fillRef idx="0"/>
          <a:effectRef idx="0"/>
          <a:fontRef idx="minor"/>
        </p:style>
        <p:txBody>
          <a:bodyPr lIns="90000" rIns="90000" tIns="45000" bIns="45000" anchor="ctr">
            <a:normAutofit fontScale="52000"/>
          </a:bodyPr>
          <a:p>
            <a:pPr algn="ctr">
              <a:lnSpc>
                <a:spcPct val="80000"/>
              </a:lnSpc>
            </a:pPr>
            <a:r>
              <a:rPr b="1" lang="it-IT" sz="4100" spc="-1" strike="noStrike">
                <a:solidFill>
                  <a:srgbClr val="0070c0"/>
                </a:solidFill>
                <a:latin typeface="Calibri"/>
                <a:ea typeface="DejaVu Sans"/>
              </a:rPr>
              <a:t>IN FORMA ASSOCIATA</a:t>
            </a:r>
            <a:endParaRPr b="0" lang="it-IT" sz="4100" spc="-1" strike="noStrike">
              <a:latin typeface="Arial"/>
            </a:endParaRPr>
          </a:p>
        </p:txBody>
      </p:sp>
      <p:sp>
        <p:nvSpPr>
          <p:cNvPr id="350" name="CustomShape 5"/>
          <p:cNvSpPr/>
          <p:nvPr/>
        </p:nvSpPr>
        <p:spPr>
          <a:xfrm>
            <a:off x="4645080" y="2174760"/>
            <a:ext cx="4040640" cy="3950280"/>
          </a:xfrm>
          <a:prstGeom prst="rect">
            <a:avLst/>
          </a:prstGeom>
          <a:noFill/>
          <a:ln w="38160">
            <a:solidFill>
              <a:srgbClr val="0070c0"/>
            </a:solidFill>
            <a:round/>
          </a:ln>
        </p:spPr>
        <p:style>
          <a:lnRef idx="0"/>
          <a:fillRef idx="0"/>
          <a:effectRef idx="0"/>
          <a:fontRef idx="minor"/>
        </p:style>
        <p:txBody>
          <a:bodyPr lIns="90000" rIns="90000" tIns="45000" bIns="45000" anchor="ctr">
            <a:normAutofit fontScale="1000"/>
          </a:bodyPr>
          <a:p>
            <a:pPr marL="343080">
              <a:lnSpc>
                <a:spcPct val="120000"/>
              </a:lnSpc>
            </a:pPr>
            <a:endParaRPr b="0" lang="it-IT" sz="1800" spc="-1" strike="noStrike">
              <a:latin typeface="Arial"/>
            </a:endParaRPr>
          </a:p>
          <a:p>
            <a:pPr marL="343080">
              <a:lnSpc>
                <a:spcPct val="100000"/>
              </a:lnSpc>
            </a:pPr>
            <a:endParaRPr b="0" lang="it-IT" sz="1800" spc="-1" strike="noStrike">
              <a:latin typeface="Arial"/>
            </a:endParaRPr>
          </a:p>
          <a:p>
            <a:pPr marL="343080" algn="just">
              <a:lnSpc>
                <a:spcPct val="100000"/>
              </a:lnSpc>
            </a:pPr>
            <a:r>
              <a:rPr b="0" lang="it-IT" sz="5600" spc="-1" strike="noStrike">
                <a:solidFill>
                  <a:srgbClr val="0070c0"/>
                </a:solidFill>
                <a:latin typeface="Arial"/>
                <a:ea typeface="DejaVu Sans"/>
              </a:rPr>
              <a:t>Si devono sottolineare al riguardo due circostanze fondamentali</a:t>
            </a:r>
            <a:endParaRPr b="0" lang="it-IT" sz="5600" spc="-1" strike="noStrike">
              <a:latin typeface="Arial"/>
            </a:endParaRPr>
          </a:p>
          <a:p>
            <a:pPr marL="343080" algn="just">
              <a:lnSpc>
                <a:spcPct val="100000"/>
              </a:lnSpc>
            </a:pPr>
            <a:endParaRPr b="0" lang="it-IT" sz="5600" spc="-1" strike="noStrike">
              <a:latin typeface="Arial"/>
            </a:endParaRPr>
          </a:p>
          <a:p>
            <a:pPr marL="343080" indent="-216000" algn="just">
              <a:lnSpc>
                <a:spcPct val="100000"/>
              </a:lnSpc>
              <a:buClr>
                <a:srgbClr val="0070c0"/>
              </a:buClr>
              <a:buFont typeface="Wingdings" charset="2"/>
              <a:buChar char=""/>
            </a:pPr>
            <a:r>
              <a:rPr b="0" lang="it-IT" sz="5600" spc="-1" strike="noStrike">
                <a:solidFill>
                  <a:srgbClr val="0070c0"/>
                </a:solidFill>
                <a:latin typeface="Arial"/>
                <a:ea typeface="DejaVu Sans"/>
              </a:rPr>
              <a:t>Deve essere rispettato il concetto di personalità di esecuzione dell'opera</a:t>
            </a:r>
            <a:endParaRPr b="0" lang="it-IT" sz="5600" spc="-1" strike="noStrike">
              <a:latin typeface="Arial"/>
            </a:endParaRPr>
          </a:p>
          <a:p>
            <a:pPr marL="343080" indent="-216000" algn="just">
              <a:lnSpc>
                <a:spcPct val="100000"/>
              </a:lnSpc>
              <a:buClr>
                <a:srgbClr val="0070c0"/>
              </a:buClr>
              <a:buFont typeface="Wingdings" charset="2"/>
              <a:buChar char=""/>
            </a:pPr>
            <a:r>
              <a:rPr b="0" lang="it-IT" sz="5600" spc="-1" strike="noStrike">
                <a:solidFill>
                  <a:srgbClr val="0070c0"/>
                </a:solidFill>
                <a:latin typeface="Arial"/>
                <a:ea typeface="DejaVu Sans"/>
              </a:rPr>
              <a:t>Deve esistere il vincolo della esclusiva attività dei professionisti associati attraverso la struttura dello studio associato. </a:t>
            </a:r>
            <a:endParaRPr b="0" lang="it-IT" sz="5600" spc="-1" strike="noStrike">
              <a:latin typeface="Arial"/>
            </a:endParaRPr>
          </a:p>
          <a:p>
            <a:pPr marL="343080" algn="just">
              <a:lnSpc>
                <a:spcPct val="100000"/>
              </a:lnSpc>
            </a:pPr>
            <a:endParaRPr b="0" lang="it-IT" sz="5600" spc="-1" strike="noStrike">
              <a:latin typeface="Arial"/>
            </a:endParaRPr>
          </a:p>
          <a:p>
            <a:pPr marL="343080" algn="just">
              <a:lnSpc>
                <a:spcPct val="100000"/>
              </a:lnSpc>
            </a:pPr>
            <a:r>
              <a:rPr b="0" lang="it-IT" sz="5600" spc="-1" strike="noStrike">
                <a:solidFill>
                  <a:srgbClr val="0070c0"/>
                </a:solidFill>
                <a:latin typeface="Arial"/>
                <a:ea typeface="DejaVu Sans"/>
              </a:rPr>
              <a:t>Si osserva infine che l'esercizio associato della professione comporta la conseguenza che icompensi dovuti dal Committente verranno corrisposti allo studio associato in base alla tariffa della categoria di appartenenza del professionista o dei professionisti personalmente officiati dal Committente. Tra i problemi rilevanti dello studio associato si rileva quello relativo al conferimento delle quote di partecipazione da parte dei soci e del riparto delle spese e degli utili.</a:t>
            </a:r>
            <a:endParaRPr b="0" lang="it-IT" sz="5600" spc="-1" strike="noStrike">
              <a:latin typeface="Arial"/>
            </a:endParaRPr>
          </a:p>
          <a:p>
            <a:pPr marL="343080">
              <a:lnSpc>
                <a:spcPct val="120000"/>
              </a:lnSpc>
            </a:pPr>
            <a:endParaRPr b="0" lang="it-IT" sz="5600" spc="-1" strike="noStrike">
              <a:latin typeface="Arial"/>
            </a:endParaRPr>
          </a:p>
          <a:p>
            <a:pPr marL="343080">
              <a:lnSpc>
                <a:spcPct val="120000"/>
              </a:lnSpc>
            </a:pPr>
            <a:endParaRPr b="0" lang="it-IT" sz="5600" spc="-1" strike="noStrike">
              <a:latin typeface="Arial"/>
            </a:endParaRPr>
          </a:p>
          <a:p>
            <a:pPr marL="343080" indent="-342000">
              <a:lnSpc>
                <a:spcPct val="100000"/>
              </a:lnSpc>
              <a:spcBef>
                <a:spcPts val="879"/>
              </a:spcBef>
            </a:pPr>
            <a:br/>
            <a:endParaRPr b="0" lang="it-IT" sz="5600" spc="-1" strike="noStrike">
              <a:latin typeface="Arial"/>
            </a:endParaRPr>
          </a:p>
        </p:txBody>
      </p:sp>
      <p:sp>
        <p:nvSpPr>
          <p:cNvPr id="351" name="CustomShape 6"/>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3DBC67F1-FDAE-490F-AB6F-B864E64383B6}"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newsflash/>
  </p:transition>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4680"/>
            <a:ext cx="8228520" cy="795960"/>
          </a:xfrm>
          <a:prstGeom prst="rect">
            <a:avLst/>
          </a:prstGeom>
          <a:noFill/>
          <a:ln w="38160">
            <a:solidFill>
              <a:srgbClr val="0070c0"/>
            </a:solidFill>
            <a:round/>
          </a:ln>
        </p:spPr>
        <p:style>
          <a:lnRef idx="0"/>
          <a:fillRef idx="0"/>
          <a:effectRef idx="0"/>
          <a:fontRef idx="minor"/>
        </p:style>
        <p:txBody>
          <a:bodyPr lIns="90000" rIns="90000" tIns="45000" bIns="45000" anchor="ctr">
            <a:noAutofit/>
          </a:bodyPr>
          <a:p>
            <a:pPr algn="ctr">
              <a:lnSpc>
                <a:spcPct val="100000"/>
              </a:lnSpc>
            </a:pPr>
            <a:r>
              <a:rPr b="1" lang="it-IT" sz="4400" spc="-1" strike="noStrike">
                <a:solidFill>
                  <a:srgbClr val="0070c0"/>
                </a:solidFill>
                <a:latin typeface="Calibri"/>
                <a:ea typeface="DejaVu Sans"/>
              </a:rPr>
              <a:t>ESERCIZIO PROFESSIONALE</a:t>
            </a:r>
            <a:endParaRPr b="0" lang="it-IT" sz="4400" spc="-1" strike="noStrike">
              <a:latin typeface="Arial"/>
            </a:endParaRPr>
          </a:p>
        </p:txBody>
      </p:sp>
      <p:sp>
        <p:nvSpPr>
          <p:cNvPr id="353" name="CustomShape 2"/>
          <p:cNvSpPr/>
          <p:nvPr/>
        </p:nvSpPr>
        <p:spPr>
          <a:xfrm>
            <a:off x="457200" y="1285920"/>
            <a:ext cx="8228520" cy="4839120"/>
          </a:xfrm>
          <a:prstGeom prst="rect">
            <a:avLst/>
          </a:prstGeom>
          <a:noFill/>
          <a:ln w="38160">
            <a:solidFill>
              <a:srgbClr val="0070c0"/>
            </a:solidFill>
            <a:round/>
          </a:ln>
        </p:spPr>
        <p:style>
          <a:lnRef idx="0"/>
          <a:fillRef idx="0"/>
          <a:effectRef idx="0"/>
          <a:fontRef idx="minor"/>
        </p:style>
        <p:txBody>
          <a:bodyPr lIns="90000" rIns="90000" tIns="45000" bIns="45000" anchor="ctr">
            <a:normAutofit fontScale="7000"/>
          </a:bodyPr>
          <a:p>
            <a:pPr marL="343080" indent="-342000" algn="ctr">
              <a:lnSpc>
                <a:spcPct val="100000"/>
              </a:lnSpc>
            </a:pPr>
            <a:r>
              <a:rPr b="1" lang="it-IT" sz="5100" spc="-1" strike="noStrike">
                <a:solidFill>
                  <a:srgbClr val="0070c0"/>
                </a:solidFill>
                <a:latin typeface="Arial"/>
                <a:ea typeface="DejaVu Sans"/>
              </a:rPr>
              <a:t>LE SOCIETÀ DI INGEGNERIA</a:t>
            </a:r>
            <a:endParaRPr b="0" lang="it-IT" sz="5100" spc="-1" strike="noStrike">
              <a:latin typeface="Arial"/>
            </a:endParaRPr>
          </a:p>
          <a:p>
            <a:pPr marL="343080" indent="-342000" algn="ctr">
              <a:lnSpc>
                <a:spcPct val="100000"/>
              </a:lnSpc>
            </a:pPr>
            <a:endParaRPr b="0" lang="it-IT" sz="5100" spc="-1" strike="noStrike">
              <a:latin typeface="Arial"/>
            </a:endParaRPr>
          </a:p>
          <a:p>
            <a:pPr marL="343080" indent="-342000" algn="just">
              <a:lnSpc>
                <a:spcPct val="100000"/>
              </a:lnSpc>
            </a:pPr>
            <a:r>
              <a:rPr b="0" lang="it-IT" sz="3800" spc="-1" strike="noStrike">
                <a:solidFill>
                  <a:srgbClr val="0070c0"/>
                </a:solidFill>
                <a:latin typeface="Arial"/>
                <a:ea typeface="DejaVu Sans"/>
              </a:rPr>
              <a:t>I limiti dello studio associato specie nella progettazione e nella esecuzione di opere notevoli e complesse hanno determinato il sorgere di società di ingegneria nonostante il divieto della legge n.1815/1939.</a:t>
            </a:r>
            <a:r>
              <a:rPr b="0" lang="it-IT" sz="3800" spc="-1" strike="noStrike">
                <a:solidFill>
                  <a:srgbClr val="0070c0"/>
                </a:solidFill>
                <a:latin typeface="Arial"/>
                <a:ea typeface="DejaVu Sans"/>
              </a:rPr>
              <a:t>	</a:t>
            </a:r>
            <a:r>
              <a:rPr b="0" lang="it-IT" sz="3800" spc="-1" strike="noStrike">
                <a:solidFill>
                  <a:srgbClr val="0070c0"/>
                </a:solidFill>
                <a:latin typeface="Arial"/>
                <a:ea typeface="DejaVu Sans"/>
              </a:rPr>
              <a:t>Negli anni passati, a far tempo dalla fine  della  seconda  guerra   mondiale, la progressiva affermazione delle società di ingegneria, particolarmente nel settore degli incarichi pubblici,ha dato luogo ad una prolungata e rigida azione di opposizione da parte degli Ordini e dei Consigli Nazionali degli Ingegneri e degli Architetti.</a:t>
            </a:r>
            <a:endParaRPr b="0" lang="it-IT" sz="3800" spc="-1" strike="noStrike">
              <a:latin typeface="Arial"/>
            </a:endParaRPr>
          </a:p>
          <a:p>
            <a:pPr marL="343080" indent="-342000" algn="just">
              <a:lnSpc>
                <a:spcPct val="100000"/>
              </a:lnSpc>
            </a:pPr>
            <a:r>
              <a:rPr b="1" lang="it-IT" sz="3800" spc="-1" strike="noStrike">
                <a:solidFill>
                  <a:srgbClr val="0070c0"/>
                </a:solidFill>
                <a:latin typeface="Arial"/>
                <a:ea typeface="DejaVu Sans"/>
              </a:rPr>
              <a:t>Alla fine  tale opposizione si è notevolmente attenuata con l'affermazione di precise, specifiche condizioni per la costituzione e l’attività delle Società di ingegneria.</a:t>
            </a:r>
            <a:endParaRPr b="0" lang="it-IT" sz="3800" spc="-1" strike="noStrike">
              <a:latin typeface="Arial"/>
            </a:endParaRPr>
          </a:p>
          <a:p>
            <a:pPr marL="343080" indent="-342000" algn="just">
              <a:lnSpc>
                <a:spcPct val="100000"/>
              </a:lnSpc>
            </a:pPr>
            <a:endParaRPr b="0" lang="it-IT" sz="3800" spc="-1" strike="noStrike">
              <a:latin typeface="Arial"/>
            </a:endParaRPr>
          </a:p>
          <a:p>
            <a:pPr marL="343080" indent="-342000" algn="ctr">
              <a:lnSpc>
                <a:spcPct val="100000"/>
              </a:lnSpc>
              <a:spcBef>
                <a:spcPts val="1001"/>
              </a:spcBef>
            </a:pPr>
            <a:r>
              <a:rPr b="1" lang="it-IT" sz="5000" spc="-1" strike="noStrike">
                <a:solidFill>
                  <a:srgbClr val="0070c0"/>
                </a:solidFill>
                <a:latin typeface="Arial"/>
                <a:ea typeface="DejaVu Sans"/>
              </a:rPr>
              <a:t>La disciplina delle società di ingegneria</a:t>
            </a:r>
            <a:endParaRPr b="0" lang="it-IT" sz="5000" spc="-1" strike="noStrike">
              <a:latin typeface="Arial"/>
            </a:endParaRPr>
          </a:p>
          <a:p>
            <a:pPr marL="343080" indent="-342000">
              <a:lnSpc>
                <a:spcPct val="100000"/>
              </a:lnSpc>
              <a:spcBef>
                <a:spcPts val="581"/>
              </a:spcBef>
            </a:pPr>
            <a:r>
              <a:rPr b="0" lang="it-IT" sz="2900" spc="-1" strike="noStrike">
                <a:solidFill>
                  <a:srgbClr val="0070c0"/>
                </a:solidFill>
                <a:latin typeface="Arial"/>
                <a:ea typeface="DejaVu Sans"/>
              </a:rPr>
              <a:t>La normativa che regola l'operatività delle società di ingegneria e architettura è contenuta principalmente in tre fonti normative:</a:t>
            </a:r>
            <a:endParaRPr b="0" lang="it-IT" sz="2900" spc="-1" strike="noStrike">
              <a:latin typeface="Arial"/>
            </a:endParaRPr>
          </a:p>
          <a:p>
            <a:pPr marL="343080" indent="-342000">
              <a:lnSpc>
                <a:spcPct val="100000"/>
              </a:lnSpc>
              <a:spcBef>
                <a:spcPts val="581"/>
              </a:spcBef>
            </a:pPr>
            <a:endParaRPr b="0" lang="it-IT" sz="2900" spc="-1" strike="noStrike">
              <a:latin typeface="Arial"/>
            </a:endParaRPr>
          </a:p>
          <a:p>
            <a:pPr marL="343080" indent="-342000">
              <a:lnSpc>
                <a:spcPct val="100000"/>
              </a:lnSpc>
              <a:spcBef>
                <a:spcPts val="581"/>
              </a:spcBef>
              <a:buClr>
                <a:srgbClr val="0070c0"/>
              </a:buClr>
              <a:buFont typeface="Wingdings" charset="2"/>
              <a:buChar char=""/>
            </a:pPr>
            <a:r>
              <a:rPr b="0" lang="it-IT" sz="2900" spc="-1" strike="noStrike">
                <a:solidFill>
                  <a:srgbClr val="0070c0"/>
                </a:solidFill>
                <a:latin typeface="Arial"/>
                <a:ea typeface="DejaVu Sans"/>
              </a:rPr>
              <a:t>il </a:t>
            </a:r>
            <a:r>
              <a:rPr b="1" lang="it-IT" sz="2900" spc="-1" strike="noStrike" u="sng">
                <a:solidFill>
                  <a:srgbClr val="0000ff"/>
                </a:solidFill>
                <a:uFillTx/>
                <a:latin typeface="Arial"/>
                <a:ea typeface="DejaVu Sans"/>
                <a:hlinkClick r:id="rId1"/>
              </a:rPr>
              <a:t>Decreto Legislativo 18 aprile 2016, n. 50</a:t>
            </a:r>
            <a:r>
              <a:rPr b="0" lang="it-IT" sz="2900" spc="-1" strike="noStrike">
                <a:solidFill>
                  <a:srgbClr val="0070c0"/>
                </a:solidFill>
                <a:latin typeface="Arial"/>
                <a:ea typeface="DejaVu Sans"/>
              </a:rPr>
              <a:t> recante "</a:t>
            </a:r>
            <a:r>
              <a:rPr b="0" i="1" lang="it-IT" sz="2900" spc="-1" strike="noStrike">
                <a:solidFill>
                  <a:srgbClr val="0070c0"/>
                </a:solidFill>
                <a:latin typeface="Arial"/>
                <a:ea typeface="DejaVu Sans"/>
              </a:rPr>
              <a:t>Codice dei contratti pubblici</a:t>
            </a:r>
            <a:r>
              <a:rPr b="0" lang="it-IT" sz="2900" spc="-1" strike="noStrike">
                <a:solidFill>
                  <a:srgbClr val="0070c0"/>
                </a:solidFill>
                <a:latin typeface="Arial"/>
                <a:ea typeface="DejaVu Sans"/>
              </a:rPr>
              <a:t>";</a:t>
            </a:r>
            <a:endParaRPr b="0" lang="it-IT" sz="2900" spc="-1" strike="noStrike">
              <a:latin typeface="Arial"/>
            </a:endParaRPr>
          </a:p>
          <a:p>
            <a:pPr marL="343080" indent="-342000">
              <a:lnSpc>
                <a:spcPct val="100000"/>
              </a:lnSpc>
              <a:spcBef>
                <a:spcPts val="581"/>
              </a:spcBef>
              <a:buClr>
                <a:srgbClr val="0070c0"/>
              </a:buClr>
              <a:buFont typeface="Wingdings" charset="2"/>
              <a:buChar char=""/>
            </a:pPr>
            <a:r>
              <a:rPr b="0" lang="it-IT" sz="2900" spc="-1" strike="noStrike">
                <a:solidFill>
                  <a:srgbClr val="0070c0"/>
                </a:solidFill>
                <a:latin typeface="Arial"/>
                <a:ea typeface="DejaVu Sans"/>
              </a:rPr>
              <a:t>il </a:t>
            </a:r>
            <a:r>
              <a:rPr b="1" lang="it-IT" sz="2900" spc="-1" strike="noStrike" u="sng">
                <a:solidFill>
                  <a:srgbClr val="0000ff"/>
                </a:solidFill>
                <a:uFillTx/>
                <a:latin typeface="Arial"/>
                <a:ea typeface="DejaVu Sans"/>
                <a:hlinkClick r:id="rId2"/>
              </a:rPr>
              <a:t>Decreto del Ministero delle Infrastrutture del 2 dicembre 2016 n. 263</a:t>
            </a:r>
            <a:r>
              <a:rPr b="0" lang="it-IT" sz="2900" spc="-1" strike="noStrike">
                <a:solidFill>
                  <a:srgbClr val="0070c0"/>
                </a:solidFill>
                <a:latin typeface="Arial"/>
                <a:ea typeface="DejaVu Sans"/>
              </a:rPr>
              <a:t> recante "</a:t>
            </a:r>
            <a:r>
              <a:rPr b="0" i="1" lang="it-IT" sz="2900" spc="-1" strike="noStrike">
                <a:solidFill>
                  <a:srgbClr val="0070c0"/>
                </a:solidFill>
                <a:latin typeface="Arial"/>
                <a:ea typeface="DejaVu Sans"/>
              </a:rPr>
              <a:t>Regolamento recante definizione dei requisiti che devono possedere gli operatori economici per l'affidamento dei servizi di architettura e ingegneria e individuazione dei criteri per garantire la presenza di giovani professionisti,in forma singola o associata, nei gruppi concorrenti ai bandi relativi a incarichi di progettazione, concorsi di progettazione e di idee, ai sensi dell'articolo 24, commi 2 e 5 del decreto legislativo 18 aprile 2016, n. 50</a:t>
            </a:r>
            <a:r>
              <a:rPr b="0" lang="it-IT" sz="2900" spc="-1" strike="noStrike">
                <a:solidFill>
                  <a:srgbClr val="0070c0"/>
                </a:solidFill>
                <a:latin typeface="Arial"/>
                <a:ea typeface="DejaVu Sans"/>
              </a:rPr>
              <a:t>";</a:t>
            </a:r>
            <a:endParaRPr b="0" lang="it-IT" sz="2900" spc="-1" strike="noStrike">
              <a:latin typeface="Arial"/>
            </a:endParaRPr>
          </a:p>
          <a:p>
            <a:pPr marL="343080" indent="-342000">
              <a:lnSpc>
                <a:spcPct val="100000"/>
              </a:lnSpc>
              <a:spcBef>
                <a:spcPts val="581"/>
              </a:spcBef>
              <a:buClr>
                <a:srgbClr val="0070c0"/>
              </a:buClr>
              <a:buFont typeface="Wingdings" charset="2"/>
              <a:buChar char=""/>
            </a:pPr>
            <a:r>
              <a:rPr b="0" lang="it-IT" sz="2900" spc="-1" strike="noStrike">
                <a:solidFill>
                  <a:srgbClr val="0070c0"/>
                </a:solidFill>
                <a:latin typeface="Arial"/>
                <a:ea typeface="DejaVu Sans"/>
              </a:rPr>
              <a:t>la </a:t>
            </a:r>
            <a:r>
              <a:rPr b="1" lang="it-IT" sz="2900" spc="-1" strike="noStrike" u="sng">
                <a:solidFill>
                  <a:srgbClr val="0000ff"/>
                </a:solidFill>
                <a:uFillTx/>
                <a:latin typeface="Arial"/>
                <a:ea typeface="DejaVu Sans"/>
                <a:hlinkClick r:id="rId3"/>
              </a:rPr>
              <a:t>legge 4 agosto 2017, n. 124</a:t>
            </a:r>
            <a:r>
              <a:rPr b="0" lang="it-IT" sz="2900" spc="-1" strike="noStrike">
                <a:solidFill>
                  <a:srgbClr val="0070c0"/>
                </a:solidFill>
                <a:latin typeface="Arial"/>
                <a:ea typeface="DejaVu Sans"/>
              </a:rPr>
              <a:t> recante "</a:t>
            </a:r>
            <a:r>
              <a:rPr b="0" i="1" lang="it-IT" sz="2900" spc="-1" strike="noStrike">
                <a:solidFill>
                  <a:srgbClr val="0070c0"/>
                </a:solidFill>
                <a:latin typeface="Arial"/>
                <a:ea typeface="DejaVu Sans"/>
              </a:rPr>
              <a:t>Legge annuale per il mercato e la concorrenza</a:t>
            </a:r>
            <a:r>
              <a:rPr b="0" lang="it-IT" sz="2900" spc="-1" strike="noStrike">
                <a:solidFill>
                  <a:srgbClr val="0070c0"/>
                </a:solidFill>
                <a:latin typeface="Arial"/>
                <a:ea typeface="DejaVu Sans"/>
              </a:rPr>
              <a:t>".</a:t>
            </a:r>
            <a:endParaRPr b="0" lang="it-IT" sz="2900" spc="-1" strike="noStrike">
              <a:latin typeface="Arial"/>
            </a:endParaRPr>
          </a:p>
          <a:p>
            <a:pPr algn="just">
              <a:lnSpc>
                <a:spcPct val="100000"/>
              </a:lnSpc>
            </a:pPr>
            <a:endParaRPr b="0" lang="it-IT" sz="2900" spc="-1" strike="noStrike">
              <a:latin typeface="Arial"/>
            </a:endParaRPr>
          </a:p>
          <a:p>
            <a:pPr marL="343080" indent="-342000" algn="ctr">
              <a:lnSpc>
                <a:spcPct val="100000"/>
              </a:lnSpc>
            </a:pPr>
            <a:endParaRPr b="0" lang="it-IT" sz="2900" spc="-1" strike="noStrike">
              <a:latin typeface="Arial"/>
            </a:endParaRPr>
          </a:p>
        </p:txBody>
      </p:sp>
      <p:sp>
        <p:nvSpPr>
          <p:cNvPr id="354"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D939E6C2-6EEC-4870-971C-EA0E359CABAB}"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newsflash/>
  </p:transition>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CustomShape 1"/>
          <p:cNvSpPr/>
          <p:nvPr/>
        </p:nvSpPr>
        <p:spPr>
          <a:xfrm>
            <a:off x="457200" y="274680"/>
            <a:ext cx="8228520" cy="1141920"/>
          </a:xfrm>
          <a:prstGeom prst="rect">
            <a:avLst/>
          </a:prstGeom>
          <a:noFill/>
          <a:ln w="38160">
            <a:solidFill>
              <a:srgbClr val="000000"/>
            </a:solidFill>
            <a:round/>
          </a:ln>
        </p:spPr>
        <p:style>
          <a:lnRef idx="0"/>
          <a:fillRef idx="0"/>
          <a:effectRef idx="0"/>
          <a:fontRef idx="minor"/>
        </p:style>
        <p:txBody>
          <a:bodyPr lIns="90000" rIns="90000" tIns="45000" bIns="45000" anchor="ctr">
            <a:noAutofit/>
          </a:bodyPr>
          <a:p>
            <a:pPr algn="ctr">
              <a:lnSpc>
                <a:spcPct val="100000"/>
              </a:lnSpc>
            </a:pPr>
            <a:r>
              <a:rPr b="1" lang="it-IT" sz="4400" spc="-1" strike="noStrike">
                <a:solidFill>
                  <a:srgbClr val="000000"/>
                </a:solidFill>
                <a:latin typeface="Calibri"/>
                <a:ea typeface="DejaVu Sans"/>
              </a:rPr>
              <a:t>GLI INCARICHI PROFESSIONALI</a:t>
            </a:r>
            <a:endParaRPr b="0" lang="it-IT" sz="4400" spc="-1" strike="noStrike">
              <a:latin typeface="Arial"/>
            </a:endParaRPr>
          </a:p>
        </p:txBody>
      </p:sp>
      <p:sp>
        <p:nvSpPr>
          <p:cNvPr id="356" name="CustomShape 2"/>
          <p:cNvSpPr/>
          <p:nvPr/>
        </p:nvSpPr>
        <p:spPr>
          <a:xfrm>
            <a:off x="457200" y="1600200"/>
            <a:ext cx="8228520" cy="4524840"/>
          </a:xfrm>
          <a:prstGeom prst="rect">
            <a:avLst/>
          </a:prstGeom>
          <a:noFill/>
          <a:ln w="38160">
            <a:solidFill>
              <a:srgbClr val="000000"/>
            </a:solidFill>
            <a:round/>
          </a:ln>
        </p:spPr>
        <p:style>
          <a:lnRef idx="0"/>
          <a:fillRef idx="0"/>
          <a:effectRef idx="0"/>
          <a:fontRef idx="minor"/>
        </p:style>
        <p:txBody>
          <a:bodyPr lIns="90000" rIns="90000" tIns="45000" bIns="45000" anchor="ctr">
            <a:normAutofit/>
          </a:bodyPr>
          <a:p>
            <a:pPr marL="343080" indent="-342000" algn="ctr">
              <a:lnSpc>
                <a:spcPct val="100000"/>
              </a:lnSpc>
            </a:pPr>
            <a:r>
              <a:rPr b="1" lang="it-IT" sz="1100" spc="-1" strike="noStrike">
                <a:solidFill>
                  <a:srgbClr val="000000"/>
                </a:solidFill>
                <a:latin typeface="Arial"/>
                <a:ea typeface="DejaVu Sans"/>
              </a:rPr>
              <a:t>ARTICOLO 36 CODICE DEGLI APPALTI (DLGS 50/2016)</a:t>
            </a:r>
            <a:endParaRPr b="0" lang="it-IT" sz="1100" spc="-1" strike="noStrike">
              <a:latin typeface="Arial"/>
            </a:endParaRPr>
          </a:p>
          <a:p>
            <a:pPr marL="343080" indent="-342000">
              <a:lnSpc>
                <a:spcPct val="100000"/>
              </a:lnSpc>
            </a:pPr>
            <a:r>
              <a:rPr b="0" lang="it-IT" sz="1100" spc="-1" strike="noStrike">
                <a:solidFill>
                  <a:srgbClr val="000000"/>
                </a:solidFill>
                <a:latin typeface="Arial"/>
                <a:ea typeface="DejaVu Sans"/>
              </a:rPr>
              <a:t>Fermo restando quanto previsto dagli articoli 37 e 38 e salva la possibilità di ricorrere alle procedure ordinarie, le stazioni appaltanti procedono all’affidamento di lavori, servizi e forniture di importo inferiore alle soglie di cui all’articolo 35, secondo le seguenti modalità:</a:t>
            </a:r>
            <a:br/>
            <a:r>
              <a:rPr b="1" lang="it-IT" sz="1100" spc="-1" strike="noStrike">
                <a:solidFill>
                  <a:srgbClr val="000000"/>
                </a:solidFill>
                <a:latin typeface="Arial"/>
                <a:ea typeface="DejaVu Sans"/>
              </a:rPr>
              <a:t>a)</a:t>
            </a:r>
            <a:r>
              <a:rPr b="0" lang="it-IT" sz="1100" spc="-1" strike="noStrike">
                <a:solidFill>
                  <a:srgbClr val="000000"/>
                </a:solidFill>
                <a:latin typeface="Arial"/>
                <a:ea typeface="DejaVu Sans"/>
              </a:rPr>
              <a:t> per affidamenti di importo inferiore a 40.000 euro, mediante affidamento diretto ((anche senza previa consultazione di due o più operatori economici)) o per i lavori in amministrazione diretta;</a:t>
            </a:r>
            <a:br/>
            <a:r>
              <a:rPr b="1" lang="it-IT" sz="1100" spc="-1" strike="noStrike">
                <a:solidFill>
                  <a:srgbClr val="000000"/>
                </a:solidFill>
                <a:latin typeface="Arial"/>
                <a:ea typeface="DejaVu Sans"/>
              </a:rPr>
              <a:t>b)</a:t>
            </a:r>
            <a:r>
              <a:rPr b="0" lang="it-IT" sz="1100" spc="-1" strike="noStrike">
                <a:solidFill>
                  <a:srgbClr val="000000"/>
                </a:solidFill>
                <a:latin typeface="Arial"/>
                <a:ea typeface="DejaVu Sans"/>
              </a:rPr>
              <a:t> per affidamenti di importo pari o superiore a 40.000 euro </a:t>
            </a:r>
            <a:r>
              <a:rPr b="1" i="1" lang="it-IT" sz="1100" spc="-1" strike="noStrike">
                <a:solidFill>
                  <a:srgbClr val="000000"/>
                </a:solidFill>
                <a:latin typeface="Arial"/>
                <a:ea typeface="DejaVu Sans"/>
              </a:rPr>
              <a:t>((e inferiore a 150.000 euro per i lavori, o alle soglie di cui all’articolo 35 per le forniture e i servizi, mediante affidamento diretto previa valutazione di tre preventivi, ove esistenti, per i lavori))</a:t>
            </a:r>
            <a:r>
              <a:rPr b="0" i="1" lang="it-IT" sz="1100" spc="-1" strike="noStrike">
                <a:solidFill>
                  <a:srgbClr val="000000"/>
                </a:solidFill>
                <a:latin typeface="Arial"/>
                <a:ea typeface="DejaVu Sans"/>
              </a:rPr>
              <a:t> </a:t>
            </a:r>
            <a:r>
              <a:rPr b="0" lang="it-IT" sz="1100" spc="-1" strike="noStrike">
                <a:solidFill>
                  <a:srgbClr val="000000"/>
                </a:solidFill>
                <a:latin typeface="Arial"/>
                <a:ea typeface="DejaVu Sans"/>
              </a:rPr>
              <a:t>e, per i servizi e le forniture, di almeno cinque operatori economici individuati sulla base di indagini di mercato o tramite elenchi di operatori economici, nel rispetto di un criterio di rotazione degli inviti. I lavori possono essere eseguiti anche in amministrazione diretta, fatto salvo l’acquisto e il noleggio di mezzi, per i quali si applica comunque la procedura di cui al periodo precedente. L’avviso sui risultati della procedura di affidamento contiene l’indicazione anche dei soggetti invitati;</a:t>
            </a:r>
            <a:br/>
            <a:r>
              <a:rPr b="1" lang="it-IT" sz="1100" spc="-1" strike="noStrike">
                <a:solidFill>
                  <a:srgbClr val="000000"/>
                </a:solidFill>
                <a:latin typeface="Arial"/>
                <a:ea typeface="DejaVu Sans"/>
              </a:rPr>
              <a:t>c)</a:t>
            </a:r>
            <a:r>
              <a:rPr b="1" i="1" lang="it-IT" sz="1100" spc="-1" strike="noStrike">
                <a:solidFill>
                  <a:srgbClr val="000000"/>
                </a:solidFill>
                <a:latin typeface="Arial"/>
                <a:ea typeface="DejaVu Sans"/>
              </a:rPr>
              <a:t> ((per affidamenti di lavori di importo pari o superiore a 150.000 euro e inferiore a 350.000 euro, mediante la procedura negoziata di cui all’articolo 63 previa consultazione, ove esistenti, di almeno dieci operatori economici, nel rispetto di un criterio di rotazione degli inviti, individuati sulla base di indagini di mercato o tramite elenchi di operatori economici. L’avviso sui risultati della procedura di affidamento contiene l’indicazione anche dei soggetti invitati))</a:t>
            </a:r>
            <a:r>
              <a:rPr b="0" lang="it-IT" sz="1100" spc="-1" strike="noStrike">
                <a:solidFill>
                  <a:srgbClr val="000000"/>
                </a:solidFill>
                <a:latin typeface="Arial"/>
                <a:ea typeface="DejaVu Sans"/>
              </a:rPr>
              <a:t>;</a:t>
            </a:r>
            <a:br/>
            <a:r>
              <a:rPr b="1" i="1" lang="it-IT" sz="1100" spc="-1" strike="noStrike">
                <a:solidFill>
                  <a:srgbClr val="000000"/>
                </a:solidFill>
                <a:latin typeface="Arial"/>
                <a:ea typeface="DejaVu Sans"/>
              </a:rPr>
              <a:t>c-bis) per affidamenti di lavori di importo pari o superiore a 350.000 euro e inferiore a 1.000.000 di euro, mediante la procedura negoziata di cui all’articolo 63 previa consultazione, ove esistenti, di almeno quindici operatori economici, nel rispetto di un criterio di rotazione degli inviti, individuati sulla base di indagini di mercato o tramite elenchi di operatori economici. L’avviso sui risultati della procedura di affidamento contiene l’indicazione anche dei soggetti invitati;))</a:t>
            </a:r>
            <a:br/>
            <a:r>
              <a:rPr b="1" lang="it-IT" sz="1100" spc="-1" strike="noStrike">
                <a:solidFill>
                  <a:srgbClr val="000000"/>
                </a:solidFill>
                <a:latin typeface="Arial"/>
                <a:ea typeface="DejaVu Sans"/>
              </a:rPr>
              <a:t>d)</a:t>
            </a:r>
            <a:r>
              <a:rPr b="1" i="1" lang="it-IT" sz="1100" spc="-1" strike="noStrike">
                <a:solidFill>
                  <a:srgbClr val="000000"/>
                </a:solidFill>
                <a:latin typeface="Arial"/>
                <a:ea typeface="DejaVu Sans"/>
              </a:rPr>
              <a:t> ((per affidamenti di lavori di importo pari o superiore a 1.000.000 di euro e fino alle soglie di cui all’articolo 35, mediante ricorso alle procedure di cui all’articolo 60, fatto salvo quanto previsto dall’articolo 97, comma 8))</a:t>
            </a:r>
            <a:r>
              <a:rPr b="1" lang="it-IT" sz="1100" spc="-1" strike="noStrike">
                <a:solidFill>
                  <a:srgbClr val="000000"/>
                </a:solidFill>
                <a:latin typeface="Arial"/>
                <a:ea typeface="DejaVu Sans"/>
              </a:rPr>
              <a:t>.</a:t>
            </a:r>
            <a:endParaRPr b="0" lang="it-IT" sz="1100" spc="-1" strike="noStrike">
              <a:latin typeface="Arial"/>
            </a:endParaRPr>
          </a:p>
        </p:txBody>
      </p:sp>
      <p:sp>
        <p:nvSpPr>
          <p:cNvPr id="357"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ADA30D6A-EADD-4506-A9C1-CFACFC86A004}"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checker dir="horz"/>
  </p:transition>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8" name="CustomShape 1"/>
          <p:cNvSpPr/>
          <p:nvPr/>
        </p:nvSpPr>
        <p:spPr>
          <a:xfrm>
            <a:off x="457200" y="274680"/>
            <a:ext cx="8228520" cy="1141920"/>
          </a:xfrm>
          <a:prstGeom prst="rect">
            <a:avLst/>
          </a:prstGeom>
          <a:noFill/>
          <a:ln w="38160">
            <a:solidFill>
              <a:srgbClr val="000000"/>
            </a:solidFill>
            <a:round/>
          </a:ln>
        </p:spPr>
        <p:style>
          <a:lnRef idx="0"/>
          <a:fillRef idx="0"/>
          <a:effectRef idx="0"/>
          <a:fontRef idx="minor"/>
        </p:style>
        <p:txBody>
          <a:bodyPr lIns="90000" rIns="90000" tIns="45000" bIns="45000" anchor="ctr">
            <a:noAutofit/>
          </a:bodyPr>
          <a:p>
            <a:pPr algn="ctr">
              <a:lnSpc>
                <a:spcPct val="100000"/>
              </a:lnSpc>
            </a:pPr>
            <a:r>
              <a:rPr b="1" lang="it-IT" sz="4400" spc="-1" strike="noStrike">
                <a:solidFill>
                  <a:srgbClr val="000000"/>
                </a:solidFill>
                <a:latin typeface="Calibri"/>
                <a:ea typeface="DejaVu Sans"/>
              </a:rPr>
              <a:t>GLI INCARICHI PROFESSIONALI</a:t>
            </a:r>
            <a:endParaRPr b="0" lang="it-IT" sz="4400" spc="-1" strike="noStrike">
              <a:latin typeface="Arial"/>
            </a:endParaRPr>
          </a:p>
        </p:txBody>
      </p:sp>
      <p:sp>
        <p:nvSpPr>
          <p:cNvPr id="359" name="CustomShape 2"/>
          <p:cNvSpPr/>
          <p:nvPr/>
        </p:nvSpPr>
        <p:spPr>
          <a:xfrm>
            <a:off x="457200" y="1600200"/>
            <a:ext cx="8228520" cy="4524840"/>
          </a:xfrm>
          <a:prstGeom prst="rect">
            <a:avLst/>
          </a:prstGeom>
          <a:noFill/>
          <a:ln w="38160">
            <a:solidFill>
              <a:srgbClr val="000000"/>
            </a:solidFill>
            <a:round/>
          </a:ln>
        </p:spPr>
        <p:style>
          <a:lnRef idx="0"/>
          <a:fillRef idx="0"/>
          <a:effectRef idx="0"/>
          <a:fontRef idx="minor"/>
        </p:style>
        <p:txBody>
          <a:bodyPr lIns="90000" rIns="90000" tIns="45000" bIns="45000" anchor="ctr">
            <a:normAutofit fontScale="73000"/>
          </a:bodyPr>
          <a:p>
            <a:pPr marL="343080" indent="-342000" algn="ctr">
              <a:lnSpc>
                <a:spcPct val="100000"/>
              </a:lnSpc>
            </a:pPr>
            <a:r>
              <a:rPr b="1" lang="it-IT" sz="2800" spc="-1" strike="noStrike">
                <a:solidFill>
                  <a:srgbClr val="000000"/>
                </a:solidFill>
                <a:latin typeface="Arial"/>
                <a:ea typeface="DejaVu Sans"/>
              </a:rPr>
              <a:t>FORMA SCRITTA</a:t>
            </a:r>
            <a:endParaRPr b="0" lang="it-IT" sz="2800" spc="-1" strike="noStrike">
              <a:latin typeface="Arial"/>
            </a:endParaRPr>
          </a:p>
          <a:p>
            <a:pPr marL="343080" indent="-342000">
              <a:lnSpc>
                <a:spcPct val="100000"/>
              </a:lnSpc>
            </a:pPr>
            <a:r>
              <a:rPr b="0" lang="it-IT" sz="1800" spc="-1" strike="noStrike">
                <a:solidFill>
                  <a:srgbClr val="000000"/>
                </a:solidFill>
                <a:latin typeface="Arial"/>
                <a:ea typeface="DejaVu Sans"/>
              </a:rPr>
              <a:t>Per gli Enti pubblici l'affidamento degli incarichi avviene sempre in forma scritta per delibera. Per il Committente privato è sempre buona cosa che sia affidato per iscritto </a:t>
            </a:r>
            <a:r>
              <a:rPr b="1" lang="it-IT" sz="1800" spc="-1" strike="noStrike">
                <a:solidFill>
                  <a:srgbClr val="000000"/>
                </a:solidFill>
                <a:latin typeface="Arial"/>
                <a:ea typeface="DejaVu Sans"/>
              </a:rPr>
              <a:t>con lettera controfirmata corredata da contratto o disciplinare. </a:t>
            </a:r>
            <a:r>
              <a:rPr b="0" lang="it-IT" sz="1800" spc="-1" strike="noStrike">
                <a:solidFill>
                  <a:srgbClr val="000000"/>
                </a:solidFill>
                <a:latin typeface="Arial"/>
                <a:ea typeface="DejaVu Sans"/>
              </a:rPr>
              <a:t>Per le opere pubbliche in particolare si elabora e sottoscrive un disciplinare di incarico. Non esiste uno schema fisso e vincolante di disciplinare:di norma è più o meno complesso in ragione del tipo e dell'importanza dell'incarico. Tale disciplinare contiene varie norme particolari che possono essere completive e interpretative della tariffa professionale vigente.</a:t>
            </a:r>
            <a:endParaRPr b="0" lang="it-IT" sz="1800" spc="-1" strike="noStrike">
              <a:latin typeface="Arial"/>
            </a:endParaRPr>
          </a:p>
          <a:p>
            <a:pPr marL="343080" indent="-342000">
              <a:lnSpc>
                <a:spcPct val="100000"/>
              </a:lnSpc>
            </a:pPr>
            <a:r>
              <a:rPr b="1" lang="it-IT" sz="1800" spc="-1" strike="noStrike" u="sng">
                <a:solidFill>
                  <a:srgbClr val="000000"/>
                </a:solidFill>
                <a:uFillTx/>
                <a:latin typeface="Calibri"/>
                <a:ea typeface="DejaVu Sans"/>
              </a:rPr>
              <a:t>La Campania con la Legge regionale del 29 dicembre 2018, n. 59. “Norme in materia di tutela delle prestazioni professionali per attività espletate per conto dei committenti privati e di contrasto all’evasione fiscale”.</a:t>
            </a:r>
            <a:endParaRPr b="0" lang="it-IT" sz="1800" spc="-1" strike="noStrike">
              <a:latin typeface="Arial"/>
            </a:endParaRPr>
          </a:p>
          <a:p>
            <a:pPr marL="343080" indent="-342000">
              <a:lnSpc>
                <a:spcPct val="100000"/>
              </a:lnSpc>
            </a:pPr>
            <a:r>
              <a:rPr b="1" lang="it-IT" sz="1800" spc="-1" strike="noStrike">
                <a:solidFill>
                  <a:srgbClr val="000000"/>
                </a:solidFill>
                <a:latin typeface="Calibri"/>
                <a:ea typeface="DejaVu Sans"/>
              </a:rPr>
              <a:t>Art. 3 (Pagamenti per la prestazione professionale effettuata) </a:t>
            </a:r>
            <a:endParaRPr b="0" lang="it-IT" sz="1800" spc="-1" strike="noStrike">
              <a:latin typeface="Arial"/>
            </a:endParaRPr>
          </a:p>
          <a:p>
            <a:pPr marL="343080" indent="-216000">
              <a:lnSpc>
                <a:spcPct val="100000"/>
              </a:lnSpc>
              <a:buClr>
                <a:srgbClr val="000000"/>
              </a:buClr>
              <a:buFont typeface="Arial"/>
              <a:buAutoNum type="arabicPeriod"/>
            </a:pPr>
            <a:r>
              <a:rPr b="0" i="1" lang="it-IT" sz="1800" spc="-1" strike="noStrike">
                <a:solidFill>
                  <a:srgbClr val="000000"/>
                </a:solidFill>
                <a:latin typeface="Calibri"/>
                <a:ea typeface="DejaVu Sans"/>
              </a:rPr>
              <a:t>L'amministrazione, al momento del rilascio dell’atto autorizzativo o della ricezione di istanze ad intervento diretto, acquisisce la dichiarazione sostitutiva di atto di notorietà del professionista o dei professionisti sottoscrittori degli elaborati progettuali, redatta nelle forme di cui all’articolo 76 del d.p.r. 445/2000 attestante il pagamento delle correlate spettanze da parte del committente. </a:t>
            </a:r>
            <a:endParaRPr b="0" lang="it-IT" sz="1800" spc="-1" strike="noStrike">
              <a:latin typeface="Arial"/>
            </a:endParaRPr>
          </a:p>
          <a:p>
            <a:pPr marL="343080" indent="-216000">
              <a:lnSpc>
                <a:spcPct val="100000"/>
              </a:lnSpc>
              <a:buClr>
                <a:srgbClr val="000000"/>
              </a:buClr>
              <a:buFont typeface="Arial"/>
              <a:buAutoNum type="arabicPeriod"/>
            </a:pPr>
            <a:r>
              <a:rPr b="0" lang="it-IT" sz="1800" spc="-1" strike="noStrike">
                <a:solidFill>
                  <a:srgbClr val="000000"/>
                </a:solidFill>
                <a:latin typeface="Calibri"/>
                <a:ea typeface="DejaVu Sans"/>
              </a:rPr>
              <a:t> </a:t>
            </a:r>
            <a:r>
              <a:rPr b="0" i="1" lang="it-IT" sz="1800" spc="-1" strike="noStrike">
                <a:solidFill>
                  <a:srgbClr val="000000"/>
                </a:solidFill>
                <a:latin typeface="Calibri"/>
                <a:ea typeface="DejaVu Sans"/>
              </a:rPr>
              <a:t>La mancata presentazione della dichiarazione di cui al comma 1 costituisce motivo ostativo per il completamento dell’iter amministrativo fino all'avvenuta integrazione. La documentazione è richiesta dagli uffici interessati dall’iter attivato. </a:t>
            </a:r>
            <a:endParaRPr b="0" lang="it-IT" sz="1800" spc="-1" strike="noStrike">
              <a:latin typeface="Arial"/>
            </a:endParaRPr>
          </a:p>
          <a:p>
            <a:pPr marL="343080" indent="-342000">
              <a:lnSpc>
                <a:spcPct val="100000"/>
              </a:lnSpc>
            </a:pPr>
            <a:endParaRPr b="0" lang="it-IT" sz="1800" spc="-1" strike="noStrike">
              <a:latin typeface="Arial"/>
            </a:endParaRPr>
          </a:p>
          <a:p>
            <a:pPr marL="343080" indent="-342000" algn="ctr">
              <a:lnSpc>
                <a:spcPct val="100000"/>
              </a:lnSpc>
            </a:pPr>
            <a:endParaRPr b="0" lang="it-IT" sz="1800" spc="-1" strike="noStrike">
              <a:latin typeface="Arial"/>
            </a:endParaRPr>
          </a:p>
        </p:txBody>
      </p:sp>
      <p:sp>
        <p:nvSpPr>
          <p:cNvPr id="360"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7AF6E3E8-994F-4856-BE8D-50E623691D02}"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checker dir="horz"/>
  </p:transition>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CustomShape 1"/>
          <p:cNvSpPr/>
          <p:nvPr/>
        </p:nvSpPr>
        <p:spPr>
          <a:xfrm>
            <a:off x="457200" y="274680"/>
            <a:ext cx="8228520" cy="1141920"/>
          </a:xfrm>
          <a:prstGeom prst="rect">
            <a:avLst/>
          </a:prstGeom>
          <a:noFill/>
          <a:ln w="38160">
            <a:solidFill>
              <a:srgbClr val="000000"/>
            </a:solidFill>
            <a:round/>
          </a:ln>
        </p:spPr>
        <p:style>
          <a:lnRef idx="0"/>
          <a:fillRef idx="0"/>
          <a:effectRef idx="0"/>
          <a:fontRef idx="minor"/>
        </p:style>
        <p:txBody>
          <a:bodyPr lIns="90000" rIns="90000" tIns="45000" bIns="45000" anchor="ctr">
            <a:noAutofit/>
          </a:bodyPr>
          <a:p>
            <a:pPr algn="ctr">
              <a:lnSpc>
                <a:spcPct val="100000"/>
              </a:lnSpc>
            </a:pPr>
            <a:r>
              <a:rPr b="0" lang="it-IT" sz="4400" spc="-1" strike="noStrike">
                <a:solidFill>
                  <a:srgbClr val="000000"/>
                </a:solidFill>
                <a:latin typeface="Calibri"/>
                <a:ea typeface="DejaVu Sans"/>
              </a:rPr>
              <a:t>SALUTI</a:t>
            </a:r>
            <a:endParaRPr b="0" lang="it-IT" sz="4400" spc="-1" strike="noStrike">
              <a:latin typeface="Arial"/>
            </a:endParaRPr>
          </a:p>
        </p:txBody>
      </p:sp>
      <p:sp>
        <p:nvSpPr>
          <p:cNvPr id="362" name="CustomShape 2"/>
          <p:cNvSpPr/>
          <p:nvPr/>
        </p:nvSpPr>
        <p:spPr>
          <a:xfrm>
            <a:off x="457200" y="1600200"/>
            <a:ext cx="8228520" cy="4524840"/>
          </a:xfrm>
          <a:prstGeom prst="rect">
            <a:avLst/>
          </a:prstGeom>
          <a:noFill/>
          <a:ln w="38160">
            <a:solidFill>
              <a:srgbClr val="000000"/>
            </a:solidFill>
            <a:round/>
          </a:ln>
        </p:spPr>
        <p:style>
          <a:lnRef idx="0"/>
          <a:fillRef idx="0"/>
          <a:effectRef idx="0"/>
          <a:fontRef idx="minor"/>
        </p:style>
        <p:txBody>
          <a:bodyPr lIns="90000" rIns="90000" tIns="45000" bIns="45000" anchor="ctr">
            <a:normAutofit/>
          </a:bodyPr>
          <a:p>
            <a:pPr marL="343080" indent="-342000" algn="ctr">
              <a:lnSpc>
                <a:spcPct val="100000"/>
              </a:lnSpc>
            </a:pPr>
            <a:r>
              <a:rPr b="0" lang="it-IT" sz="3600" spc="-1" strike="noStrike">
                <a:solidFill>
                  <a:srgbClr val="000000"/>
                </a:solidFill>
                <a:latin typeface="Calibri"/>
                <a:ea typeface="DejaVu Sans"/>
              </a:rPr>
              <a:t>Essere ingegnere è praticamente una malattia. A una donna, moglie d’ingegnere, si potrebbe chiedere: “Signora, suo marito come sta? E’ ancora ingegnere?”. E lei potrebbe rispondere: “No, adesso sta un po’ meglio”.</a:t>
            </a:r>
            <a:br/>
            <a:r>
              <a:rPr b="0" lang="it-IT" sz="3600" spc="-1" strike="noStrike">
                <a:solidFill>
                  <a:srgbClr val="000000"/>
                </a:solidFill>
                <a:latin typeface="Calibri"/>
                <a:ea typeface="DejaVu Sans"/>
              </a:rPr>
              <a:t>(Luciano De Crescenzo)</a:t>
            </a:r>
            <a:endParaRPr b="0" lang="it-IT" sz="3600" spc="-1" strike="noStrike">
              <a:latin typeface="Arial"/>
            </a:endParaRPr>
          </a:p>
          <a:p>
            <a:pPr marL="343080" indent="-342000" algn="ctr">
              <a:lnSpc>
                <a:spcPct val="100000"/>
              </a:lnSpc>
            </a:pPr>
            <a:r>
              <a:rPr b="0" lang="it-IT" sz="3600" spc="-1" strike="noStrike">
                <a:solidFill>
                  <a:srgbClr val="000000"/>
                </a:solidFill>
                <a:latin typeface="Calibri"/>
                <a:ea typeface="DejaVu Sans"/>
              </a:rPr>
              <a:t>Auguri ed in bocca al lupo a tutti i neoraureandi</a:t>
            </a:r>
            <a:endParaRPr b="0" lang="it-IT" sz="3600" spc="-1" strike="noStrike">
              <a:latin typeface="Arial"/>
            </a:endParaRPr>
          </a:p>
        </p:txBody>
      </p:sp>
      <p:sp>
        <p:nvSpPr>
          <p:cNvPr id="363"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53684FD4-B59B-4ED2-AAA9-C080C4D0F6B0}"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fade thruBlk="true"/>
  </p:transition>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CustomShape 1"/>
          <p:cNvSpPr/>
          <p:nvPr/>
        </p:nvSpPr>
        <p:spPr>
          <a:xfrm>
            <a:off x="457200" y="274680"/>
            <a:ext cx="8228520" cy="1141920"/>
          </a:xfrm>
          <a:prstGeom prst="rect">
            <a:avLst/>
          </a:prstGeom>
          <a:noFill/>
          <a:ln w="38160">
            <a:solidFill>
              <a:srgbClr val="ff0000"/>
            </a:solidFill>
            <a:round/>
          </a:ln>
        </p:spPr>
        <p:style>
          <a:lnRef idx="0"/>
          <a:fillRef idx="0"/>
          <a:effectRef idx="0"/>
          <a:fontRef idx="minor"/>
        </p:style>
        <p:txBody>
          <a:bodyPr lIns="90000" rIns="90000" tIns="45000" bIns="45000" anchor="ctr">
            <a:normAutofit fontScale="56000"/>
          </a:bodyPr>
          <a:p>
            <a:pPr algn="ctr">
              <a:lnSpc>
                <a:spcPct val="100000"/>
              </a:lnSpc>
            </a:pPr>
            <a:br/>
            <a:r>
              <a:rPr b="1" lang="it-IT" sz="4400" spc="-1" strike="noStrike">
                <a:solidFill>
                  <a:srgbClr val="0070c0"/>
                </a:solidFill>
                <a:latin typeface="Arial"/>
                <a:ea typeface="DejaVu Sans"/>
              </a:rPr>
              <a:t>Oggetto della professione</a:t>
            </a:r>
            <a:br/>
            <a:endParaRPr b="0" lang="it-IT" sz="4400" spc="-1" strike="noStrike">
              <a:latin typeface="Arial"/>
            </a:endParaRPr>
          </a:p>
        </p:txBody>
      </p:sp>
      <p:sp>
        <p:nvSpPr>
          <p:cNvPr id="217" name="CustomShape 2"/>
          <p:cNvSpPr/>
          <p:nvPr/>
        </p:nvSpPr>
        <p:spPr>
          <a:xfrm>
            <a:off x="457200" y="1600200"/>
            <a:ext cx="8228520" cy="4524840"/>
          </a:xfrm>
          <a:prstGeom prst="rect">
            <a:avLst/>
          </a:prstGeom>
          <a:noFill/>
          <a:ln w="38160">
            <a:solidFill>
              <a:srgbClr val="ff0000"/>
            </a:solidFill>
            <a:round/>
          </a:ln>
        </p:spPr>
        <p:style>
          <a:lnRef idx="0"/>
          <a:fillRef idx="0"/>
          <a:effectRef idx="0"/>
          <a:fontRef idx="minor"/>
        </p:style>
        <p:txBody>
          <a:bodyPr lIns="90000" rIns="90000" tIns="45000" bIns="45000">
            <a:normAutofit fontScale="26000"/>
          </a:bodyPr>
          <a:p>
            <a:pPr marL="343080" indent="-342000">
              <a:lnSpc>
                <a:spcPct val="100000"/>
              </a:lnSpc>
              <a:spcBef>
                <a:spcPts val="839"/>
              </a:spcBef>
            </a:pPr>
            <a:r>
              <a:rPr b="0" lang="it-IT" sz="4200" spc="-1" strike="noStrike">
                <a:solidFill>
                  <a:srgbClr val="0070c0"/>
                </a:solidFill>
                <a:latin typeface="Arial"/>
                <a:ea typeface="DejaVu Sans"/>
              </a:rPr>
              <a:t>La professione di ingegnere ha un notevole impatto sociale.</a:t>
            </a:r>
            <a:endParaRPr b="0" lang="it-IT" sz="4200" spc="-1" strike="noStrike">
              <a:latin typeface="Arial"/>
            </a:endParaRPr>
          </a:p>
          <a:p>
            <a:pPr marL="343080" indent="-342000">
              <a:lnSpc>
                <a:spcPct val="100000"/>
              </a:lnSpc>
              <a:spcBef>
                <a:spcPts val="839"/>
              </a:spcBef>
            </a:pPr>
            <a:endParaRPr b="0" lang="it-IT" sz="4200" spc="-1" strike="noStrike">
              <a:latin typeface="Arial"/>
            </a:endParaRPr>
          </a:p>
          <a:p>
            <a:pPr marL="343080" indent="-342000">
              <a:lnSpc>
                <a:spcPct val="100000"/>
              </a:lnSpc>
              <a:spcBef>
                <a:spcPts val="839"/>
              </a:spcBef>
            </a:pPr>
            <a:r>
              <a:rPr b="0" lang="it-IT" sz="4200" spc="-1" strike="noStrike">
                <a:solidFill>
                  <a:srgbClr val="0070c0"/>
                </a:solidFill>
                <a:latin typeface="Arial"/>
                <a:ea typeface="DejaVu Sans"/>
              </a:rPr>
              <a:t>La sua attività ha una valenza di pubblico interesse (C.P. art. 359).</a:t>
            </a:r>
            <a:endParaRPr b="0" lang="it-IT" sz="4200" spc="-1" strike="noStrike">
              <a:latin typeface="Arial"/>
            </a:endParaRPr>
          </a:p>
          <a:p>
            <a:pPr marL="343080" indent="-342000">
              <a:lnSpc>
                <a:spcPct val="100000"/>
              </a:lnSpc>
              <a:spcBef>
                <a:spcPts val="839"/>
              </a:spcBef>
            </a:pPr>
            <a:r>
              <a:rPr b="0" lang="it-IT" sz="4200" spc="-1" strike="noStrike">
                <a:solidFill>
                  <a:srgbClr val="0070c0"/>
                </a:solidFill>
                <a:latin typeface="Arial"/>
                <a:ea typeface="DejaVu Sans"/>
              </a:rPr>
              <a:t> </a:t>
            </a:r>
            <a:endParaRPr b="0" lang="it-IT" sz="4200" spc="-1" strike="noStrike">
              <a:latin typeface="Arial"/>
            </a:endParaRPr>
          </a:p>
          <a:p>
            <a:pPr marL="343080" indent="-342000">
              <a:lnSpc>
                <a:spcPct val="100000"/>
              </a:lnSpc>
              <a:spcBef>
                <a:spcPts val="839"/>
              </a:spcBef>
            </a:pPr>
            <a:r>
              <a:rPr b="0" lang="it-IT" sz="4200" spc="-1" strike="noStrike">
                <a:solidFill>
                  <a:srgbClr val="0070c0"/>
                </a:solidFill>
                <a:latin typeface="Arial"/>
                <a:ea typeface="DejaVu Sans"/>
              </a:rPr>
              <a:t>Il suo operato deve sempre essere svolto con la massima:</a:t>
            </a:r>
            <a:endParaRPr b="0" lang="it-IT" sz="4200" spc="-1" strike="noStrike">
              <a:latin typeface="Arial"/>
            </a:endParaRPr>
          </a:p>
          <a:p>
            <a:pPr marL="343080" indent="-342000">
              <a:lnSpc>
                <a:spcPct val="100000"/>
              </a:lnSpc>
              <a:spcBef>
                <a:spcPts val="839"/>
              </a:spcBef>
            </a:pPr>
            <a:endParaRPr b="0" lang="it-IT" sz="4200" spc="-1" strike="noStrike">
              <a:latin typeface="Arial"/>
            </a:endParaRPr>
          </a:p>
          <a:p>
            <a:pPr marL="343080" indent="-342000">
              <a:lnSpc>
                <a:spcPct val="100000"/>
              </a:lnSpc>
              <a:spcBef>
                <a:spcPts val="839"/>
              </a:spcBef>
              <a:buClr>
                <a:srgbClr val="0070c0"/>
              </a:buClr>
              <a:buFont typeface="Arial"/>
              <a:buChar char="•"/>
            </a:pPr>
            <a:r>
              <a:rPr b="1" lang="it-IT" sz="4200" spc="-1" strike="noStrike">
                <a:solidFill>
                  <a:srgbClr val="0070c0"/>
                </a:solidFill>
                <a:latin typeface="Arial"/>
                <a:ea typeface="DejaVu Sans"/>
              </a:rPr>
              <a:t>Diligenza</a:t>
            </a:r>
            <a:endParaRPr b="0" lang="it-IT" sz="4200" spc="-1" strike="noStrike">
              <a:latin typeface="Arial"/>
            </a:endParaRPr>
          </a:p>
          <a:p>
            <a:pPr marL="343080" indent="-342000">
              <a:lnSpc>
                <a:spcPct val="100000"/>
              </a:lnSpc>
              <a:spcBef>
                <a:spcPts val="839"/>
              </a:spcBef>
              <a:buClr>
                <a:srgbClr val="0070c0"/>
              </a:buClr>
              <a:buFont typeface="Arial"/>
              <a:buChar char="•"/>
            </a:pPr>
            <a:r>
              <a:rPr b="1" lang="it-IT" sz="4200" spc="-1" strike="noStrike">
                <a:solidFill>
                  <a:srgbClr val="0070c0"/>
                </a:solidFill>
                <a:latin typeface="Arial"/>
                <a:ea typeface="DejaVu Sans"/>
              </a:rPr>
              <a:t>Prudenza</a:t>
            </a:r>
            <a:endParaRPr b="0" lang="it-IT" sz="4200" spc="-1" strike="noStrike">
              <a:latin typeface="Arial"/>
            </a:endParaRPr>
          </a:p>
          <a:p>
            <a:pPr marL="343080" indent="-342000">
              <a:lnSpc>
                <a:spcPct val="100000"/>
              </a:lnSpc>
              <a:spcBef>
                <a:spcPts val="839"/>
              </a:spcBef>
              <a:buClr>
                <a:srgbClr val="0070c0"/>
              </a:buClr>
              <a:buFont typeface="Arial"/>
              <a:buChar char="•"/>
            </a:pPr>
            <a:r>
              <a:rPr b="1" lang="it-IT" sz="4200" spc="-1" strike="noStrike">
                <a:solidFill>
                  <a:srgbClr val="0070c0"/>
                </a:solidFill>
                <a:latin typeface="Arial"/>
                <a:ea typeface="DejaVu Sans"/>
              </a:rPr>
              <a:t>Perizia</a:t>
            </a:r>
            <a:endParaRPr b="0" lang="it-IT" sz="4200" spc="-1" strike="noStrike">
              <a:latin typeface="Arial"/>
            </a:endParaRPr>
          </a:p>
          <a:p>
            <a:pPr marL="343080" indent="-342000">
              <a:lnSpc>
                <a:spcPct val="100000"/>
              </a:lnSpc>
              <a:spcBef>
                <a:spcPts val="839"/>
              </a:spcBef>
            </a:pPr>
            <a:r>
              <a:rPr b="0" lang="it-IT" sz="4200" spc="-1" strike="noStrike">
                <a:solidFill>
                  <a:srgbClr val="0070c0"/>
                </a:solidFill>
                <a:latin typeface="Arial"/>
                <a:ea typeface="DejaVu Sans"/>
              </a:rPr>
              <a:t> </a:t>
            </a:r>
            <a:endParaRPr b="0" lang="it-IT" sz="4200" spc="-1" strike="noStrike">
              <a:latin typeface="Arial"/>
            </a:endParaRPr>
          </a:p>
          <a:p>
            <a:pPr marL="343080" indent="-342000">
              <a:lnSpc>
                <a:spcPct val="100000"/>
              </a:lnSpc>
              <a:spcBef>
                <a:spcPts val="839"/>
              </a:spcBef>
            </a:pPr>
            <a:r>
              <a:rPr b="0" lang="it-IT" sz="4200" spc="-1" strike="noStrike">
                <a:solidFill>
                  <a:srgbClr val="0070c0"/>
                </a:solidFill>
                <a:latin typeface="Arial"/>
                <a:ea typeface="DejaVu Sans"/>
              </a:rPr>
              <a:t>(Codice Civile artt 1228 – 2049 –2232)</a:t>
            </a:r>
            <a:endParaRPr b="0" lang="it-IT" sz="4200" spc="-1" strike="noStrike">
              <a:latin typeface="Arial"/>
            </a:endParaRPr>
          </a:p>
          <a:p>
            <a:pPr marL="343080" indent="-342000">
              <a:lnSpc>
                <a:spcPct val="100000"/>
              </a:lnSpc>
              <a:spcBef>
                <a:spcPts val="641"/>
              </a:spcBef>
            </a:pPr>
            <a:endParaRPr b="0" lang="it-IT" sz="4200" spc="-1" strike="noStrike">
              <a:latin typeface="Arial"/>
            </a:endParaRPr>
          </a:p>
        </p:txBody>
      </p:sp>
      <p:sp>
        <p:nvSpPr>
          <p:cNvPr id="218"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DB69DC48-0BC6-4275-A3AE-1265132D5AF6}"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ipe dir="r"/>
  </p:transition>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CustomShape 1"/>
          <p:cNvSpPr/>
          <p:nvPr/>
        </p:nvSpPr>
        <p:spPr>
          <a:xfrm>
            <a:off x="3124080" y="6356520"/>
            <a:ext cx="2894400" cy="363960"/>
          </a:xfrm>
          <a:prstGeom prst="rect">
            <a:avLst/>
          </a:prstGeom>
          <a:noFill/>
          <a:ln>
            <a:noFill/>
          </a:ln>
        </p:spPr>
        <p:style>
          <a:lnRef idx="0"/>
          <a:fillRef idx="0"/>
          <a:effectRef idx="0"/>
          <a:fontRef idx="minor"/>
        </p:style>
        <p:txBody>
          <a:bodyPr lIns="90000" rIns="90000" tIns="45000" bIns="45000" anchor="ctr">
            <a:noAutofit/>
          </a:bodyPr>
          <a:p>
            <a:pPr algn="ctr">
              <a:lnSpc>
                <a:spcPct val="100000"/>
              </a:lnSpc>
            </a:pPr>
            <a:r>
              <a:rPr b="0" lang="it-IT" sz="1200" spc="-1" strike="noStrike">
                <a:solidFill>
                  <a:srgbClr val="8b8b8b"/>
                </a:solidFill>
                <a:latin typeface="Calibri"/>
                <a:ea typeface="DejaVu Sans"/>
              </a:rPr>
              <a:t>ing. Michele Ronza ----04 Novembre 2019</a:t>
            </a:r>
            <a:endParaRPr b="0" lang="it-IT" sz="1200" spc="-1" strike="noStrike">
              <a:latin typeface="Arial"/>
            </a:endParaRPr>
          </a:p>
        </p:txBody>
      </p:sp>
      <p:sp>
        <p:nvSpPr>
          <p:cNvPr id="220" name="CustomShape 2"/>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A345558B-4D07-45AA-94B7-C6A4C977BF1B}" type="slidenum">
              <a:rPr b="0" lang="it-IT" sz="1200" spc="-1" strike="noStrike">
                <a:solidFill>
                  <a:srgbClr val="8b8b8b"/>
                </a:solidFill>
                <a:latin typeface="Calibri"/>
                <a:ea typeface="DejaVu Sans"/>
              </a:rPr>
              <a:t>&lt;numero&gt;</a:t>
            </a:fld>
            <a:endParaRPr b="0" lang="it-IT" sz="1200" spc="-1" strike="noStrike">
              <a:latin typeface="Arial"/>
            </a:endParaRPr>
          </a:p>
        </p:txBody>
      </p:sp>
      <p:pic>
        <p:nvPicPr>
          <p:cNvPr id="221" name="Cos'è l'ingegneria.mp4" descr=""/>
          <p:cNvPicPr/>
          <p:nvPr/>
        </p:nvPicPr>
        <p:blipFill>
          <a:blip r:embed="rId1"/>
          <a:stretch/>
        </p:blipFill>
        <p:spPr>
          <a:xfrm>
            <a:off x="285840" y="357120"/>
            <a:ext cx="8428680" cy="6321240"/>
          </a:xfrm>
          <a:prstGeom prst="rect">
            <a:avLst/>
          </a:prstGeom>
          <a:ln>
            <a:noFill/>
          </a:ln>
        </p:spPr>
      </p:pic>
    </p:spTree>
  </p:cSld>
  <p:transition>
    <p:wipe dir="r"/>
  </p:transition>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nodeType="afterEffect" fill="hold" presetClass="mediacall">
                                  <p:stCondLst>
                                    <p:cond delay="0"/>
                                  </p:stCondLst>
                                  <p:childTnLst>
                                    <p:cmd type="call">
                                      <p:cBhvr>
                                        <p:cTn id="6" dur="1" fill="hold"/>
                                        <p:tgtEl>
                                          <p:spTgt spid="221"/>
                                        </p:tgtEl>
                                      </p:cBhvr>
                                    </p:cmd>
                                  </p:childTnLst>
                                </p:cTn>
                              </p:par>
                            </p:childTnLst>
                          </p:cTn>
                        </p:par>
                      </p:childTnLst>
                    </p:cTn>
                  </p:par>
                </p:childTnLst>
              </p:cTn>
              <p:prevCondLst>
                <p:cond evt="onPrev">
                  <p:tgtEl>
                    <p:sldTgt/>
                  </p:tgtEl>
                </p:cond>
              </p:prevCondLst>
              <p:nextCondLst>
                <p:cond evt="onNext">
                  <p:tgtEl>
                    <p:sldTgt/>
                  </p:tgtEl>
                </p:cond>
              </p:nextCondLst>
            </p:seq>
            <p:seq>
              <p:cTn id="7" restart="whenNotActive" nodeType="interactiveSeq" fill="hold">
                <p:stCondLst>
                  <p:cond delay="0" evt="onClick">
                    <p:tgtEl>
                      <p:spTgt spid="221"/>
                    </p:tgtEl>
                  </p:cond>
                </p:stCondLst>
                <p:childTnLst>
                  <p:par>
                    <p:cTn id="8" fill="hold">
                      <p:stCondLst>
                        <p:cond delay="0" evt="onClick">
                          <p:tgtEl>
                            <p:spTgt spid="221"/>
                          </p:tgtEl>
                        </p:cond>
                      </p:stCondLst>
                      <p:childTnLst>
                        <p:par>
                          <p:cTn id="9" fill="hold">
                            <p:stCondLst>
                              <p:cond delay="0"/>
                            </p:stCondLst>
                            <p:childTnLst>
                              <p:par>
                                <p:cTn id="10" nodeType="clickEffect" fill="hold" presetClass="mediacall">
                                  <p:stCondLst>
                                    <p:cond delay="0"/>
                                  </p:stCondLst>
                                  <p:childTnLst>
                                    <p:cmd type="call" cmd="togglePause">
                                      <p:cBhvr>
                                        <p:cTn id="11" dur="1" fill="hold"/>
                                        <p:tgtEl>
                                          <p:spTgt spid="221"/>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CustomShape 1"/>
          <p:cNvSpPr/>
          <p:nvPr/>
        </p:nvSpPr>
        <p:spPr>
          <a:xfrm>
            <a:off x="457200" y="274680"/>
            <a:ext cx="8228520" cy="1141920"/>
          </a:xfrm>
          <a:prstGeom prst="rect">
            <a:avLst/>
          </a:prstGeom>
          <a:noFill/>
          <a:ln w="38160">
            <a:solidFill>
              <a:srgbClr val="000000"/>
            </a:solidFill>
            <a:round/>
          </a:ln>
        </p:spPr>
        <p:style>
          <a:lnRef idx="0"/>
          <a:fillRef idx="0"/>
          <a:effectRef idx="0"/>
          <a:fontRef idx="minor"/>
        </p:style>
        <p:txBody>
          <a:bodyPr lIns="90000" rIns="90000" tIns="45000" bIns="45000" anchor="ctr">
            <a:normAutofit fontScale="38000"/>
          </a:bodyPr>
          <a:p>
            <a:pPr algn="ctr">
              <a:lnSpc>
                <a:spcPct val="100000"/>
              </a:lnSpc>
            </a:pPr>
            <a:br/>
            <a:r>
              <a:rPr b="1" lang="it-IT" sz="4000" spc="-1" strike="noStrike">
                <a:solidFill>
                  <a:srgbClr val="000000"/>
                </a:solidFill>
                <a:latin typeface="Arial"/>
                <a:ea typeface="DejaVu Sans"/>
              </a:rPr>
              <a:t>Tutela della professione Regolamentazione</a:t>
            </a:r>
            <a:br/>
            <a:endParaRPr b="0" lang="it-IT" sz="4000" spc="-1" strike="noStrike">
              <a:latin typeface="Arial"/>
            </a:endParaRPr>
          </a:p>
        </p:txBody>
      </p:sp>
      <p:sp>
        <p:nvSpPr>
          <p:cNvPr id="223" name="CustomShape 2"/>
          <p:cNvSpPr/>
          <p:nvPr/>
        </p:nvSpPr>
        <p:spPr>
          <a:xfrm>
            <a:off x="457200" y="1600200"/>
            <a:ext cx="8228520" cy="4524840"/>
          </a:xfrm>
          <a:prstGeom prst="rect">
            <a:avLst/>
          </a:prstGeom>
          <a:noFill/>
          <a:ln w="38160">
            <a:solidFill>
              <a:srgbClr val="000000"/>
            </a:solidFill>
            <a:round/>
          </a:ln>
        </p:spPr>
        <p:style>
          <a:lnRef idx="0"/>
          <a:fillRef idx="0"/>
          <a:effectRef idx="0"/>
          <a:fontRef idx="minor"/>
        </p:style>
        <p:txBody>
          <a:bodyPr lIns="90000" rIns="90000" tIns="45000" bIns="45000">
            <a:normAutofit fontScale="51000"/>
          </a:bodyPr>
          <a:p>
            <a:pPr marL="343080" indent="-342000">
              <a:lnSpc>
                <a:spcPct val="100000"/>
              </a:lnSpc>
              <a:spcBef>
                <a:spcPts val="641"/>
              </a:spcBef>
            </a:pPr>
            <a:r>
              <a:rPr b="0" lang="it-IT" sz="3200" spc="-1" strike="noStrike">
                <a:solidFill>
                  <a:srgbClr val="000000"/>
                </a:solidFill>
                <a:latin typeface="Calibri"/>
                <a:ea typeface="DejaVu Sans"/>
              </a:rPr>
              <a:t>La</a:t>
            </a:r>
            <a:r>
              <a:rPr b="0" lang="it-IT" sz="3200" spc="-1" strike="noStrike">
                <a:solidFill>
                  <a:srgbClr val="000000"/>
                </a:solidFill>
                <a:latin typeface="Calibri"/>
                <a:ea typeface="DejaVu Sans"/>
              </a:rPr>
              <a:t>	</a:t>
            </a:r>
            <a:r>
              <a:rPr b="0" lang="it-IT" sz="3200" spc="-1" strike="noStrike">
                <a:solidFill>
                  <a:srgbClr val="000000"/>
                </a:solidFill>
                <a:latin typeface="Calibri"/>
                <a:ea typeface="DejaVu Sans"/>
              </a:rPr>
              <a:t>rilevanza economica e sociale della professione dell’ingegnere richiede che essa</a:t>
            </a:r>
            <a:r>
              <a:rPr b="0" lang="it-IT" sz="3200" spc="-1" strike="noStrike">
                <a:solidFill>
                  <a:srgbClr val="000000"/>
                </a:solidFill>
                <a:latin typeface="Calibri"/>
                <a:ea typeface="DejaVu Sans"/>
              </a:rPr>
              <a:t>	</a:t>
            </a:r>
            <a:r>
              <a:rPr b="0" lang="it-IT" sz="3200" spc="-1" strike="noStrike">
                <a:solidFill>
                  <a:srgbClr val="000000"/>
                </a:solidFill>
                <a:latin typeface="Calibri"/>
                <a:ea typeface="DejaVu Sans"/>
              </a:rPr>
              <a:t>venga regolamentata sul piano normativo e venga sorretta da una deontologia sul piano dell’etica.</a:t>
            </a:r>
            <a:r>
              <a:rPr b="0" lang="it-IT" sz="3200" spc="-1" strike="noStrike">
                <a:solidFill>
                  <a:srgbClr val="000000"/>
                </a:solidFill>
                <a:latin typeface="Calibri"/>
                <a:ea typeface="DejaVu Sans"/>
              </a:rPr>
              <a:t>	</a:t>
            </a:r>
            <a:endParaRPr b="0" lang="it-IT" sz="3200" spc="-1" strike="noStrike">
              <a:latin typeface="Arial"/>
            </a:endParaRPr>
          </a:p>
          <a:p>
            <a:pPr marL="343080" indent="-342000">
              <a:lnSpc>
                <a:spcPct val="100000"/>
              </a:lnSpc>
              <a:spcBef>
                <a:spcPts val="641"/>
              </a:spcBef>
            </a:pPr>
            <a:r>
              <a:rPr b="0" lang="it-IT" sz="3200" spc="-1" strike="noStrike">
                <a:solidFill>
                  <a:srgbClr val="000000"/>
                </a:solidFill>
                <a:latin typeface="Calibri"/>
                <a:ea typeface="DejaVu Sans"/>
              </a:rPr>
              <a:t>La regolamentazione comporta l’istituzione di organismi </a:t>
            </a:r>
            <a:r>
              <a:rPr b="1" lang="it-IT" sz="3200" spc="-1" strike="noStrike">
                <a:solidFill>
                  <a:srgbClr val="000000"/>
                </a:solidFill>
                <a:latin typeface="Calibri"/>
                <a:ea typeface="DejaVu Sans"/>
              </a:rPr>
              <a:t>(in Italia gli Ordini) </a:t>
            </a:r>
            <a:r>
              <a:rPr b="0" lang="it-IT" sz="3200" spc="-1" strike="noStrike">
                <a:solidFill>
                  <a:srgbClr val="000000"/>
                </a:solidFill>
                <a:latin typeface="Calibri"/>
                <a:ea typeface="DejaVu Sans"/>
              </a:rPr>
              <a:t>che provvedano alla tutela del titolo ed alla vigilanza sull’attività professionale.</a:t>
            </a:r>
            <a:endParaRPr b="0" lang="it-IT" sz="3200" spc="-1" strike="noStrike">
              <a:latin typeface="Arial"/>
            </a:endParaRPr>
          </a:p>
          <a:p>
            <a:pPr marL="343080" indent="-342000">
              <a:lnSpc>
                <a:spcPct val="100000"/>
              </a:lnSpc>
              <a:spcBef>
                <a:spcPts val="641"/>
              </a:spcBef>
            </a:pPr>
            <a:r>
              <a:rPr b="0" lang="it-IT" sz="3200" spc="-1" strike="noStrike">
                <a:solidFill>
                  <a:srgbClr val="000000"/>
                </a:solidFill>
                <a:latin typeface="Calibri"/>
                <a:ea typeface="DejaVu Sans"/>
              </a:rPr>
              <a:t>La regolamentazione della professione però non è sufficiente</a:t>
            </a:r>
            <a:endParaRPr b="0" lang="it-IT" sz="3200" spc="-1" strike="noStrike">
              <a:latin typeface="Arial"/>
            </a:endParaRPr>
          </a:p>
          <a:p>
            <a:pPr marL="343080" indent="-342000">
              <a:lnSpc>
                <a:spcPct val="100000"/>
              </a:lnSpc>
              <a:spcBef>
                <a:spcPts val="641"/>
              </a:spcBef>
            </a:pPr>
            <a:r>
              <a:rPr b="0" lang="it-IT" sz="3200" spc="-1" strike="noStrike">
                <a:solidFill>
                  <a:srgbClr val="000000"/>
                </a:solidFill>
                <a:latin typeface="Calibri"/>
                <a:ea typeface="DejaVu Sans"/>
              </a:rPr>
              <a:t>quando sono in gioco valori come la vita,lasalute,lasicurezza delle persone deve esistere una</a:t>
            </a:r>
            <a:endParaRPr b="0" lang="it-IT" sz="3200" spc="-1" strike="noStrike">
              <a:latin typeface="Arial"/>
            </a:endParaRPr>
          </a:p>
          <a:p>
            <a:pPr marL="343080" indent="-342000" algn="ctr">
              <a:lnSpc>
                <a:spcPct val="100000"/>
              </a:lnSpc>
              <a:spcBef>
                <a:spcPts val="641"/>
              </a:spcBef>
            </a:pPr>
            <a:r>
              <a:rPr b="1" lang="it-IT" sz="3200" spc="-1" strike="noStrike">
                <a:solidFill>
                  <a:srgbClr val="000000"/>
                </a:solidFill>
                <a:latin typeface="Calibri"/>
                <a:ea typeface="DejaVu Sans"/>
              </a:rPr>
              <a:t>DIRETTIVA ETICA</a:t>
            </a:r>
            <a:endParaRPr b="0" lang="it-IT" sz="3200" spc="-1" strike="noStrike">
              <a:latin typeface="Arial"/>
            </a:endParaRPr>
          </a:p>
          <a:p>
            <a:pPr marL="343080" indent="-342000">
              <a:lnSpc>
                <a:spcPct val="100000"/>
              </a:lnSpc>
              <a:spcBef>
                <a:spcPts val="641"/>
              </a:spcBef>
            </a:pPr>
            <a:r>
              <a:rPr b="0" lang="it-IT" sz="3200" spc="-1" strike="noStrike">
                <a:solidFill>
                  <a:srgbClr val="000000"/>
                </a:solidFill>
                <a:latin typeface="Calibri"/>
                <a:ea typeface="DejaVu Sans"/>
              </a:rPr>
              <a:t>che deve derivare da un codice deontologico.</a:t>
            </a:r>
            <a:endParaRPr b="0" lang="it-IT" sz="3200" spc="-1" strike="noStrike">
              <a:latin typeface="Arial"/>
            </a:endParaRPr>
          </a:p>
          <a:p>
            <a:pPr marL="343080" indent="-342000">
              <a:lnSpc>
                <a:spcPct val="100000"/>
              </a:lnSpc>
              <a:spcBef>
                <a:spcPts val="641"/>
              </a:spcBef>
            </a:pPr>
            <a:endParaRPr b="0" lang="it-IT" sz="3200" spc="-1" strike="noStrike">
              <a:latin typeface="Arial"/>
            </a:endParaRPr>
          </a:p>
        </p:txBody>
      </p:sp>
      <p:sp>
        <p:nvSpPr>
          <p:cNvPr id="224"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08DF661D-2398-48B6-9327-1D3B9E331C44}"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ipe dir="d"/>
  </p:transition>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CustomShape 1"/>
          <p:cNvSpPr/>
          <p:nvPr/>
        </p:nvSpPr>
        <p:spPr>
          <a:xfrm>
            <a:off x="457200" y="274680"/>
            <a:ext cx="8228520" cy="1141920"/>
          </a:xfrm>
          <a:prstGeom prst="rect">
            <a:avLst/>
          </a:prstGeom>
          <a:noFill/>
          <a:ln w="38160">
            <a:solidFill>
              <a:srgbClr val="000000"/>
            </a:solidFill>
            <a:round/>
          </a:ln>
        </p:spPr>
        <p:style>
          <a:lnRef idx="0"/>
          <a:fillRef idx="0"/>
          <a:effectRef idx="0"/>
          <a:fontRef idx="minor"/>
        </p:style>
        <p:txBody>
          <a:bodyPr lIns="90000" rIns="90000" tIns="45000" bIns="45000" anchor="ctr">
            <a:normAutofit fontScale="56000"/>
          </a:bodyPr>
          <a:p>
            <a:pPr algn="ctr">
              <a:lnSpc>
                <a:spcPct val="100000"/>
              </a:lnSpc>
            </a:pPr>
            <a:br/>
            <a:r>
              <a:rPr b="1" lang="it-IT" sz="4400" spc="-1" strike="noStrike">
                <a:solidFill>
                  <a:srgbClr val="000000"/>
                </a:solidFill>
                <a:latin typeface="Arial"/>
                <a:ea typeface="DejaVu Sans"/>
              </a:rPr>
              <a:t>Ordinamenti Professionali</a:t>
            </a:r>
            <a:br/>
            <a:endParaRPr b="0" lang="it-IT" sz="4400" spc="-1" strike="noStrike">
              <a:latin typeface="Arial"/>
            </a:endParaRPr>
          </a:p>
        </p:txBody>
      </p:sp>
      <p:sp>
        <p:nvSpPr>
          <p:cNvPr id="226" name="CustomShape 2"/>
          <p:cNvSpPr/>
          <p:nvPr/>
        </p:nvSpPr>
        <p:spPr>
          <a:xfrm>
            <a:off x="457200" y="1600200"/>
            <a:ext cx="4037400" cy="4524840"/>
          </a:xfrm>
          <a:prstGeom prst="rect">
            <a:avLst/>
          </a:prstGeom>
          <a:noFill/>
          <a:ln w="38160">
            <a:solidFill>
              <a:srgbClr val="000000"/>
            </a:solidFill>
            <a:round/>
          </a:ln>
        </p:spPr>
        <p:style>
          <a:lnRef idx="0"/>
          <a:fillRef idx="0"/>
          <a:effectRef idx="0"/>
          <a:fontRef idx="minor"/>
        </p:style>
        <p:txBody>
          <a:bodyPr lIns="90000" rIns="90000" tIns="45000" bIns="45000">
            <a:normAutofit/>
          </a:bodyPr>
          <a:p>
            <a:pPr marL="343080" indent="-342000" algn="just">
              <a:lnSpc>
                <a:spcPct val="100000"/>
              </a:lnSpc>
              <a:spcBef>
                <a:spcPts val="1281"/>
              </a:spcBef>
            </a:pPr>
            <a:endParaRPr b="0" lang="it-IT" sz="1800" spc="-1" strike="noStrike">
              <a:latin typeface="Arial"/>
            </a:endParaRPr>
          </a:p>
          <a:p>
            <a:pPr marL="343080" indent="-342000" algn="just">
              <a:lnSpc>
                <a:spcPct val="100000"/>
              </a:lnSpc>
              <a:spcBef>
                <a:spcPts val="1281"/>
              </a:spcBef>
            </a:pPr>
            <a:r>
              <a:rPr b="0" lang="it-IT" sz="6400" spc="-1" strike="noStrike">
                <a:solidFill>
                  <a:srgbClr val="000000"/>
                </a:solidFill>
                <a:latin typeface="Arial"/>
                <a:ea typeface="DejaVu Sans"/>
              </a:rPr>
              <a:t>La regolamentazione della professione di ingegnere unitamente a quella degli architetto risale alla </a:t>
            </a:r>
            <a:r>
              <a:rPr b="1" lang="it-IT" sz="6400" spc="-1" strike="noStrike">
                <a:solidFill>
                  <a:srgbClr val="000000"/>
                </a:solidFill>
                <a:latin typeface="Arial"/>
                <a:ea typeface="DejaVu Sans"/>
              </a:rPr>
              <a:t>Legge n. 1395 del 1923 e dal Regolamento del 1925,</a:t>
            </a:r>
            <a:r>
              <a:rPr b="0" lang="it-IT" sz="6400" spc="-1" strike="noStrike">
                <a:solidFill>
                  <a:srgbClr val="000000"/>
                </a:solidFill>
                <a:latin typeface="Arial"/>
                <a:ea typeface="DejaVu Sans"/>
              </a:rPr>
              <a:t> risentepertanto della obsolescenza di molti anni di profonde trasformazioni istituzionali, sociali ed economiche.</a:t>
            </a:r>
            <a:r>
              <a:rPr b="0" lang="it-IT" sz="6400" spc="-1" strike="noStrike">
                <a:solidFill>
                  <a:srgbClr val="000000"/>
                </a:solidFill>
                <a:latin typeface="Arial"/>
                <a:ea typeface="DejaVu Sans"/>
              </a:rPr>
              <a:t>	</a:t>
            </a:r>
            <a:endParaRPr b="0" lang="it-IT" sz="6400" spc="-1" strike="noStrike">
              <a:latin typeface="Arial"/>
            </a:endParaRPr>
          </a:p>
          <a:p>
            <a:pPr marL="343080" indent="-342000" algn="just">
              <a:lnSpc>
                <a:spcPct val="100000"/>
              </a:lnSpc>
              <a:spcBef>
                <a:spcPts val="1281"/>
              </a:spcBef>
            </a:pPr>
            <a:r>
              <a:rPr b="1" lang="it-IT" sz="6400" spc="-1" strike="noStrike">
                <a:solidFill>
                  <a:srgbClr val="000000"/>
                </a:solidFill>
                <a:latin typeface="Arial"/>
                <a:ea typeface="DejaVu Sans"/>
              </a:rPr>
              <a:t>L’avvento delle Regioni, </a:t>
            </a:r>
            <a:r>
              <a:rPr b="0" lang="it-IT" sz="6400" spc="-1" strike="noStrike">
                <a:solidFill>
                  <a:srgbClr val="000000"/>
                </a:solidFill>
                <a:latin typeface="Arial"/>
                <a:ea typeface="DejaVu Sans"/>
              </a:rPr>
              <a:t>la recente attribuzione costituzionale alle stesse di una competenza concorrente sulle professioni,affidamento per Legge agli Ordini di nuovi poteri in materia disciplinare e di sicurezza, la tutela del titolo e l’applicazione delle direttive europee hanno modificato ed ampliato notevolmente il campo d’azione degli Ordini stessi che recentemente si è esteso anche alla </a:t>
            </a:r>
            <a:r>
              <a:rPr b="1" lang="it-IT" sz="6400" spc="-1" strike="noStrike">
                <a:solidFill>
                  <a:srgbClr val="000000"/>
                </a:solidFill>
                <a:latin typeface="Arial"/>
                <a:ea typeface="DejaVu Sans"/>
              </a:rPr>
              <a:t>professionale formazione e all’aggiornamento. </a:t>
            </a:r>
            <a:br/>
            <a:endParaRPr b="0" lang="it-IT" sz="6400" spc="-1" strike="noStrike">
              <a:latin typeface="Arial"/>
            </a:endParaRPr>
          </a:p>
        </p:txBody>
      </p:sp>
      <p:sp>
        <p:nvSpPr>
          <p:cNvPr id="227" name="CustomShape 3"/>
          <p:cNvSpPr/>
          <p:nvPr/>
        </p:nvSpPr>
        <p:spPr>
          <a:xfrm>
            <a:off x="4648320" y="1600200"/>
            <a:ext cx="4037400" cy="4524840"/>
          </a:xfrm>
          <a:prstGeom prst="rect">
            <a:avLst/>
          </a:prstGeom>
          <a:noFill/>
          <a:ln w="38160">
            <a:solidFill>
              <a:srgbClr val="000000"/>
            </a:solidFill>
            <a:round/>
          </a:ln>
        </p:spPr>
        <p:style>
          <a:lnRef idx="0"/>
          <a:fillRef idx="0"/>
          <a:effectRef idx="0"/>
          <a:fontRef idx="minor"/>
        </p:style>
        <p:txBody>
          <a:bodyPr lIns="90000" rIns="90000" tIns="45000" bIns="45000">
            <a:normAutofit fontScale="1000"/>
          </a:bodyPr>
          <a:p>
            <a:pPr>
              <a:lnSpc>
                <a:spcPct val="100000"/>
              </a:lnSpc>
              <a:spcBef>
                <a:spcPts val="1281"/>
              </a:spcBef>
            </a:pPr>
            <a:endParaRPr b="0" lang="it-IT" sz="1800" spc="-1" strike="noStrike">
              <a:latin typeface="Arial"/>
            </a:endParaRPr>
          </a:p>
          <a:p>
            <a:pPr marL="343080" indent="-342000" algn="ctr">
              <a:lnSpc>
                <a:spcPct val="100000"/>
              </a:lnSpc>
              <a:spcBef>
                <a:spcPts val="1281"/>
              </a:spcBef>
            </a:pPr>
            <a:r>
              <a:rPr b="1" lang="it-IT" sz="6400" spc="-1" strike="noStrike">
                <a:solidFill>
                  <a:srgbClr val="ff0000"/>
                </a:solidFill>
                <a:latin typeface="Arial"/>
                <a:ea typeface="DejaVu Sans"/>
              </a:rPr>
              <a:t>Ultime norme sugli Ordini</a:t>
            </a:r>
            <a:endParaRPr b="0" lang="it-IT" sz="6400" spc="-1" strike="noStrike">
              <a:latin typeface="Arial"/>
            </a:endParaRPr>
          </a:p>
          <a:p>
            <a:pPr marL="343080" indent="-342000" algn="ctr">
              <a:lnSpc>
                <a:spcPct val="100000"/>
              </a:lnSpc>
              <a:spcBef>
                <a:spcPts val="1281"/>
              </a:spcBef>
            </a:pPr>
            <a:endParaRPr b="0" lang="it-IT" sz="6400" spc="-1" strike="noStrike">
              <a:latin typeface="Arial"/>
            </a:endParaRPr>
          </a:p>
          <a:p>
            <a:pPr marL="343080" indent="-342000">
              <a:lnSpc>
                <a:spcPct val="100000"/>
              </a:lnSpc>
              <a:spcBef>
                <a:spcPts val="1281"/>
              </a:spcBef>
              <a:buClr>
                <a:srgbClr val="000000"/>
              </a:buClr>
              <a:buFont typeface="Arial"/>
              <a:buChar char="•"/>
            </a:pPr>
            <a:r>
              <a:rPr b="0" lang="it-IT" sz="6400" spc="-1" strike="noStrike">
                <a:solidFill>
                  <a:srgbClr val="000000"/>
                </a:solidFill>
                <a:latin typeface="Arial"/>
                <a:ea typeface="DejaVu Sans"/>
              </a:rPr>
              <a:t>DPR 169/2005 Regolamento elettorale degli organi degli ordini professionali</a:t>
            </a:r>
            <a:endParaRPr b="0" lang="it-IT" sz="6400" spc="-1" strike="noStrike">
              <a:latin typeface="Arial"/>
            </a:endParaRPr>
          </a:p>
          <a:p>
            <a:pPr marL="343080" indent="-342000">
              <a:lnSpc>
                <a:spcPct val="100000"/>
              </a:lnSpc>
              <a:spcBef>
                <a:spcPts val="1281"/>
              </a:spcBef>
            </a:pPr>
            <a:endParaRPr b="0" lang="it-IT" sz="6400" spc="-1" strike="noStrike">
              <a:latin typeface="Arial"/>
            </a:endParaRPr>
          </a:p>
          <a:p>
            <a:pPr marL="343080" indent="-342000">
              <a:lnSpc>
                <a:spcPct val="100000"/>
              </a:lnSpc>
              <a:spcBef>
                <a:spcPts val="1281"/>
              </a:spcBef>
              <a:buClr>
                <a:srgbClr val="000000"/>
              </a:buClr>
              <a:buFont typeface="Arial"/>
              <a:buChar char="•"/>
            </a:pPr>
            <a:r>
              <a:rPr b="0" lang="it-IT" sz="6400" spc="-1" strike="noStrike">
                <a:solidFill>
                  <a:srgbClr val="000000"/>
                </a:solidFill>
                <a:latin typeface="Arial"/>
                <a:ea typeface="DejaVu Sans"/>
              </a:rPr>
              <a:t>il D.P.R. 137/2012 ha stabilito che presso gli Ordini professionali debbano essere istituiti i </a:t>
            </a:r>
            <a:r>
              <a:rPr b="1" lang="it-IT" sz="6400" spc="-1" strike="noStrike">
                <a:solidFill>
                  <a:srgbClr val="000000"/>
                </a:solidFill>
                <a:latin typeface="Arial"/>
                <a:ea typeface="DejaVu Sans"/>
              </a:rPr>
              <a:t>Consigli di Disciplina</a:t>
            </a:r>
            <a:r>
              <a:rPr b="0" lang="it-IT" sz="6400" spc="-1" strike="noStrike">
                <a:solidFill>
                  <a:srgbClr val="000000"/>
                </a:solidFill>
                <a:latin typeface="Arial"/>
                <a:ea typeface="DejaVu Sans"/>
              </a:rPr>
              <a:t> territoriali a cui sono affidati i compiti di istruzione e decisione delle questioni disciplinari riguardanti gli iscritti all'albo.</a:t>
            </a:r>
            <a:endParaRPr b="0" lang="it-IT" sz="6400" spc="-1" strike="noStrike">
              <a:latin typeface="Arial"/>
            </a:endParaRPr>
          </a:p>
          <a:p>
            <a:pPr marL="343080" indent="-342000">
              <a:lnSpc>
                <a:spcPct val="100000"/>
              </a:lnSpc>
              <a:spcBef>
                <a:spcPts val="1281"/>
              </a:spcBef>
            </a:pPr>
            <a:endParaRPr b="0" lang="it-IT" sz="6400" spc="-1" strike="noStrike">
              <a:latin typeface="Arial"/>
            </a:endParaRPr>
          </a:p>
          <a:p>
            <a:pPr marL="343080" indent="-342000">
              <a:lnSpc>
                <a:spcPct val="100000"/>
              </a:lnSpc>
              <a:spcBef>
                <a:spcPts val="1281"/>
              </a:spcBef>
              <a:buClr>
                <a:srgbClr val="000000"/>
              </a:buClr>
              <a:buFont typeface="Arial"/>
              <a:buChar char="•"/>
            </a:pPr>
            <a:r>
              <a:rPr b="0" lang="it-IT" sz="6400" spc="-1" strike="noStrike">
                <a:solidFill>
                  <a:srgbClr val="000000"/>
                </a:solidFill>
                <a:latin typeface="Arial"/>
                <a:ea typeface="DejaVu Sans"/>
              </a:rPr>
              <a:t>L.R. Campania n. 59 del 29.12.2018 “Norme in materia di tutela delle prestazioni professionali per attività espletate per conto dei committenti privati e di contrasto all’evasione fiscale”</a:t>
            </a:r>
            <a:endParaRPr b="0" lang="it-IT" sz="6400" spc="-1" strike="noStrike">
              <a:latin typeface="Arial"/>
            </a:endParaRPr>
          </a:p>
          <a:p>
            <a:pPr marL="343080" indent="-342000">
              <a:lnSpc>
                <a:spcPct val="100000"/>
              </a:lnSpc>
              <a:spcBef>
                <a:spcPts val="561"/>
              </a:spcBef>
              <a:buClr>
                <a:srgbClr val="000000"/>
              </a:buClr>
              <a:buFont typeface="Arial"/>
              <a:buChar char="•"/>
            </a:pPr>
            <a:r>
              <a:rPr b="0" lang="it-IT" sz="2800" spc="-1" strike="noStrike">
                <a:solidFill>
                  <a:srgbClr val="000000"/>
                </a:solidFill>
                <a:latin typeface="Calibri"/>
                <a:ea typeface="DejaVu Sans"/>
              </a:rPr>
              <a:t> </a:t>
            </a:r>
            <a:endParaRPr b="0" lang="it-IT" sz="2800" spc="-1" strike="noStrike">
              <a:latin typeface="Arial"/>
            </a:endParaRPr>
          </a:p>
          <a:p>
            <a:pPr>
              <a:lnSpc>
                <a:spcPct val="100000"/>
              </a:lnSpc>
              <a:spcBef>
                <a:spcPts val="561"/>
              </a:spcBef>
            </a:pPr>
            <a:endParaRPr b="0" lang="it-IT" sz="2800" spc="-1" strike="noStrike">
              <a:latin typeface="Arial"/>
            </a:endParaRPr>
          </a:p>
        </p:txBody>
      </p:sp>
      <p:sp>
        <p:nvSpPr>
          <p:cNvPr id="228" name="CustomShape 4"/>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74F6327E-6439-4E19-AAFC-B3E5D92305F2}"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ipe dir="d"/>
  </p:transition>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457200" y="274680"/>
            <a:ext cx="8228520" cy="1141920"/>
          </a:xfrm>
          <a:prstGeom prst="rect">
            <a:avLst/>
          </a:prstGeom>
          <a:noFill/>
          <a:ln w="38160">
            <a:solidFill>
              <a:srgbClr val="000000"/>
            </a:solidFill>
            <a:round/>
          </a:ln>
        </p:spPr>
        <p:style>
          <a:lnRef idx="0"/>
          <a:fillRef idx="0"/>
          <a:effectRef idx="0"/>
          <a:fontRef idx="minor"/>
        </p:style>
        <p:txBody>
          <a:bodyPr lIns="90000" rIns="90000" tIns="45000" bIns="45000" anchor="ctr">
            <a:normAutofit/>
          </a:bodyPr>
          <a:p>
            <a:pPr algn="ctr">
              <a:lnSpc>
                <a:spcPct val="100000"/>
              </a:lnSpc>
            </a:pPr>
            <a:r>
              <a:rPr b="0" lang="it-IT" sz="4000" spc="-1" strike="noStrike">
                <a:solidFill>
                  <a:srgbClr val="000000"/>
                </a:solidFill>
                <a:latin typeface="Arial"/>
                <a:ea typeface="DejaVu Sans"/>
              </a:rPr>
              <a:t>ALBO PROFESSIONALE</a:t>
            </a:r>
            <a:endParaRPr b="0" lang="it-IT" sz="4000" spc="-1" strike="noStrike">
              <a:latin typeface="Arial"/>
            </a:endParaRPr>
          </a:p>
        </p:txBody>
      </p:sp>
      <p:sp>
        <p:nvSpPr>
          <p:cNvPr id="230" name="CustomShape 2"/>
          <p:cNvSpPr/>
          <p:nvPr/>
        </p:nvSpPr>
        <p:spPr>
          <a:xfrm>
            <a:off x="457200" y="1600200"/>
            <a:ext cx="8228520" cy="4524840"/>
          </a:xfrm>
          <a:prstGeom prst="rect">
            <a:avLst/>
          </a:prstGeom>
          <a:noFill/>
          <a:ln w="38160">
            <a:solidFill>
              <a:srgbClr val="000000"/>
            </a:solidFill>
            <a:round/>
          </a:ln>
        </p:spPr>
        <p:style>
          <a:lnRef idx="0"/>
          <a:fillRef idx="0"/>
          <a:effectRef idx="0"/>
          <a:fontRef idx="minor"/>
        </p:style>
        <p:txBody>
          <a:bodyPr lIns="90000" rIns="90000" tIns="45000" bIns="45000">
            <a:normAutofit/>
          </a:bodyPr>
          <a:p>
            <a:pPr marL="343080" indent="-342000" algn="just">
              <a:lnSpc>
                <a:spcPct val="100000"/>
              </a:lnSpc>
              <a:spcBef>
                <a:spcPts val="519"/>
              </a:spcBef>
            </a:pPr>
            <a:r>
              <a:rPr b="0" lang="it-IT" sz="2600" spc="-1" strike="noStrike">
                <a:solidFill>
                  <a:srgbClr val="000000"/>
                </a:solidFill>
                <a:latin typeface="Arial"/>
                <a:ea typeface="DejaVu Sans"/>
              </a:rPr>
              <a:t>    </a:t>
            </a:r>
            <a:r>
              <a:rPr b="0" lang="it-IT" sz="2600" spc="-1" strike="noStrike">
                <a:solidFill>
                  <a:srgbClr val="000000"/>
                </a:solidFill>
                <a:latin typeface="Arial"/>
                <a:ea typeface="DejaVu Sans"/>
              </a:rPr>
              <a:t>L’albo professionale dell’Ordine degli Ingegneri viene suddiviso in due sezioni,la</a:t>
            </a:r>
            <a:r>
              <a:rPr b="1" lang="it-IT" sz="2600" spc="-1" strike="noStrike">
                <a:solidFill>
                  <a:srgbClr val="000000"/>
                </a:solidFill>
                <a:latin typeface="Arial"/>
                <a:ea typeface="DejaVu Sans"/>
              </a:rPr>
              <a:t>sezione A </a:t>
            </a:r>
            <a:r>
              <a:rPr b="0" lang="it-IT" sz="2600" spc="-1" strike="noStrike">
                <a:solidFill>
                  <a:srgbClr val="000000"/>
                </a:solidFill>
                <a:latin typeface="Arial"/>
                <a:ea typeface="DejaVu Sans"/>
              </a:rPr>
              <a:t>cui si accede,previo esame di Stato,con il titolo di laurea specialistica (quinquennale) e la </a:t>
            </a:r>
            <a:r>
              <a:rPr b="1" lang="it-IT" sz="2600" spc="-1" strike="noStrike">
                <a:solidFill>
                  <a:srgbClr val="000000"/>
                </a:solidFill>
                <a:latin typeface="Arial"/>
                <a:ea typeface="DejaVu Sans"/>
              </a:rPr>
              <a:t>sezione B </a:t>
            </a:r>
            <a:r>
              <a:rPr b="0" lang="it-IT" sz="2600" spc="-1" strike="noStrike">
                <a:solidFill>
                  <a:srgbClr val="000000"/>
                </a:solidFill>
                <a:latin typeface="Arial"/>
                <a:ea typeface="DejaVu Sans"/>
              </a:rPr>
              <a:t>cui si accede,pure previo esame di Stato,con il titolo di laurea (triennale). Ciascuna sezione viene ripartita nei seguenti tre settori: civile e ambientale, industriale e dell’informazione in relazione allo specifico percorso formativo degli iscritti. Il titolo professionale degli iscritti nella sezione B sarà specificato con l’aggiunta</a:t>
            </a:r>
            <a:r>
              <a:rPr b="1" i="1" lang="it-IT" sz="2600" spc="-1" strike="noStrike">
                <a:solidFill>
                  <a:srgbClr val="000000"/>
                </a:solidFill>
                <a:latin typeface="Arial"/>
                <a:ea typeface="DejaVu Sans"/>
              </a:rPr>
              <a:t>“iunior”</a:t>
            </a:r>
            <a:r>
              <a:rPr b="0" lang="it-IT" sz="2600" spc="-1" strike="noStrike">
                <a:solidFill>
                  <a:srgbClr val="000000"/>
                </a:solidFill>
                <a:latin typeface="Arial"/>
                <a:ea typeface="DejaVu Sans"/>
              </a:rPr>
              <a:t>.</a:t>
            </a:r>
            <a:endParaRPr b="0" lang="it-IT" sz="2600" spc="-1" strike="noStrike">
              <a:latin typeface="Arial"/>
            </a:endParaRPr>
          </a:p>
          <a:p>
            <a:pPr marL="343080" indent="-342000">
              <a:lnSpc>
                <a:spcPct val="100000"/>
              </a:lnSpc>
              <a:spcBef>
                <a:spcPts val="641"/>
              </a:spcBef>
            </a:pPr>
            <a:endParaRPr b="0" lang="it-IT" sz="2600" spc="-1" strike="noStrike">
              <a:latin typeface="Arial"/>
            </a:endParaRPr>
          </a:p>
        </p:txBody>
      </p:sp>
      <p:sp>
        <p:nvSpPr>
          <p:cNvPr id="231" name="CustomShape 3"/>
          <p:cNvSpPr/>
          <p:nvPr/>
        </p:nvSpPr>
        <p:spPr>
          <a:xfrm>
            <a:off x="6553080" y="6356520"/>
            <a:ext cx="2132640" cy="36396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2E5D6329-FB25-46E5-B926-73C53EEAECC1}" type="slidenum">
              <a:rPr b="0" lang="it-IT" sz="1200" spc="-1" strike="noStrike">
                <a:solidFill>
                  <a:srgbClr val="8b8b8b"/>
                </a:solidFill>
                <a:latin typeface="Calibri"/>
                <a:ea typeface="DejaVu Sans"/>
              </a:rPr>
              <a:t>&lt;numero&gt;</a:t>
            </a:fld>
            <a:endParaRPr b="0" lang="it-IT" sz="1200" spc="-1" strike="noStrike">
              <a:latin typeface="Arial"/>
            </a:endParaRPr>
          </a:p>
        </p:txBody>
      </p:sp>
    </p:spTree>
  </p:cSld>
  <p:transition>
    <p:wipe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Civic</Template>
  <TotalTime>2874</TotalTime>
  <Application>LibreOffice/6.3.3.2$Windows_X86_64 LibreOffice_project/a64200df03143b798afd1ec74a12ab50359878ed</Application>
  <Words>4274</Words>
  <Paragraphs>571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2019-10-30T17:24:03Z</dcterms:created>
  <dc:creator>ronza</dc:creator>
  <dc:description/>
  <dc:language>it-IT</dc:language>
  <cp:lastModifiedBy/>
  <dcterms:modified xsi:type="dcterms:W3CDTF">2020-06-27T07:27:01Z</dcterms:modified>
  <cp:revision>84</cp:revision>
  <dc:subject/>
  <dc:title>CORSO DI PREPARAZIONE AGLI ESAMI DI STATO II  SESSIONE 2019</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1</vt:i4>
  </property>
  <property fmtid="{D5CDD505-2E9C-101B-9397-08002B2CF9AE}" pid="7" name="Notes">
    <vt:i4>1</vt:i4>
  </property>
  <property fmtid="{D5CDD505-2E9C-101B-9397-08002B2CF9AE}" pid="8" name="PresentationFormat">
    <vt:lpwstr>Presentazione su schermo (4:3)</vt:lpwstr>
  </property>
  <property fmtid="{D5CDD505-2E9C-101B-9397-08002B2CF9AE}" pid="9" name="ScaleCrop">
    <vt:bool>0</vt:bool>
  </property>
  <property fmtid="{D5CDD505-2E9C-101B-9397-08002B2CF9AE}" pid="10" name="ShareDoc">
    <vt:bool>0</vt:bool>
  </property>
  <property fmtid="{D5CDD505-2E9C-101B-9397-08002B2CF9AE}" pid="11" name="Slides">
    <vt:i4>48</vt:i4>
  </property>
</Properties>
</file>