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7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5" d="100"/>
          <a:sy n="85" d="100"/>
        </p:scale>
        <p:origin x="590" y="-2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5923F103-BC34-4FE4-A40E-EDDEECFDA5D0}" type="datetimeFigureOut">
              <a:rPr lang="en-US" smtClean="0"/>
              <a:pPr/>
              <a:t>7/6/2023</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30812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BE451C3-0FF4-47C4-B829-773ADF60F88C}" type="datetimeFigureOut">
              <a:rPr lang="en-US" smtClean="0"/>
              <a:t>7/6/2023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4440353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it-IT"/>
              <a:t>Fare clic per modificare lo stile del titolo</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2BE451C3-0FF4-47C4-B829-773ADF60F88C}" type="datetimeFigureOut">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8058741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it-IT"/>
              <a:t>Fare clic per modificare lo stile del titolo</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2BE451C3-0FF4-47C4-B829-773ADF60F88C}" type="datetimeFigureOut">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6454065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2BE451C3-0FF4-47C4-B829-773ADF60F88C}" type="datetimeFigureOut">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1902135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it-IT"/>
              <a:t>Fare clic per modificare lo stile del titolo</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BE451C3-0FF4-47C4-B829-773ADF60F88C}" type="datetimeFigureOut">
              <a:rPr lang="en-US" smtClean="0"/>
              <a:t>7/6/2023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0139881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it-IT"/>
              <a:t>Fare clic per modificare lo stile del titolo</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BE451C3-0FF4-47C4-B829-773ADF60F88C}" type="datetimeFigureOut">
              <a:rPr lang="en-US" smtClean="0"/>
              <a:t>7/6/2023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7681557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0306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3249368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63895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81958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7/6/2023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8312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7/6/2023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6977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7/6/2023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73729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7/6/2023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63720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6E86A4C-8E40-4F87-A4F0-01A0687C5742}" type="datetimeFigureOut">
              <a:rPr lang="en-US" smtClean="0"/>
              <a:t>7/6/2023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2027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smtClean="0"/>
              <a:t>7/6/2023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12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2BE451C3-0FF4-47C4-B829-773ADF60F88C}" type="datetimeFigureOut">
              <a:rPr lang="en-US" smtClean="0"/>
              <a:t>7/6/2023</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75194722"/>
      </p:ext>
    </p:extLst>
  </p:cSld>
  <p:clrMap bg1="lt1" tx1="dk1" bg2="lt2" tx2="dk2" accent1="accent1" accent2="accent2" accent3="accent3" accent4="accent4" accent5="accent5" accent6="accent6" hlink="hlink" folHlink="folHlink"/>
  <p:sldLayoutIdLst>
    <p:sldLayoutId id="2147484172" r:id="rId1"/>
    <p:sldLayoutId id="2147484173" r:id="rId2"/>
    <p:sldLayoutId id="2147484174" r:id="rId3"/>
    <p:sldLayoutId id="2147484175" r:id="rId4"/>
    <p:sldLayoutId id="2147484176" r:id="rId5"/>
    <p:sldLayoutId id="2147484177" r:id="rId6"/>
    <p:sldLayoutId id="2147484178" r:id="rId7"/>
    <p:sldLayoutId id="2147484179" r:id="rId8"/>
    <p:sldLayoutId id="2147484180" r:id="rId9"/>
    <p:sldLayoutId id="2147484181" r:id="rId10"/>
    <p:sldLayoutId id="2147484182" r:id="rId11"/>
    <p:sldLayoutId id="2147484183" r:id="rId12"/>
    <p:sldLayoutId id="2147484184" r:id="rId13"/>
    <p:sldLayoutId id="2147484185" r:id="rId14"/>
    <p:sldLayoutId id="2147484186" r:id="rId15"/>
    <p:sldLayoutId id="2147484187" r:id="rId16"/>
    <p:sldLayoutId id="2147484188"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diltecnico.it/wp-content/uploads/2020/09/20200914_228_SO_033.pdf" TargetMode="External"/><Relationship Id="rId2" Type="http://schemas.openxmlformats.org/officeDocument/2006/relationships/hyperlink" Target="https://www.ediltecnico.it/wp-content/uploads/2020/07/20200716_178_SO_024.pdf"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hyperlink" Target="https://www.ediltecnico.it/tag/sismabonus/" TargetMode="External"/><Relationship Id="rId2" Type="http://schemas.openxmlformats.org/officeDocument/2006/relationships/hyperlink" Target="https://www.ediltecnico.it/tag/ecobonus/"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avoripubblici.it/normativa/20040122/Decreto-Legislativo-22-gennaio-2004-n-42-19006.html" TargetMode="External"/><Relationship Id="rId2" Type="http://schemas.openxmlformats.org/officeDocument/2006/relationships/hyperlink" Target="https://www.lavoripubblici.it/normativa/19680402/Decreto-interministeriale-2-aprile-1968-n-1444-17017.html"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www.lavoripubblici.it/normativa/20010606/Decreto-del-Presidente-della-Repubblica-6-giugno-2001-n-380-Aggiornato-al-18-09-2020-al-Decreto-Semplificazioni--20616.html"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www.lavoripubblici.it/news/guida-superbonus-2023-tutte-novita-30940" TargetMode="External"/><Relationship Id="rId7" Type="http://schemas.openxmlformats.org/officeDocument/2006/relationships/hyperlink" Target="https://www.territorio.regione.campania.it/news-blog/legge-13/2022-approvate-modifiche-in-giunta-regionale"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hyperlink" Target="https://www.territorio.regione.campania.it/news-blog/legge-regionale-13/2022-circolare-ai-comuni" TargetMode="External"/><Relationship Id="rId5" Type="http://schemas.openxmlformats.org/officeDocument/2006/relationships/hyperlink" Target="https://www.territorio.regione.campania.it/urbanistica-blog/legge-regionale-13/2022-disposizioni-in-materia-di-semplificazione-edilizia-di-rigenerazione-urbana-e-per-la-riqualificazione-del-patrimonio-edilizio-esistente" TargetMode="External"/><Relationship Id="rId4" Type="http://schemas.openxmlformats.org/officeDocument/2006/relationships/hyperlink" Target="http://www.regione.campania.it/normativa/userFile/documents/attachments/1996_13_2022Storico.pdf" TargetMode="External"/><Relationship Id="rId9" Type="http://schemas.openxmlformats.org/officeDocument/2006/relationships/image" Target="../media/image3.jpeg"/></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avoripubblici.it/normativa/20161125/Decreto-Legislativo-25-novembre-2016-n-222-16808.html" TargetMode="External"/><Relationship Id="rId7" Type="http://schemas.openxmlformats.org/officeDocument/2006/relationships/image" Target="../media/image3.jpeg"/><Relationship Id="rId2" Type="http://schemas.openxmlformats.org/officeDocument/2006/relationships/hyperlink" Target="https://www.lavoripubblici.it/normativa/20160630/Decreto-Legislativo-30-giugno-2016-n-126-16572.html"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www.lavoripubblici.it/normativa/20180302/Decreto-Ministero-delle-infrastrutture-e-dei-trasporti-2-marzo-2018-17798.html" TargetMode="External"/><Relationship Id="rId4" Type="http://schemas.openxmlformats.org/officeDocument/2006/relationships/hyperlink" Target="https://www.lavoripubblici.it/normativa/20170213/Decreto-Presidente-Repubblica-13-febbraio-2017-n-31-17082.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avoripubblici.it/normativa/20200911/Legge-11-settembre-2020-n-120-20596.html" TargetMode="External"/><Relationship Id="rId2" Type="http://schemas.openxmlformats.org/officeDocument/2006/relationships/hyperlink" Target="https://www.lavoripubblici.it/normativa/20200716/Decreto-legge-16-luglio-2020-n-76-20282.html"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54955" y="2099733"/>
            <a:ext cx="9491274" cy="1701558"/>
          </a:xfrm>
        </p:spPr>
        <p:txBody>
          <a:bodyPr>
            <a:normAutofit fontScale="90000"/>
          </a:bodyPr>
          <a:lstStyle/>
          <a:p>
            <a:pPr algn="ctr"/>
            <a:br>
              <a:rPr lang="it-IT" dirty="0"/>
            </a:br>
            <a:r>
              <a:rPr lang="it-IT" sz="1800" dirty="0"/>
              <a:t> </a:t>
            </a:r>
            <a:r>
              <a:rPr lang="it-IT" sz="3600" b="1" dirty="0"/>
              <a:t>SEMINARIO DI PREPARAZIONE ESAMI DI STATO 1</a:t>
            </a:r>
            <a:r>
              <a:rPr lang="it-IT" sz="3600" b="1" baseline="30000" dirty="0"/>
              <a:t>a  </a:t>
            </a:r>
            <a:r>
              <a:rPr lang="it-IT" sz="3600" b="1" dirty="0"/>
              <a:t>SESSIONE 2023</a:t>
            </a:r>
            <a:br>
              <a:rPr lang="it-IT" sz="3600" dirty="0"/>
            </a:br>
            <a:endParaRPr lang="it-IT" sz="3600" dirty="0"/>
          </a:p>
        </p:txBody>
      </p:sp>
      <p:sp>
        <p:nvSpPr>
          <p:cNvPr id="3" name="Sottotitolo 2"/>
          <p:cNvSpPr>
            <a:spLocks noGrp="1"/>
          </p:cNvSpPr>
          <p:nvPr>
            <p:ph type="subTitle" idx="1"/>
          </p:nvPr>
        </p:nvSpPr>
        <p:spPr>
          <a:xfrm>
            <a:off x="1154955" y="3487783"/>
            <a:ext cx="8825658" cy="1384663"/>
          </a:xfrm>
        </p:spPr>
        <p:txBody>
          <a:bodyPr>
            <a:normAutofit fontScale="62500" lnSpcReduction="20000"/>
          </a:bodyPr>
          <a:lstStyle/>
          <a:p>
            <a:pPr algn="ctr"/>
            <a:r>
              <a:rPr lang="it-IT" sz="4200" b="1" dirty="0">
                <a:solidFill>
                  <a:schemeClr val="bg2"/>
                </a:solidFill>
                <a:latin typeface="+mj-lt"/>
                <a:ea typeface="+mj-ea"/>
                <a:cs typeface="+mj-cs"/>
              </a:rPr>
              <a:t>TUE - Titoli Abilitativi in Edilizia: </a:t>
            </a:r>
            <a:br>
              <a:rPr lang="it-IT" sz="4200" b="1" dirty="0">
                <a:solidFill>
                  <a:schemeClr val="bg2"/>
                </a:solidFill>
                <a:latin typeface="+mj-lt"/>
                <a:ea typeface="+mj-ea"/>
                <a:cs typeface="+mj-cs"/>
              </a:rPr>
            </a:br>
            <a:r>
              <a:rPr lang="it-IT" sz="4200" b="1" dirty="0">
                <a:solidFill>
                  <a:schemeClr val="bg2"/>
                </a:solidFill>
                <a:latin typeface="+mj-lt"/>
                <a:ea typeface="+mj-ea"/>
                <a:cs typeface="+mj-cs"/>
              </a:rPr>
              <a:t>Testo Unico dell’Edilizia - Titoli Abilitativi in Edilizia e Semplificazioni</a:t>
            </a:r>
            <a:br>
              <a:rPr lang="it-IT" dirty="0"/>
            </a:br>
            <a:r>
              <a:rPr lang="it-IT" dirty="0"/>
              <a:t> </a:t>
            </a:r>
            <a:br>
              <a:rPr lang="it-IT" sz="3200" dirty="0"/>
            </a:br>
            <a:endParaRPr lang="it-IT" dirty="0"/>
          </a:p>
        </p:txBody>
      </p:sp>
      <p:pic>
        <p:nvPicPr>
          <p:cNvPr id="4" name="image1.jpeg"/>
          <p:cNvPicPr/>
          <p:nvPr/>
        </p:nvPicPr>
        <p:blipFill>
          <a:blip r:embed="rId2"/>
          <a:srcRect/>
          <a:stretch>
            <a:fillRect/>
          </a:stretch>
        </p:blipFill>
        <p:spPr bwMode="auto">
          <a:xfrm>
            <a:off x="1050563" y="776650"/>
            <a:ext cx="3070333" cy="857077"/>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6937248" y="776650"/>
            <a:ext cx="3043364" cy="857077"/>
          </a:xfrm>
          <a:prstGeom prst="rect">
            <a:avLst/>
          </a:prstGeom>
          <a:noFill/>
          <a:ln w="9525">
            <a:noFill/>
            <a:miter lim="800000"/>
            <a:headEnd/>
            <a:tailEnd/>
          </a:ln>
        </p:spPr>
      </p:pic>
      <p:sp>
        <p:nvSpPr>
          <p:cNvPr id="6" name="Sottotitolo 2"/>
          <p:cNvSpPr txBox="1">
            <a:spLocks/>
          </p:cNvSpPr>
          <p:nvPr/>
        </p:nvSpPr>
        <p:spPr bwMode="gray">
          <a:xfrm>
            <a:off x="1487763" y="4685211"/>
            <a:ext cx="8825658" cy="1384663"/>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6400" b="1" dirty="0">
                <a:solidFill>
                  <a:schemeClr val="bg2"/>
                </a:solidFill>
                <a:latin typeface="+mj-lt"/>
                <a:ea typeface="+mj-ea"/>
                <a:cs typeface="+mj-cs"/>
              </a:rPr>
              <a:t>RELATORE: </a:t>
            </a:r>
          </a:p>
          <a:p>
            <a:pPr algn="ctr"/>
            <a:r>
              <a:rPr lang="it-IT" sz="6400" b="1" dirty="0">
                <a:solidFill>
                  <a:schemeClr val="bg2"/>
                </a:solidFill>
                <a:latin typeface="+mj-lt"/>
                <a:ea typeface="+mj-ea"/>
                <a:cs typeface="+mj-cs"/>
              </a:rPr>
              <a:t>DOTT. ING. CARMEN GIONTI</a:t>
            </a:r>
          </a:p>
          <a:p>
            <a:pPr algn="ctr"/>
            <a:r>
              <a:rPr lang="it-IT" sz="6400" b="1" dirty="0">
                <a:solidFill>
                  <a:schemeClr val="bg2"/>
                </a:solidFill>
                <a:latin typeface="+mj-lt"/>
                <a:ea typeface="+mj-ea"/>
                <a:cs typeface="+mj-cs"/>
              </a:rPr>
              <a:t>CONSIGLIERE dell’ORDINE INGEGNERI DELLA PROVINCIA DI CASERTA</a:t>
            </a:r>
          </a:p>
          <a:p>
            <a:pPr algn="ctr"/>
            <a:br>
              <a:rPr lang="it-IT" dirty="0"/>
            </a:br>
            <a:r>
              <a:rPr lang="it-IT" dirty="0"/>
              <a:t> </a:t>
            </a:r>
            <a:br>
              <a:rPr lang="it-IT" sz="3200" dirty="0"/>
            </a:br>
            <a:endParaRPr lang="it-IT" dirty="0"/>
          </a:p>
        </p:txBody>
      </p:sp>
    </p:spTree>
    <p:extLst>
      <p:ext uri="{BB962C8B-B14F-4D97-AF65-F5344CB8AC3E}">
        <p14:creationId xmlns:p14="http://schemas.microsoft.com/office/powerpoint/2010/main" val="1403828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228198"/>
            <a:ext cx="8761413" cy="706964"/>
          </a:xfrm>
        </p:spPr>
        <p:txBody>
          <a:bodyPr>
            <a:normAutofit fontScale="90000"/>
          </a:bodyPr>
          <a:lstStyle/>
          <a:p>
            <a:r>
              <a:rPr lang="it-IT" b="1" dirty="0"/>
              <a:t>Il Permesso di Costruire</a:t>
            </a:r>
            <a:br>
              <a:rPr lang="it-IT" dirty="0"/>
            </a:br>
            <a:endParaRPr lang="it-IT" dirty="0"/>
          </a:p>
        </p:txBody>
      </p:sp>
      <p:sp>
        <p:nvSpPr>
          <p:cNvPr id="3" name="Segnaposto contenuto 2"/>
          <p:cNvSpPr>
            <a:spLocks noGrp="1"/>
          </p:cNvSpPr>
          <p:nvPr>
            <p:ph idx="1"/>
          </p:nvPr>
        </p:nvSpPr>
        <p:spPr>
          <a:xfrm>
            <a:off x="1154954" y="2272937"/>
            <a:ext cx="10314235" cy="4245429"/>
          </a:xfrm>
        </p:spPr>
        <p:txBody>
          <a:bodyPr>
            <a:normAutofit/>
          </a:bodyPr>
          <a:lstStyle/>
          <a:p>
            <a:pPr marL="0" indent="0" algn="just">
              <a:buNone/>
            </a:pPr>
            <a:r>
              <a:rPr lang="it-IT" dirty="0"/>
              <a:t>Sono subordinati a permesso di costruire:</a:t>
            </a:r>
          </a:p>
          <a:p>
            <a:pPr lvl="0" algn="just"/>
            <a:r>
              <a:rPr lang="it-IT" b="1" dirty="0"/>
              <a:t>gli interventi di nuova costruzione;</a:t>
            </a:r>
            <a:endParaRPr lang="it-IT" dirty="0"/>
          </a:p>
          <a:p>
            <a:pPr lvl="0" algn="just"/>
            <a:r>
              <a:rPr lang="it-IT" b="1" dirty="0"/>
              <a:t>gli interventi di ristrutturazione urbanistica;</a:t>
            </a:r>
            <a:endParaRPr lang="it-IT" dirty="0"/>
          </a:p>
          <a:p>
            <a:pPr lvl="0" algn="just"/>
            <a:r>
              <a:rPr lang="it-IT" b="1" dirty="0"/>
              <a:t>gli interventi di ristrutturazione edilizia che portino ad un organismo edilizio in tutto o in parte diverso dal precedente, nei casi in cui comportino anche modifiche della volumetria complessiva degli edifici ovvero che, limitatamente agli immobili compresi nelle zone omogenee A, comportino mutamenti della destinazione d’uso, nonché gli interventi che comportino modificazioni della sagoma o della volumetria complessiva degli edifici o dei prospetti di immobili sottoposti a tutela ai sensi del Codice dei beni culturali e del paesaggio di cui al decreto legislativo 22 gennaio 2004, n. 42.</a:t>
            </a:r>
            <a:endParaRPr lang="it-IT" dirty="0"/>
          </a:p>
          <a:p>
            <a:pPr algn="just"/>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40"/>
            <a:ext cx="3008132" cy="704083"/>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40663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Il Permesso di Costruire</a:t>
            </a:r>
            <a:endParaRPr lang="it-IT" dirty="0"/>
          </a:p>
        </p:txBody>
      </p:sp>
      <p:sp>
        <p:nvSpPr>
          <p:cNvPr id="3" name="Segnaposto contenuto 2"/>
          <p:cNvSpPr>
            <a:spLocks noGrp="1"/>
          </p:cNvSpPr>
          <p:nvPr>
            <p:ph idx="1"/>
          </p:nvPr>
        </p:nvSpPr>
        <p:spPr/>
        <p:txBody>
          <a:bodyPr>
            <a:normAutofit/>
          </a:bodyPr>
          <a:lstStyle/>
          <a:p>
            <a:pPr marL="0" indent="0" algn="just">
              <a:buNone/>
            </a:pPr>
            <a:r>
              <a:rPr lang="it-IT" dirty="0"/>
              <a:t>Il permesso di costruire:</a:t>
            </a:r>
          </a:p>
          <a:p>
            <a:pPr lvl="0" algn="just"/>
            <a:r>
              <a:rPr lang="it-IT" dirty="0"/>
              <a:t>è rilasciato al proprietario dell’immobile o a chi abbia titolo per richiederlo e non comporta limitazione dei diritti dei terzi;</a:t>
            </a:r>
          </a:p>
          <a:p>
            <a:pPr lvl="0" algn="just"/>
            <a:r>
              <a:rPr lang="it-IT" dirty="0"/>
              <a:t>è rilasciato in conformità alle previsioni degli strumenti urbanistici, dei regolamenti edilizi e della disciplina urbanistico-edilizia vigente;</a:t>
            </a:r>
          </a:p>
          <a:p>
            <a:pPr lvl="0" algn="just"/>
            <a:r>
              <a:rPr lang="it-IT" dirty="0"/>
              <a:t>è subordinato alla esistenza delle opere di urbanizzazione primaria o alla previsione da parte del comune dell'attuazione delle stesse nel successivo triennio, ovvero all'impegno degli interessati di procedere all'attuazione delle medesime contemporaneamente alla realizzazione dell'intervento oggetto del permesso;</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3430701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Il Permesso di Costruire</a:t>
            </a:r>
            <a:endParaRPr lang="it-IT" dirty="0"/>
          </a:p>
        </p:txBody>
      </p:sp>
      <p:sp>
        <p:nvSpPr>
          <p:cNvPr id="3" name="Segnaposto contenuto 2"/>
          <p:cNvSpPr>
            <a:spLocks noGrp="1"/>
          </p:cNvSpPr>
          <p:nvPr>
            <p:ph idx="1"/>
          </p:nvPr>
        </p:nvSpPr>
        <p:spPr>
          <a:xfrm>
            <a:off x="993925" y="2370909"/>
            <a:ext cx="10131355" cy="3967117"/>
          </a:xfrm>
        </p:spPr>
        <p:txBody>
          <a:bodyPr>
            <a:normAutofit fontScale="92500" lnSpcReduction="20000"/>
          </a:bodyPr>
          <a:lstStyle/>
          <a:p>
            <a:pPr lvl="0" algn="just"/>
            <a:r>
              <a:rPr lang="it-IT" dirty="0"/>
              <a:t>al suo interno indica i termini di inizio e di ultimazione dei lavori; il termine per l'inizio dei lavori non può essere superiore ad un anno dal rilascio del titolo; quello di ultimazione, entro il quale l'opera deve essere completata, non può superare tre anni dall'inizio dei lavori. Decorsi tali termini il permesso decade di diritto per la parte non eseguita, tranne che, anteriormente alla scadenza, venga richiesta una proroga. La proroga può essere accordata, con provvedimento motivato, per fatti sopravvenuti, estranei alla volontà del titolare del permesso, oppure in considerazione della mole dell'opera da realizzare, delle sue particolari caratteristiche tecnico-costruttive, o di difficoltà tecnico-esecutive emerse successivamente all'inizio dei lavori, ovvero quando si tratti di opere pubbliche il cui finanziamento sia previsto in più esercizi finanziari;</a:t>
            </a:r>
          </a:p>
          <a:p>
            <a:pPr lvl="0" algn="just"/>
            <a:r>
              <a:rPr lang="it-IT" dirty="0"/>
              <a:t>è rilasciato dal dirigente o responsabile dello sportello unico edilizia nel rispetto delle leggi, dei regolamenti e degli strumenti urbanistici;</a:t>
            </a:r>
          </a:p>
          <a:p>
            <a:pPr lvl="0" algn="just"/>
            <a:r>
              <a:rPr lang="it-IT" dirty="0"/>
              <a:t>decade con l’entrata in vigore di contrastanti previsioni urbanistiche, salvo che i lavori siano già iniziati e vengano completati entro il termine di tre anni dalla data di inizio;</a:t>
            </a:r>
          </a:p>
          <a:p>
            <a:pPr lvl="0" algn="just"/>
            <a:r>
              <a:rPr lang="it-IT" dirty="0"/>
              <a:t>per il rilascio è necessaria la corresponsione di un contributo commisurato all’incidenza degli oneri di urbanizzazione nonché al costo di costruzione.</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87329"/>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409589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Il Permesso di Costruire</a:t>
            </a:r>
            <a:endParaRPr lang="it-IT" dirty="0"/>
          </a:p>
        </p:txBody>
      </p:sp>
      <p:sp>
        <p:nvSpPr>
          <p:cNvPr id="3" name="Segnaposto contenuto 2"/>
          <p:cNvSpPr>
            <a:spLocks noGrp="1"/>
          </p:cNvSpPr>
          <p:nvPr>
            <p:ph idx="1"/>
          </p:nvPr>
        </p:nvSpPr>
        <p:spPr>
          <a:xfrm>
            <a:off x="1154954" y="2603499"/>
            <a:ext cx="10183606" cy="3536043"/>
          </a:xfrm>
        </p:spPr>
        <p:txBody>
          <a:bodyPr>
            <a:normAutofit/>
          </a:bodyPr>
          <a:lstStyle/>
          <a:p>
            <a:pPr algn="just"/>
            <a:r>
              <a:rPr lang="it-IT" dirty="0"/>
              <a:t>Può essere accordata una proroga dei termini per l'inizio e l'ultimazione dei lavori, qualora i lavori non possano essere iniziati o conclusi per iniziative dell'amministrazione o dell'autorità giudiziaria rivelatesi poi infondate. </a:t>
            </a:r>
          </a:p>
          <a:p>
            <a:pPr algn="just"/>
            <a:r>
              <a:rPr lang="it-IT" dirty="0"/>
              <a:t>La realizzazione della parte dell'intervento non ultimata nel termine stabilito è subordinata al rilascio di nuovo permesso per le opere ancora da eseguire, salvo che le stesse non rientrino tra quelle realizzabili mediante segnalazione certificata di inizio attività ai sensi dell’articolo 22. Si procede altresì, ove necessario, al ricalcolo del contributo di costruzione.</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87329"/>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40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3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200" dirty="0"/>
            </a:br>
            <a:endParaRPr lang="it-IT" dirty="0"/>
          </a:p>
        </p:txBody>
      </p:sp>
    </p:spTree>
    <p:extLst>
      <p:ext uri="{BB962C8B-B14F-4D97-AF65-F5344CB8AC3E}">
        <p14:creationId xmlns:p14="http://schemas.microsoft.com/office/powerpoint/2010/main" val="1856853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145151"/>
            <a:ext cx="8761413" cy="706964"/>
          </a:xfrm>
        </p:spPr>
        <p:txBody>
          <a:bodyPr>
            <a:normAutofit fontScale="90000"/>
          </a:bodyPr>
          <a:lstStyle/>
          <a:p>
            <a:r>
              <a:rPr lang="it-IT" b="1" dirty="0"/>
              <a:t>Il Permesso di Costruire – Gli oneri concessori</a:t>
            </a:r>
            <a:endParaRPr lang="it-IT" dirty="0"/>
          </a:p>
        </p:txBody>
      </p:sp>
      <p:sp>
        <p:nvSpPr>
          <p:cNvPr id="3" name="Segnaposto contenuto 2"/>
          <p:cNvSpPr>
            <a:spLocks noGrp="1"/>
          </p:cNvSpPr>
          <p:nvPr>
            <p:ph idx="1"/>
          </p:nvPr>
        </p:nvSpPr>
        <p:spPr>
          <a:xfrm>
            <a:off x="774700" y="2336800"/>
            <a:ext cx="10845800" cy="3835399"/>
          </a:xfrm>
        </p:spPr>
        <p:txBody>
          <a:bodyPr>
            <a:normAutofit fontScale="77500" lnSpcReduction="20000"/>
          </a:bodyPr>
          <a:lstStyle/>
          <a:p>
            <a:pPr marL="0" indent="0">
              <a:buNone/>
            </a:pPr>
            <a:r>
              <a:rPr lang="it-IT" dirty="0"/>
              <a:t>1. </a:t>
            </a:r>
            <a:r>
              <a:rPr lang="it-IT" b="1" dirty="0"/>
              <a:t>Il costo di costruzione</a:t>
            </a:r>
          </a:p>
          <a:p>
            <a:r>
              <a:rPr lang="it-IT" dirty="0"/>
              <a:t>La quota di contributo relativa al costo di costruzione, determinata all'atto del rilascio, è corrisposta in corso d'opera, con le modalità e le garanzie stabilite dal comune, non oltre sessanta giorni dalla ultimazione della costruzione. </a:t>
            </a:r>
          </a:p>
          <a:p>
            <a:pPr marL="0" indent="0">
              <a:buNone/>
            </a:pPr>
            <a:r>
              <a:rPr lang="it-IT" dirty="0"/>
              <a:t>2. </a:t>
            </a:r>
            <a:r>
              <a:rPr lang="it-IT" b="1" dirty="0"/>
              <a:t>Oneri di urbanizzazione</a:t>
            </a:r>
          </a:p>
          <a:p>
            <a:pPr marL="0" indent="0">
              <a:buNone/>
            </a:pPr>
            <a:r>
              <a:rPr lang="it-IT" dirty="0"/>
              <a:t>L'incidenza degli oneri di urbanizzazione primaria e secondaria è stabilita con deliberazione del consiglio comunale in base alle tabelle parametriche che la regione definisce per classi di comuni in relazione:</a:t>
            </a:r>
          </a:p>
          <a:p>
            <a:pPr>
              <a:buFont typeface="Wingdings" panose="05000000000000000000" pitchFamily="2" charset="2"/>
              <a:buChar char="q"/>
            </a:pPr>
            <a:r>
              <a:rPr lang="it-IT" dirty="0"/>
              <a:t>all'ampiezza ed all'andamento demografico dei comuni;</a:t>
            </a:r>
          </a:p>
          <a:p>
            <a:pPr>
              <a:buFont typeface="Wingdings" panose="05000000000000000000" pitchFamily="2" charset="2"/>
              <a:buChar char="q"/>
            </a:pPr>
            <a:r>
              <a:rPr lang="it-IT" dirty="0"/>
              <a:t>alle caratteristiche geografiche dei comuni;</a:t>
            </a:r>
          </a:p>
          <a:p>
            <a:pPr>
              <a:buFont typeface="Wingdings" panose="05000000000000000000" pitchFamily="2" charset="2"/>
              <a:buChar char="q"/>
            </a:pPr>
            <a:r>
              <a:rPr lang="it-IT" dirty="0"/>
              <a:t>alle destinazioni di zona previste negli strumenti urbanistici vigenti;</a:t>
            </a:r>
          </a:p>
          <a:p>
            <a:pPr>
              <a:buFont typeface="Wingdings" panose="05000000000000000000" pitchFamily="2" charset="2"/>
              <a:buChar char="q"/>
            </a:pPr>
            <a:r>
              <a:rPr lang="it-IT" dirty="0"/>
              <a:t>ai limiti inderogabili di densità edilizia, di altezza, di distanza tra i fabbricati, nonché rapporti massimi tra spazi destinati agli insediamenti residenziali e produttivi e spazi pubblici o riservati alle attività collettive, a verde pubblico o a parcheggi;</a:t>
            </a:r>
          </a:p>
          <a:p>
            <a:pPr>
              <a:buFont typeface="Wingdings" panose="05000000000000000000" pitchFamily="2" charset="2"/>
              <a:buChar char="q"/>
            </a:pPr>
            <a:r>
              <a:rPr lang="it-IT" dirty="0"/>
              <a:t>alla differenziazione tra gli interventi al fine di incentivare, in modo particolare nelle aree a maggiore densità del costruito, quelli di ristrutturazione edilizia, anziché quelli di nuova costruzione;</a:t>
            </a:r>
          </a:p>
          <a:p>
            <a:pPr>
              <a:buFont typeface="Wingdings" panose="05000000000000000000" pitchFamily="2" charset="2"/>
              <a:buChar char="q"/>
            </a:pPr>
            <a:r>
              <a:rPr lang="it-IT" dirty="0"/>
              <a:t>alla valutazione del maggior valore generato da interventi su aree o immobili in variante urbanistica o in deroga.</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801213"/>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3390131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3" y="1128923"/>
            <a:ext cx="8761413" cy="706964"/>
          </a:xfrm>
        </p:spPr>
        <p:txBody>
          <a:bodyPr>
            <a:normAutofit fontScale="90000"/>
          </a:bodyPr>
          <a:lstStyle/>
          <a:p>
            <a:r>
              <a:rPr lang="it-IT" b="1" dirty="0"/>
              <a:t>Il Permesso di Costruire – Gli oneri di urbanizzazione</a:t>
            </a:r>
            <a:endParaRPr lang="it-IT" dirty="0"/>
          </a:p>
        </p:txBody>
      </p:sp>
      <p:sp>
        <p:nvSpPr>
          <p:cNvPr id="3" name="Segnaposto contenuto 2"/>
          <p:cNvSpPr>
            <a:spLocks noGrp="1"/>
          </p:cNvSpPr>
          <p:nvPr>
            <p:ph idx="1"/>
          </p:nvPr>
        </p:nvSpPr>
        <p:spPr>
          <a:xfrm>
            <a:off x="1154953" y="2285999"/>
            <a:ext cx="10246471" cy="4362451"/>
          </a:xfrm>
        </p:spPr>
        <p:txBody>
          <a:bodyPr>
            <a:normAutofit fontScale="70000" lnSpcReduction="20000"/>
          </a:bodyPr>
          <a:lstStyle/>
          <a:p>
            <a:pPr marL="0" indent="0">
              <a:buNone/>
            </a:pPr>
            <a:r>
              <a:rPr lang="it-IT" dirty="0"/>
              <a:t>Gli </a:t>
            </a:r>
            <a:r>
              <a:rPr lang="it-IT" b="1" dirty="0"/>
              <a:t>oneri di urbanizzazione primaria</a:t>
            </a:r>
            <a:r>
              <a:rPr lang="it-IT" dirty="0"/>
              <a:t> sono relativi ai seguenti interventi:</a:t>
            </a:r>
          </a:p>
          <a:p>
            <a:pPr lvl="0">
              <a:lnSpc>
                <a:spcPct val="120000"/>
              </a:lnSpc>
              <a:spcBef>
                <a:spcPts val="0"/>
              </a:spcBef>
            </a:pPr>
            <a:r>
              <a:rPr lang="it-IT" dirty="0"/>
              <a:t>strade residenziali;</a:t>
            </a:r>
          </a:p>
          <a:p>
            <a:pPr lvl="0">
              <a:lnSpc>
                <a:spcPct val="120000"/>
              </a:lnSpc>
              <a:spcBef>
                <a:spcPts val="0"/>
              </a:spcBef>
            </a:pPr>
            <a:r>
              <a:rPr lang="it-IT" dirty="0"/>
              <a:t>spazi di sosta o di parcheggio;</a:t>
            </a:r>
          </a:p>
          <a:p>
            <a:pPr lvl="0">
              <a:lnSpc>
                <a:spcPct val="120000"/>
              </a:lnSpc>
              <a:spcBef>
                <a:spcPts val="0"/>
              </a:spcBef>
            </a:pPr>
            <a:r>
              <a:rPr lang="it-IT" dirty="0"/>
              <a:t>fognature;</a:t>
            </a:r>
          </a:p>
          <a:p>
            <a:pPr lvl="0">
              <a:lnSpc>
                <a:spcPct val="120000"/>
              </a:lnSpc>
              <a:spcBef>
                <a:spcPts val="0"/>
              </a:spcBef>
            </a:pPr>
            <a:r>
              <a:rPr lang="it-IT" dirty="0"/>
              <a:t>rete idrica;</a:t>
            </a:r>
          </a:p>
          <a:p>
            <a:pPr lvl="0">
              <a:lnSpc>
                <a:spcPct val="120000"/>
              </a:lnSpc>
              <a:spcBef>
                <a:spcPts val="0"/>
              </a:spcBef>
            </a:pPr>
            <a:r>
              <a:rPr lang="it-IT" dirty="0"/>
              <a:t>rete di distribuzione dell'energia elettrica e del gas;</a:t>
            </a:r>
          </a:p>
          <a:p>
            <a:pPr lvl="0">
              <a:lnSpc>
                <a:spcPct val="120000"/>
              </a:lnSpc>
              <a:spcBef>
                <a:spcPts val="0"/>
              </a:spcBef>
            </a:pPr>
            <a:r>
              <a:rPr lang="it-IT" dirty="0"/>
              <a:t>pubblica illuminazione;</a:t>
            </a:r>
          </a:p>
          <a:p>
            <a:pPr lvl="0">
              <a:lnSpc>
                <a:spcPct val="120000"/>
              </a:lnSpc>
              <a:spcBef>
                <a:spcPts val="0"/>
              </a:spcBef>
            </a:pPr>
            <a:r>
              <a:rPr lang="it-IT" dirty="0"/>
              <a:t>spazi di verde attrezzato;</a:t>
            </a:r>
          </a:p>
          <a:p>
            <a:pPr lvl="0">
              <a:lnSpc>
                <a:spcPct val="120000"/>
              </a:lnSpc>
              <a:spcBef>
                <a:spcPts val="0"/>
              </a:spcBef>
            </a:pPr>
            <a:r>
              <a:rPr lang="it-IT" dirty="0"/>
              <a:t>infrastrutture di comunicazione elettronica per impianti radioelettrici e le opere relative;</a:t>
            </a:r>
          </a:p>
          <a:p>
            <a:pPr lvl="0">
              <a:lnSpc>
                <a:spcPct val="120000"/>
              </a:lnSpc>
              <a:spcBef>
                <a:spcPts val="0"/>
              </a:spcBef>
            </a:pPr>
            <a:r>
              <a:rPr lang="it-IT" dirty="0"/>
              <a:t>cavedi multiservizi e i cavidotti per il passaggio di reti di telecomunicazioni, salvo nelle aree individuate dai comuni sulla base dei criteri definiti dalle regioni.</a:t>
            </a:r>
          </a:p>
          <a:p>
            <a:pPr marL="0" indent="0">
              <a:lnSpc>
                <a:spcPct val="120000"/>
              </a:lnSpc>
              <a:spcBef>
                <a:spcPts val="0"/>
              </a:spcBef>
              <a:buNone/>
            </a:pPr>
            <a:r>
              <a:rPr lang="it-IT" dirty="0"/>
              <a:t>Gli </a:t>
            </a:r>
            <a:r>
              <a:rPr lang="it-IT" b="1" dirty="0"/>
              <a:t>oneri di urbanizzazione secondaria </a:t>
            </a:r>
            <a:r>
              <a:rPr lang="it-IT" dirty="0"/>
              <a:t>sono relativi ai seguenti interventi:</a:t>
            </a:r>
          </a:p>
          <a:p>
            <a:pPr lvl="0">
              <a:lnSpc>
                <a:spcPct val="120000"/>
              </a:lnSpc>
              <a:spcBef>
                <a:spcPts val="0"/>
              </a:spcBef>
            </a:pPr>
            <a:r>
              <a:rPr lang="it-IT" dirty="0"/>
              <a:t>asili nido e scuole materne, scuole dell’obbligo nonché strutture e complessi per l’istruzione superiore all’obbligo;</a:t>
            </a:r>
          </a:p>
          <a:p>
            <a:pPr lvl="0">
              <a:lnSpc>
                <a:spcPct val="120000"/>
              </a:lnSpc>
              <a:spcBef>
                <a:spcPts val="0"/>
              </a:spcBef>
            </a:pPr>
            <a:r>
              <a:rPr lang="it-IT" dirty="0"/>
              <a:t>mercati di quartiere;</a:t>
            </a:r>
          </a:p>
          <a:p>
            <a:pPr lvl="0">
              <a:lnSpc>
                <a:spcPct val="120000"/>
              </a:lnSpc>
              <a:spcBef>
                <a:spcPts val="0"/>
              </a:spcBef>
            </a:pPr>
            <a:r>
              <a:rPr lang="it-IT" dirty="0"/>
              <a:t>delegazioni comunali;</a:t>
            </a:r>
          </a:p>
          <a:p>
            <a:pPr lvl="0">
              <a:lnSpc>
                <a:spcPct val="120000"/>
              </a:lnSpc>
              <a:spcBef>
                <a:spcPts val="0"/>
              </a:spcBef>
            </a:pPr>
            <a:r>
              <a:rPr lang="it-IT" dirty="0"/>
              <a:t>chiese e altri edifici religiosi;</a:t>
            </a:r>
          </a:p>
          <a:p>
            <a:pPr lvl="0">
              <a:lnSpc>
                <a:spcPct val="120000"/>
              </a:lnSpc>
              <a:spcBef>
                <a:spcPts val="0"/>
              </a:spcBef>
            </a:pPr>
            <a:r>
              <a:rPr lang="it-IT" dirty="0"/>
              <a:t>impianti sportivi di quartiere;</a:t>
            </a:r>
          </a:p>
          <a:p>
            <a:pPr lvl="0">
              <a:lnSpc>
                <a:spcPct val="120000"/>
              </a:lnSpc>
              <a:spcBef>
                <a:spcPts val="0"/>
              </a:spcBef>
            </a:pPr>
            <a:r>
              <a:rPr lang="it-IT" dirty="0"/>
              <a:t>aree verdi di quartiere;</a:t>
            </a:r>
          </a:p>
          <a:p>
            <a:pPr lvl="0">
              <a:lnSpc>
                <a:spcPct val="120000"/>
              </a:lnSpc>
              <a:spcBef>
                <a:spcPts val="0"/>
              </a:spcBef>
            </a:pPr>
            <a:r>
              <a:rPr lang="it-IT" dirty="0"/>
              <a:t>centri sociali;</a:t>
            </a:r>
          </a:p>
          <a:p>
            <a:pPr lvl="0">
              <a:lnSpc>
                <a:spcPct val="120000"/>
              </a:lnSpc>
              <a:spcBef>
                <a:spcPts val="0"/>
              </a:spcBef>
            </a:pPr>
            <a:r>
              <a:rPr lang="it-IT" dirty="0"/>
              <a:t>attrezzature culturali e sanitarie (opere, le costruzioni e gli impianti destinati allo smaltimento, al riciclaggio o alla distruzione dei rifiuti urbani, speciali, pericolosi, solidi e liquidi, alla bonifica di aree inquinate)</a:t>
            </a:r>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83171" y="6553200"/>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494016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410729"/>
            <a:ext cx="8761413" cy="706964"/>
          </a:xfrm>
        </p:spPr>
        <p:txBody>
          <a:bodyPr>
            <a:normAutofit fontScale="90000"/>
          </a:bodyPr>
          <a:lstStyle/>
          <a:p>
            <a:r>
              <a:rPr lang="it-IT" b="1" dirty="0"/>
              <a:t>La Segnalazione Certificata di Inizio Attività o SCIA</a:t>
            </a:r>
            <a:br>
              <a:rPr lang="it-IT" dirty="0"/>
            </a:br>
            <a:endParaRPr lang="it-IT" dirty="0"/>
          </a:p>
        </p:txBody>
      </p:sp>
      <p:sp>
        <p:nvSpPr>
          <p:cNvPr id="3" name="Segnaposto contenuto 2"/>
          <p:cNvSpPr>
            <a:spLocks noGrp="1"/>
          </p:cNvSpPr>
          <p:nvPr>
            <p:ph idx="1"/>
          </p:nvPr>
        </p:nvSpPr>
        <p:spPr>
          <a:xfrm>
            <a:off x="718457" y="2272937"/>
            <a:ext cx="10952843" cy="4254863"/>
          </a:xfrm>
        </p:spPr>
        <p:txBody>
          <a:bodyPr>
            <a:normAutofit fontScale="85000" lnSpcReduction="20000"/>
          </a:bodyPr>
          <a:lstStyle/>
          <a:p>
            <a:pPr marL="0" indent="0">
              <a:buNone/>
            </a:pPr>
            <a:r>
              <a:rPr lang="it-IT" dirty="0"/>
              <a:t>La SCIA è disciplinata agli artt. 22 e 23 del TUE che prevedono:</a:t>
            </a:r>
          </a:p>
          <a:p>
            <a:pPr lvl="0">
              <a:buFont typeface="+mj-lt"/>
              <a:buAutoNum type="alphaLcParenR"/>
            </a:pPr>
            <a:r>
              <a:rPr lang="it-IT" dirty="0"/>
              <a:t> interventi subordinati a segnalazione certificata di inizio attività;</a:t>
            </a:r>
          </a:p>
          <a:p>
            <a:pPr lvl="0">
              <a:buFont typeface="+mj-lt"/>
              <a:buAutoNum type="alphaLcParenR"/>
            </a:pPr>
            <a:r>
              <a:rPr lang="it-IT" dirty="0"/>
              <a:t>interventi subordinati a segnalazione certificata di inizio di attività in alternativa al permesso di costruire.</a:t>
            </a:r>
          </a:p>
          <a:p>
            <a:pPr marL="0" indent="0">
              <a:buNone/>
            </a:pPr>
            <a:r>
              <a:rPr lang="it-IT" dirty="0"/>
              <a:t>Sono realizzabili mediante la segnalazione certificata di inizio di attività, in conformità alle previsioni degli strumenti urbanistici, dei regolamenti edilizi e della disciplina urbanistico-edilizia vigente:</a:t>
            </a:r>
          </a:p>
          <a:p>
            <a:pPr lvl="0"/>
            <a:r>
              <a:rPr lang="it-IT" dirty="0"/>
              <a:t>gli interventi di manutenzione straordinaria, qualora riguardino le parti strutturali dell'edificio e/o i prospetti;</a:t>
            </a:r>
          </a:p>
          <a:p>
            <a:pPr lvl="0"/>
            <a:r>
              <a:rPr lang="it-IT" dirty="0"/>
              <a:t>gli interventi di restauro e di risanamento conservativo, qualora riguardino le parti strutturali dell'edificio;</a:t>
            </a:r>
          </a:p>
          <a:p>
            <a:pPr lvl="0"/>
            <a:r>
              <a:rPr lang="it-IT" dirty="0"/>
              <a:t>gli interventi di ristrutturazione edilizia, diversi da quelli che richiedono il permesso di costruire.</a:t>
            </a:r>
          </a:p>
          <a:p>
            <a:pPr marL="0" indent="0">
              <a:buNone/>
            </a:pPr>
            <a:r>
              <a:rPr lang="it-IT" dirty="0"/>
              <a:t>Sono realizzabili mediante SCIA le varianti a permessi di costruire che non incidono sui parametri urbanistici e sulle volumetrie, che non modificano la destinazione d'uso e la categoria edilizia, non alterano la sagoma dell'edificio qualora sottoposto a vincolo e non violano le eventuali prescrizioni contenute nel permesso di costruire.</a:t>
            </a:r>
          </a:p>
          <a:p>
            <a:pPr marL="0" indent="0">
              <a:buNone/>
            </a:pPr>
            <a:r>
              <a:rPr lang="it-IT" dirty="0"/>
              <a:t>Sono realizzabili mediante segnalazione certificata d'inizio attività e comunicate a fine lavori con attestazione del professionista, le varianti a permessi di costruire che non configurano una variazione essenziale, a condizione che siano conformi alle prescrizioni urbanistico-edilizie e siano attuate dopo l'acquisizione degli eventuali atti di assenso prescritti dalla normativa sui vincoli paesaggistici, idrogeologici, ambientali, di tutela del patrimonio storico, artistico ed archeologico e dalle altre normative di settore.</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40"/>
            <a:ext cx="3008132" cy="715664"/>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836149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087375"/>
            <a:ext cx="8761413" cy="706964"/>
          </a:xfrm>
        </p:spPr>
        <p:txBody>
          <a:bodyPr>
            <a:normAutofit fontScale="90000"/>
          </a:bodyPr>
          <a:lstStyle/>
          <a:p>
            <a:r>
              <a:rPr lang="it-IT" b="1" dirty="0"/>
              <a:t>La Segnalazione Certificata di Inizio Attività o SCIA</a:t>
            </a:r>
            <a:endParaRPr lang="it-IT" dirty="0"/>
          </a:p>
        </p:txBody>
      </p:sp>
      <p:sp>
        <p:nvSpPr>
          <p:cNvPr id="3" name="Segnaposto contenuto 2"/>
          <p:cNvSpPr>
            <a:spLocks noGrp="1"/>
          </p:cNvSpPr>
          <p:nvPr>
            <p:ph idx="1"/>
          </p:nvPr>
        </p:nvSpPr>
        <p:spPr>
          <a:xfrm>
            <a:off x="744583" y="2312125"/>
            <a:ext cx="10998925" cy="4167051"/>
          </a:xfrm>
        </p:spPr>
        <p:txBody>
          <a:bodyPr>
            <a:normAutofit fontScale="92500" lnSpcReduction="10000"/>
          </a:bodyPr>
          <a:lstStyle/>
          <a:p>
            <a:pPr marL="0" indent="0" algn="just">
              <a:buNone/>
            </a:pPr>
            <a:r>
              <a:rPr lang="it-IT" dirty="0"/>
              <a:t>In alternativa al permesso di costruire, possono essere realizzati mediante </a:t>
            </a:r>
            <a:r>
              <a:rPr lang="it-IT" b="1" dirty="0"/>
              <a:t>segnalazione certificata di inizio di attività alternativa al Permesso di Costruire</a:t>
            </a:r>
            <a:r>
              <a:rPr lang="it-IT" dirty="0"/>
              <a:t>:</a:t>
            </a:r>
          </a:p>
          <a:p>
            <a:pPr lvl="0" algn="just"/>
            <a:r>
              <a:rPr lang="it-IT" b="1" dirty="0"/>
              <a:t>gli interventi di ristrutturazione</a:t>
            </a:r>
            <a:r>
              <a:rPr lang="it-IT" dirty="0"/>
              <a:t>;</a:t>
            </a:r>
          </a:p>
          <a:p>
            <a:pPr lvl="0" algn="just"/>
            <a:r>
              <a:rPr lang="it-IT" b="1" dirty="0"/>
              <a:t>gli interventi di nuova costruzione o di ristrutturazione urbanistica</a:t>
            </a:r>
            <a:r>
              <a:rPr lang="it-IT" dirty="0"/>
              <a:t> qualora siano disciplinati da piani attuativi comunque denominati, ivi compresi gli accordi negoziali aventi valore di piano attuativo, che contengano precise disposizioni plano-volumetriche, tipologiche, formali e costruttive, la cui sussistenza sia stata esplicitamente dichiarata dal competente organo comunale in sede di approvazione degli stessi piani o di ricognizione di quelli vigenti; qualora i piani attuativi risultino approvati anteriormente all'entrata in vigore della legge 21 dicembre 2001, n. 443, il relativo atto di ricognizione deve avvenire entro trenta giorni dalla richiesta degli interessati; in mancanza si prescinde dall'atto di ricognizione, purché il progetto di costruzione venga accompagnato da apposita relazione tecnica nella quale venga asseverata l'esistenza di piani attuativi con le caratteristiche sopra menzionate;</a:t>
            </a:r>
          </a:p>
          <a:p>
            <a:pPr lvl="0" algn="just"/>
            <a:r>
              <a:rPr lang="it-IT" b="1" dirty="0"/>
              <a:t>gli interventi di nuova costruzione qualora siano in diretta esecuzione di strumenti urbanistici generali recanti precise disposizioni plano-volumetriche.</a:t>
            </a:r>
            <a:endParaRPr lang="it-IT" dirty="0"/>
          </a:p>
          <a:p>
            <a:pPr marL="0" indent="0">
              <a:buNone/>
            </a:pPr>
            <a:endParaRPr lang="it-IT" dirty="0"/>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325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r>
              <a:rPr lang="it-IT" dirty="0"/>
              <a:t> </a:t>
            </a:r>
            <a:br>
              <a:rPr lang="it-IT" sz="3200" dirty="0"/>
            </a:br>
            <a:endParaRPr lang="it-IT" dirty="0"/>
          </a:p>
        </p:txBody>
      </p:sp>
    </p:spTree>
    <p:extLst>
      <p:ext uri="{BB962C8B-B14F-4D97-AF65-F5344CB8AC3E}">
        <p14:creationId xmlns:p14="http://schemas.microsoft.com/office/powerpoint/2010/main" val="2827731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415122"/>
            <a:ext cx="8761413" cy="706964"/>
          </a:xfrm>
        </p:spPr>
        <p:txBody>
          <a:bodyPr>
            <a:normAutofit fontScale="90000"/>
          </a:bodyPr>
          <a:lstStyle/>
          <a:p>
            <a:r>
              <a:rPr lang="it-IT" b="1" dirty="0"/>
              <a:t>La Comunicazione di Inizio Lavori Asseverata o CILA</a:t>
            </a:r>
            <a:br>
              <a:rPr lang="it-IT" dirty="0"/>
            </a:br>
            <a:endParaRPr lang="it-IT" dirty="0"/>
          </a:p>
        </p:txBody>
      </p:sp>
      <p:sp>
        <p:nvSpPr>
          <p:cNvPr id="3" name="Segnaposto contenuto 2"/>
          <p:cNvSpPr>
            <a:spLocks noGrp="1"/>
          </p:cNvSpPr>
          <p:nvPr>
            <p:ph idx="1"/>
          </p:nvPr>
        </p:nvSpPr>
        <p:spPr>
          <a:xfrm>
            <a:off x="888274" y="2364377"/>
            <a:ext cx="10554789" cy="3853543"/>
          </a:xfrm>
        </p:spPr>
        <p:txBody>
          <a:bodyPr>
            <a:normAutofit fontScale="77500" lnSpcReduction="20000"/>
          </a:bodyPr>
          <a:lstStyle/>
          <a:p>
            <a:pPr algn="just"/>
            <a:r>
              <a:rPr lang="it-IT" dirty="0"/>
              <a:t>Nel caso l'intervento non sia riconducibile a nessuna delle previsioni previste per l'edilizia libera, il permesso di costruire e la SCIA, stiamo parlando di opere realizzabili previa comunicazione, anche per via telematica, dell'inizio dei lavori da parte dell'interessato all'amministrazione competente, fatte salve le prescrizioni degli strumenti urbanistici, dei regolamenti edilizi e della disciplina urbanistico-edilizia vigente, e comunque nel rispetto delle altre normative di settore aventi incidenza sulla disciplina dell'attività edilizia e, in particolare, delle norme antisismiche, di sicurezza, antincendio, igienico-sanitarie, di quelle relative all'efficienza energetica, di tutela dal rischio idrogeologico, nonché delle disposizioni contenute nel codice dei beni culturali e del paesaggio.</a:t>
            </a:r>
          </a:p>
          <a:p>
            <a:pPr algn="just"/>
            <a:r>
              <a:rPr lang="it-IT" dirty="0"/>
              <a:t>L'interessato trasmette all'amministrazione comunale l'elaborato progettuale e la comunicazione di inizio dei lavori </a:t>
            </a:r>
            <a:r>
              <a:rPr lang="it-IT" b="1" dirty="0"/>
              <a:t>asseverata da un tecnico abilitato</a:t>
            </a:r>
            <a:r>
              <a:rPr lang="it-IT" dirty="0"/>
              <a:t>, il quale attesta, sotto la propria responsabilità, che i lavori sono conformi agli strumenti urbanistici approvati e ai regolamenti edilizi vigenti, nonché che sono compatibili con la normativa in materia sismica e con quella sul rendimento energetico nell'edilizia e che non vi è interessamento delle parti strutturali dell'edificio; la comunicazione contiene, inoltre, i dati identificativi dell'impresa alla quale si intende affidare la realizzazione dei lavori.</a:t>
            </a:r>
          </a:p>
          <a:p>
            <a:pPr algn="just"/>
            <a:r>
              <a:rPr lang="it-IT" dirty="0"/>
              <a:t>Per gli interventi soggetti a CILA, ove la comunicazione di fine lavori sia accompagnata dalla prescritta documentazione per la variazione catastale, quest'ultima è tempestivamente inoltrata da parte dell'amministrazione comunale ai competenti uffici dell'Agenzia delle Entrate.</a:t>
            </a:r>
          </a:p>
          <a:p>
            <a:pPr algn="just"/>
            <a:r>
              <a:rPr lang="it-IT" dirty="0"/>
              <a:t>Nel caso in cui la CILA non sia stata presentata prima dell'inizio dei lavori NON si può parlare di abuso edilizio perché è sempre possibile presentare la cosiddetta </a:t>
            </a:r>
            <a:r>
              <a:rPr lang="it-IT" b="1" dirty="0"/>
              <a:t>CILA tardiva</a:t>
            </a:r>
            <a:r>
              <a:rPr lang="it-IT" dirty="0"/>
              <a:t> pagando una sanzione pecuniaria di 1.000 euro, ridotta di due terzi se la comunicazione è effettuata spontaneamente quando l'intervento è in corso di esecuzione.</a:t>
            </a:r>
          </a:p>
          <a:p>
            <a:pPr algn="just"/>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162454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224179"/>
            <a:ext cx="8761413" cy="706964"/>
          </a:xfrm>
        </p:spPr>
        <p:txBody>
          <a:bodyPr>
            <a:normAutofit fontScale="90000"/>
          </a:bodyPr>
          <a:lstStyle/>
          <a:p>
            <a:r>
              <a:rPr lang="it-IT" b="1" dirty="0"/>
              <a:t>La Semplificazione Edilizia</a:t>
            </a:r>
            <a:br>
              <a:rPr lang="it-IT" dirty="0"/>
            </a:br>
            <a:endParaRPr lang="it-IT" dirty="0"/>
          </a:p>
        </p:txBody>
      </p:sp>
      <p:sp>
        <p:nvSpPr>
          <p:cNvPr id="3" name="Segnaposto contenuto 2"/>
          <p:cNvSpPr>
            <a:spLocks noGrp="1"/>
          </p:cNvSpPr>
          <p:nvPr>
            <p:ph idx="1"/>
          </p:nvPr>
        </p:nvSpPr>
        <p:spPr>
          <a:xfrm>
            <a:off x="732246" y="2266349"/>
            <a:ext cx="10476411" cy="4519749"/>
          </a:xfrm>
        </p:spPr>
        <p:txBody>
          <a:bodyPr>
            <a:normAutofit fontScale="85000" lnSpcReduction="20000"/>
          </a:bodyPr>
          <a:lstStyle/>
          <a:p>
            <a:pPr marL="0" indent="0" algn="just">
              <a:buNone/>
            </a:pPr>
            <a:r>
              <a:rPr lang="it-IT" dirty="0"/>
              <a:t>Nel 2016 il Governo ha attuato una serie di semplificazioni volte a chiarire la tipologia di titolo edilizio necessario in funzione dell'intervento. In particolare sono stati pubblicati i seguenti provvedimenti:</a:t>
            </a:r>
            <a:endParaRPr lang="it-IT" sz="1100" dirty="0"/>
          </a:p>
          <a:p>
            <a:pPr lvl="0" algn="just"/>
            <a:r>
              <a:rPr lang="it-IT" dirty="0"/>
              <a:t>il </a:t>
            </a:r>
            <a:r>
              <a:rPr lang="it-IT" dirty="0" err="1"/>
              <a:t>D.Lgs.</a:t>
            </a:r>
            <a:r>
              <a:rPr lang="it-IT" dirty="0"/>
              <a:t> n. 222/2016, all'interno del quale è riportata una tabella che effettua una ricognizione degli interventi edilizi e dei relativi regimi amministrativi. Per le attività soggette a </a:t>
            </a:r>
            <a:r>
              <a:rPr lang="it-IT" dirty="0" err="1"/>
              <a:t>PdC</a:t>
            </a:r>
            <a:r>
              <a:rPr lang="it-IT" dirty="0"/>
              <a:t>, SCIA, CILA o edilizia libera vengono individuati i casi in cui è necessario acquisire altri titoli di legittimazione o atti di assenso comunque denominati;</a:t>
            </a:r>
            <a:endParaRPr lang="it-IT" sz="1200" dirty="0"/>
          </a:p>
          <a:p>
            <a:pPr lvl="0" algn="just"/>
            <a:r>
              <a:rPr lang="it-IT" dirty="0"/>
              <a:t>il DM 2 marzo 2018 con il quale viene approvato il glossario contenente l’elenco non esaustivo delle principali opere edilizie realizzabili in regime di attività edilizia libera (glossario edilizia libera). Il Glossario individua le principali opere che possono essere eseguite senza alcun titolo abilitativo, nel rispetto delle prescrizioni degli strumenti urbanistici comunali e di tutte le normative di settore aventi incidenza sulla disciplina dell’attività edilizia (in particolare, delle norme antisismiche, di sicurezza, antincendio, igienico-sanitarie, di quelle relative all’efficienza energetica, di tutela dal rischio idrogeologico, delle disposizioni contenute nel codice dei beni culturali e del paesaggio). Il Glossario riporta:</a:t>
            </a:r>
            <a:endParaRPr lang="it-IT" sz="1200" dirty="0"/>
          </a:p>
          <a:p>
            <a:pPr lvl="1" algn="just"/>
            <a:r>
              <a:rPr lang="it-IT" dirty="0"/>
              <a:t>il regime giuridico dell’attività edilizia libera;</a:t>
            </a:r>
            <a:endParaRPr lang="it-IT" sz="1100" dirty="0"/>
          </a:p>
          <a:p>
            <a:pPr lvl="1" algn="just"/>
            <a:r>
              <a:rPr lang="it-IT" dirty="0"/>
              <a:t>l’elenco delle categorie di intervento che il TUE ascrive all’edilizia libera;</a:t>
            </a:r>
            <a:endParaRPr lang="it-IT" sz="1100" dirty="0"/>
          </a:p>
          <a:p>
            <a:pPr lvl="1" algn="just"/>
            <a:r>
              <a:rPr lang="it-IT" dirty="0"/>
              <a:t>l’elenco, non esaustivo, delle principali opere che possono essere realizzate per ciascun elemento edilizio come richiesto;</a:t>
            </a:r>
            <a:endParaRPr lang="it-IT" sz="1100" dirty="0"/>
          </a:p>
          <a:p>
            <a:pPr lvl="1" algn="just"/>
            <a:r>
              <a:rPr lang="it-IT" dirty="0"/>
              <a:t>l’elenco, non esaustivo, dei principali elementi oggetto di intervento, individuati per facilitare la lettura della tabella da cittadini, imprese e PA.</a:t>
            </a:r>
            <a:endParaRPr lang="it-IT" sz="1100" dirty="0"/>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40"/>
            <a:ext cx="3008132" cy="702634"/>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1138982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INDICE ARGOMENTI</a:t>
            </a:r>
          </a:p>
        </p:txBody>
      </p:sp>
      <p:sp>
        <p:nvSpPr>
          <p:cNvPr id="3" name="Segnaposto contenuto 2"/>
          <p:cNvSpPr>
            <a:spLocks noGrp="1"/>
          </p:cNvSpPr>
          <p:nvPr>
            <p:ph idx="1"/>
          </p:nvPr>
        </p:nvSpPr>
        <p:spPr>
          <a:xfrm>
            <a:off x="1154954" y="2299062"/>
            <a:ext cx="9517400" cy="4127864"/>
          </a:xfrm>
        </p:spPr>
        <p:txBody>
          <a:bodyPr>
            <a:normAutofit fontScale="70000" lnSpcReduction="20000"/>
          </a:bodyPr>
          <a:lstStyle/>
          <a:p>
            <a:pPr lvl="0"/>
            <a:r>
              <a:rPr lang="it-IT" dirty="0"/>
              <a:t>IL QUADRO NORMATIVO EDILIZIO</a:t>
            </a:r>
          </a:p>
          <a:p>
            <a:pPr lvl="0"/>
            <a:r>
              <a:rPr lang="it-IT" dirty="0"/>
              <a:t>GLI INTERVENTI EDILIZI</a:t>
            </a:r>
          </a:p>
          <a:p>
            <a:pPr lvl="0"/>
            <a:r>
              <a:rPr lang="it-IT" dirty="0"/>
              <a:t>I TITOLI EDILIZI</a:t>
            </a:r>
          </a:p>
          <a:p>
            <a:pPr lvl="0"/>
            <a:r>
              <a:rPr lang="it-IT" dirty="0"/>
              <a:t>IL PERMESSO DI COSTRUIRE</a:t>
            </a:r>
          </a:p>
          <a:p>
            <a:pPr lvl="0"/>
            <a:r>
              <a:rPr lang="it-IT" dirty="0"/>
              <a:t>LA SEGNALAZIONE CERTIFICATA DI INIZIO ATIIVITA’ O SCIA</a:t>
            </a:r>
          </a:p>
          <a:p>
            <a:pPr lvl="0"/>
            <a:r>
              <a:rPr lang="it-IT" dirty="0"/>
              <a:t>LA COMUNICAZIONE DI INIZIO LAVORI ASSEVERATA O CILA</a:t>
            </a:r>
          </a:p>
          <a:p>
            <a:pPr lvl="0"/>
            <a:r>
              <a:rPr lang="it-IT" dirty="0"/>
              <a:t>LA SEMPLIFICAZIONE EDILIZIA</a:t>
            </a:r>
          </a:p>
          <a:p>
            <a:pPr lvl="0"/>
            <a:r>
              <a:rPr lang="it-IT" dirty="0"/>
              <a:t>L’ATTIVITA’ LIBERA NELLA TABELLA “A” ALLEGATA AL D.LGS. N. 222/16</a:t>
            </a:r>
          </a:p>
          <a:p>
            <a:pPr lvl="0"/>
            <a:r>
              <a:rPr lang="it-IT" dirty="0"/>
              <a:t>LA CILA NELLA TABELLA “A” ALLEGATA AL D.LGS. N. 222/16 </a:t>
            </a:r>
          </a:p>
          <a:p>
            <a:pPr lvl="0"/>
            <a:r>
              <a:rPr lang="it-IT" dirty="0"/>
              <a:t>LA SCIA NELLA TABELLA “A” ALLEGATA AL D.LGS. N. 222/16</a:t>
            </a:r>
          </a:p>
          <a:p>
            <a:pPr lvl="0"/>
            <a:r>
              <a:rPr lang="it-IT" dirty="0"/>
              <a:t>IL PERMESSO DI COSTRUIRE NELLA TABELLA “A” ALLEGATA AL DD.LGS. N. 222/16</a:t>
            </a:r>
          </a:p>
          <a:p>
            <a:pPr lvl="0"/>
            <a:r>
              <a:rPr lang="it-IT" dirty="0"/>
              <a:t>LA SCIA ALTERNATIVA AL PERMESSO DI COSTRUIRE NELLA TABELLA “A” ALLEGATA AL D.LGS. 222/16</a:t>
            </a:r>
          </a:p>
          <a:p>
            <a:pPr lvl="0"/>
            <a:r>
              <a:rPr lang="it-IT" dirty="0"/>
              <a:t>DECRETO SEMPLIFICAZIONE</a:t>
            </a:r>
          </a:p>
          <a:p>
            <a:pPr lvl="0"/>
            <a:r>
              <a:rPr lang="it-IT" dirty="0"/>
              <a:t>LA CILA SUPERNONUS 110%  D.L. 77/2021 EX ART. 119 DEL D.L. 34/2020 (DECRETO RILANCIO)</a:t>
            </a:r>
          </a:p>
          <a:p>
            <a:endParaRPr lang="it-IT" dirty="0"/>
          </a:p>
        </p:txBody>
      </p:sp>
      <p:pic>
        <p:nvPicPr>
          <p:cNvPr id="6" name="image1.jpeg"/>
          <p:cNvPicPr/>
          <p:nvPr/>
        </p:nvPicPr>
        <p:blipFill>
          <a:blip r:embed="rId2"/>
          <a:srcRect/>
          <a:stretch>
            <a:fillRect/>
          </a:stretch>
        </p:blipFill>
        <p:spPr bwMode="auto">
          <a:xfrm>
            <a:off x="1154954" y="190972"/>
            <a:ext cx="3148822" cy="813792"/>
          </a:xfrm>
          <a:prstGeom prst="rect">
            <a:avLst/>
          </a:prstGeom>
          <a:noFill/>
          <a:ln w="9525">
            <a:noFill/>
            <a:miter lim="800000"/>
            <a:headEnd/>
            <a:tailEnd/>
          </a:ln>
        </p:spPr>
      </p:pic>
      <p:pic>
        <p:nvPicPr>
          <p:cNvPr id="7" name="image2.jpeg"/>
          <p:cNvPicPr/>
          <p:nvPr/>
        </p:nvPicPr>
        <p:blipFill>
          <a:blip r:embed="rId3"/>
          <a:srcRect/>
          <a:stretch>
            <a:fillRect/>
          </a:stretch>
        </p:blipFill>
        <p:spPr bwMode="auto">
          <a:xfrm>
            <a:off x="7218501" y="190972"/>
            <a:ext cx="3008132" cy="813792"/>
          </a:xfrm>
          <a:prstGeom prst="rect">
            <a:avLst/>
          </a:prstGeom>
          <a:noFill/>
          <a:ln w="9525">
            <a:noFill/>
            <a:miter lim="800000"/>
            <a:headEnd/>
            <a:tailEnd/>
          </a:ln>
        </p:spPr>
      </p:pic>
      <p:sp>
        <p:nvSpPr>
          <p:cNvPr id="8" name="Sottotitolo 2"/>
          <p:cNvSpPr txBox="1">
            <a:spLocks/>
          </p:cNvSpPr>
          <p:nvPr/>
        </p:nvSpPr>
        <p:spPr bwMode="gray">
          <a:xfrm>
            <a:off x="1683171"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022916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La Semplificazione Edilizia</a:t>
            </a:r>
            <a:endParaRPr lang="it-IT" dirty="0"/>
          </a:p>
        </p:txBody>
      </p:sp>
      <p:sp>
        <p:nvSpPr>
          <p:cNvPr id="3" name="Segnaposto contenuto 2"/>
          <p:cNvSpPr>
            <a:spLocks noGrp="1"/>
          </p:cNvSpPr>
          <p:nvPr>
            <p:ph idx="1"/>
          </p:nvPr>
        </p:nvSpPr>
        <p:spPr>
          <a:xfrm>
            <a:off x="457200" y="2338251"/>
            <a:ext cx="11163300" cy="4088675"/>
          </a:xfrm>
        </p:spPr>
        <p:txBody>
          <a:bodyPr>
            <a:normAutofit fontScale="55000" lnSpcReduction="20000"/>
          </a:bodyPr>
          <a:lstStyle/>
          <a:p>
            <a:pPr marL="0" indent="0" algn="just">
              <a:buNone/>
            </a:pPr>
            <a:r>
              <a:rPr lang="it-IT" dirty="0"/>
              <a:t>A titolo d'esempio, il Glossario riporta tra le opere di edilizia libera quelle:</a:t>
            </a:r>
            <a:endParaRPr lang="it-IT" sz="1200" dirty="0"/>
          </a:p>
          <a:p>
            <a:pPr lvl="0" algn="just"/>
            <a:r>
              <a:rPr lang="it-IT" dirty="0"/>
              <a:t>di manutenzione ordinaria;</a:t>
            </a:r>
            <a:endParaRPr lang="it-IT" sz="1200" dirty="0"/>
          </a:p>
          <a:p>
            <a:pPr lvl="0" algn="just"/>
            <a:r>
              <a:rPr lang="it-IT" dirty="0"/>
              <a:t>di installazione delle pompe di calore aria-aria di potenza termica utile nominale inferiore a 12 kW;</a:t>
            </a:r>
            <a:endParaRPr lang="it-IT" sz="1200" dirty="0"/>
          </a:p>
          <a:p>
            <a:pPr lvl="0" algn="just"/>
            <a:r>
              <a:rPr lang="it-IT" dirty="0"/>
              <a:t>di eliminazione delle barriere architettoniche;</a:t>
            </a:r>
            <a:endParaRPr lang="it-IT" sz="1200" dirty="0"/>
          </a:p>
          <a:p>
            <a:pPr lvl="0" algn="just"/>
            <a:r>
              <a:rPr lang="it-IT" dirty="0"/>
              <a:t>di pavimentazione di aree pertinenziali;</a:t>
            </a:r>
            <a:endParaRPr lang="it-IT" sz="1200" dirty="0"/>
          </a:p>
          <a:p>
            <a:pPr lvl="0" algn="just"/>
            <a:r>
              <a:rPr lang="it-IT" dirty="0"/>
              <a:t>di installazione, riparazione, sostituzione, rinnovamento di pannelli solari, fotovoltaici, a servizio degli edifici, da realizzare al di fuori della zona A) di cui al decreto del Ministro dei lavori pubblici 2 aprile 1968, n. 1444;</a:t>
            </a:r>
            <a:endParaRPr lang="it-IT" sz="1200" dirty="0"/>
          </a:p>
          <a:p>
            <a:pPr lvl="0" algn="just"/>
            <a:r>
              <a:rPr lang="it-IT" dirty="0"/>
              <a:t>di installazione, riparazione e rimozione di manufatti leggeri, anche prefabbricati, e di strutture di qualsiasi genere, quali </a:t>
            </a:r>
            <a:r>
              <a:rPr lang="it-IT" dirty="0" err="1"/>
              <a:t>roulottes</a:t>
            </a:r>
            <a:r>
              <a:rPr lang="it-IT" dirty="0"/>
              <a:t>, </a:t>
            </a:r>
            <a:r>
              <a:rPr lang="it-IT" dirty="0" err="1"/>
              <a:t>campers</a:t>
            </a:r>
            <a:r>
              <a:rPr lang="it-IT" dirty="0"/>
              <a:t>, case mobili, imbarcazioni, in strutture ricettive all'aperto per la sosta e il soggiorno dei turisti, previamente autorizzate sotto il profilo urbanistico, edilizio e, ove previsto, paesaggistico, in conformità alle normative regionali di settore;</a:t>
            </a:r>
            <a:endParaRPr lang="it-IT" sz="1200" dirty="0"/>
          </a:p>
          <a:p>
            <a:pPr lvl="0" algn="just"/>
            <a:r>
              <a:rPr lang="it-IT" dirty="0"/>
              <a:t>di installazione, previa Comunicazione Avvio Lavori, nonché interventi di manutenzione, riparazione e rimozione per i quali non è necessaria la Comunicazione di opere dirette a soddisfare obiettive esigenze contingenti e temporanee e ad essere immediatamente rimosse al cessare della necessità e, comunque, entro un termine non superiore a novanta giorni, tra le quali:</a:t>
            </a:r>
            <a:endParaRPr lang="it-IT" sz="1200" dirty="0"/>
          </a:p>
          <a:p>
            <a:pPr lvl="1" algn="just"/>
            <a:r>
              <a:rPr lang="it-IT" dirty="0"/>
              <a:t>gazebo;</a:t>
            </a:r>
            <a:endParaRPr lang="it-IT" sz="1200" dirty="0"/>
          </a:p>
          <a:p>
            <a:pPr lvl="1" algn="just"/>
            <a:r>
              <a:rPr lang="it-IT" dirty="0"/>
              <a:t>servizi igienici mobili;</a:t>
            </a:r>
            <a:endParaRPr lang="it-IT" sz="1200" dirty="0"/>
          </a:p>
          <a:p>
            <a:pPr lvl="1" algn="just"/>
            <a:r>
              <a:rPr lang="it-IT" dirty="0"/>
              <a:t>tensostrutture, </a:t>
            </a:r>
            <a:r>
              <a:rPr lang="it-IT" dirty="0" err="1"/>
              <a:t>pressostrutture</a:t>
            </a:r>
            <a:r>
              <a:rPr lang="it-IT" dirty="0"/>
              <a:t> e assimilabili;</a:t>
            </a:r>
            <a:endParaRPr lang="it-IT" sz="1200" dirty="0"/>
          </a:p>
          <a:p>
            <a:pPr lvl="1" algn="just"/>
            <a:r>
              <a:rPr lang="it-IT" dirty="0"/>
              <a:t>elementi espositivi vari;</a:t>
            </a:r>
            <a:endParaRPr lang="it-IT" sz="1200" dirty="0"/>
          </a:p>
          <a:p>
            <a:pPr lvl="1" algn="just"/>
            <a:r>
              <a:rPr lang="it-IT" dirty="0"/>
              <a:t>aree di parcheggio provvisorio, nel rispetto dell’orografia dei luoghi e della vegetazione ivi presente.</a:t>
            </a:r>
            <a:endParaRPr lang="it-IT" sz="1200" dirty="0"/>
          </a:p>
          <a:p>
            <a:pPr marL="0" indent="0" algn="just">
              <a:buNone/>
            </a:pPr>
            <a:r>
              <a:rPr lang="it-IT" dirty="0"/>
              <a:t>Dalla Tabella A allegata al D. </a:t>
            </a:r>
            <a:r>
              <a:rPr lang="it-IT" dirty="0" err="1"/>
              <a:t>Lgs</a:t>
            </a:r>
            <a:r>
              <a:rPr lang="it-IT" dirty="0"/>
              <a:t>. n. 222/2016 è possibile estrarre l'elenco degli interventi edilizi suddivisi per edilizia libera o titolo abilitativo.</a:t>
            </a:r>
            <a:endParaRPr lang="it-IT" sz="1200" dirty="0"/>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87329"/>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108600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451634"/>
            <a:ext cx="8761413" cy="706964"/>
          </a:xfrm>
        </p:spPr>
        <p:txBody>
          <a:bodyPr>
            <a:normAutofit fontScale="90000"/>
          </a:bodyPr>
          <a:lstStyle/>
          <a:p>
            <a:r>
              <a:rPr lang="it-IT" b="1" dirty="0"/>
              <a:t>L'attività libera nella Tabella “A” allegata al D. </a:t>
            </a:r>
            <a:r>
              <a:rPr lang="it-IT" b="1" dirty="0" err="1"/>
              <a:t>Lgs</a:t>
            </a:r>
            <a:r>
              <a:rPr lang="it-IT" b="1" dirty="0"/>
              <a:t>. n. 222/2016</a:t>
            </a:r>
            <a:br>
              <a:rPr lang="it-IT" dirty="0"/>
            </a:br>
            <a:endParaRPr lang="it-IT" dirty="0"/>
          </a:p>
        </p:txBody>
      </p:sp>
      <p:sp>
        <p:nvSpPr>
          <p:cNvPr id="3" name="Segnaposto contenuto 2"/>
          <p:cNvSpPr>
            <a:spLocks noGrp="1"/>
          </p:cNvSpPr>
          <p:nvPr>
            <p:ph idx="1"/>
          </p:nvPr>
        </p:nvSpPr>
        <p:spPr>
          <a:xfrm>
            <a:off x="875213" y="2272938"/>
            <a:ext cx="10605588" cy="4153988"/>
          </a:xfrm>
        </p:spPr>
        <p:txBody>
          <a:bodyPr>
            <a:normAutofit fontScale="62500" lnSpcReduction="20000"/>
          </a:bodyPr>
          <a:lstStyle/>
          <a:p>
            <a:pPr lvl="0" algn="just"/>
            <a:r>
              <a:rPr lang="it-IT" b="1" dirty="0"/>
              <a:t>Aree ludiche e elementi di arredo -</a:t>
            </a:r>
            <a:r>
              <a:rPr lang="it-IT" dirty="0"/>
              <a:t> Aree ludiche senza fini di lucro ed elementi di arredo delle aree pertinenziali degli edifici.</a:t>
            </a:r>
          </a:p>
          <a:p>
            <a:pPr lvl="0" algn="just"/>
            <a:r>
              <a:rPr lang="it-IT" b="1" dirty="0"/>
              <a:t>Barriere architettoniche</a:t>
            </a:r>
            <a:r>
              <a:rPr lang="it-IT" dirty="0"/>
              <a:t> - Interventi per eliminare le barriere architettoniche che non comportano la realizzazione di ascensori esterni o di manufatti che alterano la sagoma dell’edificio.</a:t>
            </a:r>
          </a:p>
          <a:p>
            <a:pPr lvl="0" algn="just"/>
            <a:r>
              <a:rPr lang="it-IT" b="1" dirty="0"/>
              <a:t>Manufatti leggeri in strutture ricettive</a:t>
            </a:r>
            <a:r>
              <a:rPr lang="it-IT" dirty="0"/>
              <a:t> - Installazione di manufatti leggeri, anche prefabbricati, in strutture ricettive all’aperto per la sosta e il soggiorno di turisti autorizzate sotto il profilo urbanistico, edilizio e paesaggistico.</a:t>
            </a:r>
          </a:p>
          <a:p>
            <a:pPr lvl="0" algn="just"/>
            <a:r>
              <a:rPr lang="it-IT" b="1" dirty="0"/>
              <a:t>Manutenzione ordinaria -</a:t>
            </a:r>
            <a:r>
              <a:rPr lang="it-IT" dirty="0"/>
              <a:t> Interventi di riparazione, rinnovamento e sostituzione delle finiture degli edifici e opere necessarie ad integrare o mantenere in efficienza gli impianti tecnologici esistenti.</a:t>
            </a:r>
          </a:p>
          <a:p>
            <a:pPr lvl="0" algn="just"/>
            <a:r>
              <a:rPr lang="it-IT" b="1" dirty="0"/>
              <a:t>Movimenti terra</a:t>
            </a:r>
            <a:r>
              <a:rPr lang="it-IT" dirty="0"/>
              <a:t> - Movimenti di terra strettamente necessari all’attività agricola e alle pratiche </a:t>
            </a:r>
            <a:r>
              <a:rPr lang="it-IT" dirty="0" err="1"/>
              <a:t>silvo</a:t>
            </a:r>
            <a:r>
              <a:rPr lang="it-IT" dirty="0"/>
              <a:t>-­pastorali, compresi gli interventi sugli impianti idraulici agrari.</a:t>
            </a:r>
          </a:p>
          <a:p>
            <a:pPr lvl="0" algn="just"/>
            <a:r>
              <a:rPr lang="it-IT" b="1" dirty="0"/>
              <a:t>Opere temporanee</a:t>
            </a:r>
            <a:r>
              <a:rPr lang="it-IT" dirty="0"/>
              <a:t> -  Opere realizzate per soddisfare obiettive esigenze contingenti e temporanee da rimuovere con il cessare della necessità, comunque entro 90 giorni.</a:t>
            </a:r>
          </a:p>
          <a:p>
            <a:pPr lvl="0" algn="just"/>
            <a:r>
              <a:rPr lang="it-IT" b="1" dirty="0"/>
              <a:t>Pannelli fotovoltaici</a:t>
            </a:r>
            <a:r>
              <a:rPr lang="it-IT" dirty="0"/>
              <a:t> - Pannelli solari e fotovoltaici al servizio degli edifici da realizzare al di fuori della zona A) di cui al decreto del ministro per i lavori pubblici 1444/1968.</a:t>
            </a:r>
          </a:p>
          <a:p>
            <a:pPr lvl="0" algn="just"/>
            <a:r>
              <a:rPr lang="it-IT" b="1" dirty="0"/>
              <a:t>Pavimentazione esterne</a:t>
            </a:r>
            <a:r>
              <a:rPr lang="it-IT" dirty="0"/>
              <a:t> - Opere di pavimentazione e di finitura di spazi esterni pertinenziali, compresa la realizzazione di intercapedini interamente interrate e non accessibili, vasche di raccolta delle acque, locali tombali</a:t>
            </a:r>
          </a:p>
          <a:p>
            <a:pPr lvl="0" algn="just"/>
            <a:r>
              <a:rPr lang="it-IT" b="1" dirty="0"/>
              <a:t>Pompe di calore -</a:t>
            </a:r>
            <a:r>
              <a:rPr lang="it-IT" dirty="0"/>
              <a:t> Installazione di pompe di calore aria-aria di potenza termica utile nominale inferiore a 12 kW.</a:t>
            </a:r>
          </a:p>
          <a:p>
            <a:pPr lvl="0" algn="just"/>
            <a:r>
              <a:rPr lang="it-IT" b="1" dirty="0"/>
              <a:t>Ricerca nel sottosuolo</a:t>
            </a:r>
            <a:r>
              <a:rPr lang="it-IT" dirty="0"/>
              <a:t> - Opere temporanee per attività di ricerca nel sottosuolo che abbiano carattere geognostico, ad esclusione di attività di ricerca di idrocarburi, eseguite in aree esterne al centro edificato.</a:t>
            </a:r>
          </a:p>
          <a:p>
            <a:pPr lvl="0" algn="just"/>
            <a:r>
              <a:rPr lang="it-IT" b="1" dirty="0"/>
              <a:t>Serre mobili stagionali</a:t>
            </a:r>
            <a:r>
              <a:rPr lang="it-IT" dirty="0"/>
              <a:t> - Serre mobili stagionali sprovviste di strutture in muratura, per lo svolgimento di attività agricole.</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419931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058480"/>
            <a:ext cx="8761413" cy="706964"/>
          </a:xfrm>
        </p:spPr>
        <p:txBody>
          <a:bodyPr>
            <a:normAutofit fontScale="90000"/>
          </a:bodyPr>
          <a:lstStyle/>
          <a:p>
            <a:r>
              <a:rPr lang="it-IT" b="1" dirty="0"/>
              <a:t>La CILA nella Tabella “A” allegata al D. </a:t>
            </a:r>
            <a:r>
              <a:rPr lang="it-IT" b="1" dirty="0" err="1"/>
              <a:t>Lgs</a:t>
            </a:r>
            <a:r>
              <a:rPr lang="it-IT" b="1" dirty="0"/>
              <a:t>. n. 222/2016</a:t>
            </a:r>
            <a:endParaRPr lang="it-IT" dirty="0"/>
          </a:p>
        </p:txBody>
      </p:sp>
      <p:sp>
        <p:nvSpPr>
          <p:cNvPr id="3" name="Segnaposto contenuto 2"/>
          <p:cNvSpPr>
            <a:spLocks noGrp="1"/>
          </p:cNvSpPr>
          <p:nvPr>
            <p:ph idx="1"/>
          </p:nvPr>
        </p:nvSpPr>
        <p:spPr>
          <a:xfrm>
            <a:off x="770709" y="2312125"/>
            <a:ext cx="10972799" cy="4062549"/>
          </a:xfrm>
        </p:spPr>
        <p:txBody>
          <a:bodyPr>
            <a:normAutofit fontScale="62500" lnSpcReduction="20000"/>
          </a:bodyPr>
          <a:lstStyle/>
          <a:p>
            <a:pPr lvl="0" algn="just"/>
            <a:r>
              <a:rPr lang="it-IT" b="1" dirty="0"/>
              <a:t>Barriere architettoniche</a:t>
            </a:r>
            <a:r>
              <a:rPr lang="it-IT" dirty="0"/>
              <a:t> (interventi pesanti) - Interventi volti all’eliminazione di barriere architettoniche, con la realizzazione di ascensori esterni, oppure di manufatti e di manufatti che alterino la sagoma dell’edificio.</a:t>
            </a:r>
          </a:p>
          <a:p>
            <a:pPr lvl="0" algn="just"/>
            <a:r>
              <a:rPr lang="it-IT" b="1" dirty="0"/>
              <a:t>Manutenzione straordinaria leggera</a:t>
            </a:r>
            <a:r>
              <a:rPr lang="it-IT" dirty="0"/>
              <a:t> - Opere necessarie a rimuovere e sostituire parti degli edifici e per realizzare ed integrare i servizi igienico­sanitari e tecnologici, senza alterare la volumetria complessiva degli edifici e mutamenti urbanisticamente rilevanti delle destinazioni di uso. Vi rientrano anche il frazionamento e l’accorpamento delle unità, l’apertura di porte interne e lo spostamento di pareti interne, se non riguardano le parti strutturali dell’edificio.</a:t>
            </a:r>
          </a:p>
          <a:p>
            <a:pPr lvl="0" algn="just"/>
            <a:r>
              <a:rPr lang="it-IT" b="1" dirty="0"/>
              <a:t>Movimenti terra</a:t>
            </a:r>
            <a:r>
              <a:rPr lang="it-IT" dirty="0"/>
              <a:t> - Movimenti terra non inerenti all’attività agricola e alle pratiche agro­silvo­pastorali.</a:t>
            </a:r>
          </a:p>
          <a:p>
            <a:pPr lvl="0" algn="just"/>
            <a:r>
              <a:rPr lang="it-IT" b="1" dirty="0"/>
              <a:t>Pertinenze minori</a:t>
            </a:r>
            <a:r>
              <a:rPr lang="it-IT" dirty="0"/>
              <a:t> – Realizzazione di pertinenze minori che gli strumenti urbanistici non qualificano, in relazione alla zonizzazione e al pregio ambientale e paesaggistico delle aree, come interventi di nuova costruzione, oppure che comportino la realizzazione di un volume inferiore al 20% del volume dell’edificio principale.</a:t>
            </a:r>
          </a:p>
          <a:p>
            <a:pPr lvl="0" algn="just"/>
            <a:r>
              <a:rPr lang="it-IT" b="1" dirty="0"/>
              <a:t>Restauro e risanamento conservativo leggero</a:t>
            </a:r>
            <a:r>
              <a:rPr lang="it-IT" dirty="0"/>
              <a:t> - Interventi edilizi rivolti a conservare l’organismo edilizio e ad assicurarne la funzionalità e che, nel rispetto degli elementi tipologici, formali e strutturali dell’edificio ne consentano destinazioni d’uso con essi compatibili. Sono compresi il consolidamento, il ripristino e il rinnovo degli elementi costitutivi dell’edificio, l’inserimento degli elementi accessori e degli impianti richiesti dalle esigenze dell’uso, l’eliminazione degli elementi estranei all’organismo edilizio.</a:t>
            </a:r>
          </a:p>
          <a:p>
            <a:pPr lvl="0" algn="just"/>
            <a:r>
              <a:rPr lang="it-IT" b="1" dirty="0"/>
              <a:t>Ricerca nel sottosuolo</a:t>
            </a:r>
            <a:r>
              <a:rPr lang="it-IT" dirty="0"/>
              <a:t> - Opere temporanee per attività di ricerca nel sottosuolo in aree interne al centro edificato che abbiano carattere geognostico, ad esclusione di quelle per la ricerca di idrocarburi.</a:t>
            </a:r>
          </a:p>
          <a:p>
            <a:pPr lvl="0" algn="just"/>
            <a:r>
              <a:rPr lang="it-IT" b="1" dirty="0"/>
              <a:t>Serre mobili stagionali</a:t>
            </a:r>
            <a:r>
              <a:rPr lang="it-IT" dirty="0"/>
              <a:t> - Serre mobili stagionali con struttura in muratura per lo svolgimento di attività agricole.</a:t>
            </a:r>
          </a:p>
          <a:p>
            <a:pPr lvl="0" algn="just"/>
            <a:r>
              <a:rPr lang="it-IT" b="1" dirty="0"/>
              <a:t>Interventi residuali</a:t>
            </a:r>
            <a:r>
              <a:rPr lang="it-IT" dirty="0"/>
              <a:t> - Sono realizzabili mediante </a:t>
            </a:r>
            <a:r>
              <a:rPr lang="it-IT" dirty="0" err="1"/>
              <a:t>cila</a:t>
            </a:r>
            <a:r>
              <a:rPr lang="it-IT" dirty="0"/>
              <a:t> gli interventi non riconducibili  all’elenco di cui all’articolo 6, 10 e 22 del </a:t>
            </a:r>
            <a:r>
              <a:rPr lang="it-IT" dirty="0" err="1"/>
              <a:t>dpr</a:t>
            </a:r>
            <a:r>
              <a:rPr lang="it-IT" dirty="0"/>
              <a:t> 380/2001, fatte salve le prescrizioni degli strumenti urbanistici, dei regolamenti edilizi e della disciplina urbanistico ­edilizia vigente,  e comunque nel rispetto delle altre normative di settore aventi incidenza sulla disciplina dell’attività edilizia e, in particolare, delle norme antisismiche, di sicurezza, antincendio, igienico­sanitarie, di quelle relative all’efficienza energetica, di tutela dal rischio idrogeologico, nonché delle disposizioni contenute nel decreto legislativo 42/2004.</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4221456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114589"/>
            <a:ext cx="8761413" cy="706964"/>
          </a:xfrm>
        </p:spPr>
        <p:txBody>
          <a:bodyPr>
            <a:normAutofit fontScale="90000"/>
          </a:bodyPr>
          <a:lstStyle/>
          <a:p>
            <a:r>
              <a:rPr lang="it-IT" b="1" dirty="0"/>
              <a:t>La SCIA nella Tabella “A” allegata al D. </a:t>
            </a:r>
            <a:r>
              <a:rPr lang="it-IT" b="1" dirty="0" err="1"/>
              <a:t>Lgs</a:t>
            </a:r>
            <a:r>
              <a:rPr lang="it-IT" b="1" dirty="0"/>
              <a:t>. n. 222/2016</a:t>
            </a:r>
            <a:endParaRPr lang="it-IT" dirty="0"/>
          </a:p>
        </p:txBody>
      </p:sp>
      <p:sp>
        <p:nvSpPr>
          <p:cNvPr id="3" name="Segnaposto contenuto 2"/>
          <p:cNvSpPr>
            <a:spLocks noGrp="1"/>
          </p:cNvSpPr>
          <p:nvPr>
            <p:ph idx="1"/>
          </p:nvPr>
        </p:nvSpPr>
        <p:spPr>
          <a:xfrm>
            <a:off x="809897" y="2351313"/>
            <a:ext cx="10306593" cy="4153989"/>
          </a:xfrm>
        </p:spPr>
        <p:txBody>
          <a:bodyPr>
            <a:normAutofit fontScale="70000" lnSpcReduction="20000"/>
          </a:bodyPr>
          <a:lstStyle/>
          <a:p>
            <a:pPr lvl="0" algn="just"/>
            <a:r>
              <a:rPr lang="it-IT" b="1" dirty="0"/>
              <a:t>Manutenzione straordinaria pesante</a:t>
            </a:r>
            <a:r>
              <a:rPr lang="it-IT" dirty="0"/>
              <a:t> - Interventi di manutenzione relativi a opere interne che riguardino le parti strutturali dell’edificio.</a:t>
            </a:r>
          </a:p>
          <a:p>
            <a:pPr lvl="0" algn="just"/>
            <a:r>
              <a:rPr lang="it-IT" b="1" dirty="0"/>
              <a:t>Restauro e risanamento conservativo pesante</a:t>
            </a:r>
            <a:r>
              <a:rPr lang="it-IT" dirty="0"/>
              <a:t> - Interventi edilizi sulle parti strutturali dell’edificio rivolti a conservare l’organismo edilizio e ad assicurarne la funzionalità e che, nel rispetto degli elementi tipologici, formali e strutturali dell’edificio ne consentano destinazioni d’uso con essi compatibili. Sono compresi il consolidamento, il ripristino e il rinnovo degli elementi costitutivi dell’edificio, l’inserimento degli elementi accessori e degli impianti richiesti dalle esigenze dell’uso, l’eliminazione degli elementi estranei all’organismo edilizio.</a:t>
            </a:r>
          </a:p>
          <a:p>
            <a:pPr lvl="0" algn="just"/>
            <a:r>
              <a:rPr lang="it-IT" b="1" dirty="0"/>
              <a:t>Ristrutturazione leggera</a:t>
            </a:r>
            <a:r>
              <a:rPr lang="it-IT" dirty="0"/>
              <a:t> - Interventi rivolti a trasformare gli organismi edilizi mediante un insieme sistematico di opere che possono portare ad edificio del tutto o in parte diverso dal precedente. Comprendono il ripristino o sostituzione di elementi costitutivi dell’edificio, l’eliminazione, la modifica e l’inserimento di nuovi elementi o di impianti; la demolizione e ricostruzione con la stessa volumetria di quello preesistente, con le sole innovazioni necessarie per l’adeguamento alla normativa antisismica; ricostruzione di edifici, o loro parti, eventualmente crollati o demoliti, purché sia possibile accertarne la preesistente consistenza. la demolizione e ricostruzione con scia degli immobili vincolati ex </a:t>
            </a:r>
            <a:r>
              <a:rPr lang="it-IT" dirty="0" err="1"/>
              <a:t>dlgs</a:t>
            </a:r>
            <a:r>
              <a:rPr lang="it-IT" dirty="0"/>
              <a:t> 42/2004 è possibile se non cambia la sagoma dell’edificio. Varianti in corso d’opera a permessi di costruire che non incidono sui parametri urbanistici e sulle volumetrie, che non comportano mutamenti urbanisticamente rilevanti della destinazione d’uso, che non modificano la categoria edilizia, non alterano la sagoma dell’edificio (se sottoposto a vincolo ex </a:t>
            </a:r>
            <a:r>
              <a:rPr lang="it-IT" dirty="0" err="1"/>
              <a:t>dlgs</a:t>
            </a:r>
            <a:r>
              <a:rPr lang="it-IT" dirty="0"/>
              <a:t> 42/2004) e non violano le eventuali prescrizioni contenute nel permesso di costruire.</a:t>
            </a:r>
          </a:p>
          <a:p>
            <a:pPr lvl="0" algn="just"/>
            <a:r>
              <a:rPr lang="it-IT" b="1" dirty="0"/>
              <a:t>Varianti non essenziali</a:t>
            </a:r>
            <a:r>
              <a:rPr lang="it-IT" dirty="0"/>
              <a:t> – Nelle varianti in corso d’opera a permessi di costruire che non configurano una variazione essenziale, purché conformi alle prescrizioni urbanistiche ed edilizie e attuate dopo l’acquisizione degli eventuali atti di assenso prescritti dalla normativa sui vincoli paesaggistici, idrogeologici, ambientali, di tutela del patrimonio storico, artistico ed archeologico e dalle altre normative di settore.</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076908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394802"/>
            <a:ext cx="8761413" cy="706964"/>
          </a:xfrm>
        </p:spPr>
        <p:txBody>
          <a:bodyPr>
            <a:normAutofit fontScale="90000"/>
          </a:bodyPr>
          <a:lstStyle/>
          <a:p>
            <a:r>
              <a:rPr lang="it-IT" b="1" dirty="0"/>
              <a:t>Il Permesso di Costruire nella Tabella “A” allegata al D. </a:t>
            </a:r>
            <a:r>
              <a:rPr lang="it-IT" b="1" dirty="0" err="1"/>
              <a:t>Lgs</a:t>
            </a:r>
            <a:r>
              <a:rPr lang="it-IT" b="1" dirty="0"/>
              <a:t>. n. 222/2016</a:t>
            </a:r>
            <a:br>
              <a:rPr lang="it-IT" dirty="0"/>
            </a:br>
            <a:endParaRPr lang="it-IT" dirty="0"/>
          </a:p>
        </p:txBody>
      </p:sp>
      <p:sp>
        <p:nvSpPr>
          <p:cNvPr id="3" name="Segnaposto contenuto 2"/>
          <p:cNvSpPr>
            <a:spLocks noGrp="1"/>
          </p:cNvSpPr>
          <p:nvPr>
            <p:ph idx="1"/>
          </p:nvPr>
        </p:nvSpPr>
        <p:spPr>
          <a:xfrm>
            <a:off x="368300" y="2362200"/>
            <a:ext cx="11010900" cy="4064726"/>
          </a:xfrm>
        </p:spPr>
        <p:txBody>
          <a:bodyPr>
            <a:normAutofit fontScale="40000" lnSpcReduction="20000"/>
          </a:bodyPr>
          <a:lstStyle/>
          <a:p>
            <a:pPr lvl="0" algn="just"/>
            <a:r>
              <a:rPr lang="it-IT" b="1" dirty="0"/>
              <a:t>Ampliamento fuori sagoma -</a:t>
            </a:r>
            <a:r>
              <a:rPr lang="it-IT" dirty="0"/>
              <a:t> Ampliamento di manufatti edilizi esistenti, fuori terra o interrati, all’esterno della sagoma esistente fermo restando, per gli interventi pertinenziali quanto previsto alla lettera e.6) dell’articolo 3, comma 1 del </a:t>
            </a:r>
            <a:r>
              <a:rPr lang="it-IT" dirty="0" err="1"/>
              <a:t>dpr</a:t>
            </a:r>
            <a:r>
              <a:rPr lang="it-IT" dirty="0"/>
              <a:t> 380/2001.</a:t>
            </a:r>
          </a:p>
          <a:p>
            <a:pPr lvl="0" algn="just"/>
            <a:r>
              <a:rPr lang="it-IT" b="1" dirty="0"/>
              <a:t>Cambio destinazione d’uso con rilevanza urbanistica -</a:t>
            </a:r>
            <a:r>
              <a:rPr lang="it-IT" dirty="0"/>
              <a:t> Salva diversa previsione delle leggi regionali, costituisce mutamento rilevante della destinazione d’uso ogni forma di utilizzo dell’immobile o della singola unità immobiliare diversa da quella originaria, anche se effettuata senza l’esecuzione di opere, che comporti la sua classificazione ad una diversa categoria funzionale tra: residenziale; turistico-­ricettiva; produttiva-e-direzionale; commerciale; rurale.</a:t>
            </a:r>
          </a:p>
          <a:p>
            <a:pPr lvl="0" algn="just"/>
            <a:r>
              <a:rPr lang="it-IT" b="1" dirty="0"/>
              <a:t>Depositi e impianti all’aperto</a:t>
            </a:r>
            <a:r>
              <a:rPr lang="it-IT" dirty="0"/>
              <a:t> - Realizzazione di depositi di merci o di materiali, realizzazione di impianti per l’attività produttive all’aperto ove comportino l’esecuzione di lavori da cui consegua la trasformazione permanente del suolo in edificato.</a:t>
            </a:r>
          </a:p>
          <a:p>
            <a:pPr lvl="0" algn="just"/>
            <a:r>
              <a:rPr lang="it-IT" b="1" dirty="0"/>
              <a:t>Infrastrutture e impianti -</a:t>
            </a:r>
            <a:r>
              <a:rPr lang="it-IT" dirty="0"/>
              <a:t> Realizzazione di infrastrutture e di impianti, anche per pubblici servizi, che comporti la trasformazione in via permanente di suolo in edificato.</a:t>
            </a:r>
          </a:p>
          <a:p>
            <a:pPr lvl="0" algn="just"/>
            <a:r>
              <a:rPr lang="it-IT" b="1" dirty="0"/>
              <a:t>Manufatti leggeri per abitazioni, luoghi di lavoro e magazzini -</a:t>
            </a:r>
            <a:r>
              <a:rPr lang="it-IT" dirty="0"/>
              <a:t> Installazione di manufatti leggeri, anche prefabbricati, e di strutture di qualsiasi genere, quali roulotte, camper, casemobili, imbarcazioni, utilizzate come abitazioni, ambienti di lavoro, oppure come depositi, magazzini e simili, ad eccezione di quelli che siano diretti a soddisfare esigenze temporanee.</a:t>
            </a:r>
          </a:p>
          <a:p>
            <a:pPr lvl="0" algn="just"/>
            <a:r>
              <a:rPr lang="it-IT" b="1" dirty="0"/>
              <a:t>Nuova costruzione -</a:t>
            </a:r>
            <a:r>
              <a:rPr lang="it-IT" dirty="0"/>
              <a:t> Costruzione di manufatti edilizi fuori terra o interrati.</a:t>
            </a:r>
          </a:p>
          <a:p>
            <a:pPr lvl="0" algn="just"/>
            <a:r>
              <a:rPr lang="it-IT" b="1" dirty="0"/>
              <a:t>Nuova costruzione</a:t>
            </a:r>
            <a:r>
              <a:rPr lang="it-IT" dirty="0"/>
              <a:t> (clausola residuale) - Interventi di trasformazione edilizia e urbanistica del territorio non rientranti nelle categorie definite alle lettere a), b), c) ed) dell’articolo 3 comma 1 del DPR 380/2001.</a:t>
            </a:r>
          </a:p>
          <a:p>
            <a:pPr lvl="0" algn="just"/>
            <a:r>
              <a:rPr lang="it-IT" b="1" dirty="0"/>
              <a:t>Pertinenze -</a:t>
            </a:r>
            <a:r>
              <a:rPr lang="it-IT" dirty="0"/>
              <a:t> Interventi pertinenziali che le norme tecniche degli strumenti urbanistici, in relazione alla zonizzazione e al pregio ambientale e paesaggistico delle aree, qualifichino come interventi di nuova costruzione, oppure che comportino la realizzazione di un volume superiore al 20% del volume dell’edificio principale.</a:t>
            </a:r>
          </a:p>
          <a:p>
            <a:pPr lvl="0" algn="just"/>
            <a:r>
              <a:rPr lang="it-IT" b="1" dirty="0"/>
              <a:t>Ristrutturazione pesante -</a:t>
            </a:r>
            <a:r>
              <a:rPr lang="it-IT" dirty="0"/>
              <a:t> Gli interventi di ristrutturazione edilizia che portino ad un organismo edilizio in tutto o in parte diverse dal precedente e che comportino modifiche della volumetria complessiva dell’edificio o dei prospetti, oppure, per gli immobili compresi nelle zone omogenee A, comportino mutamenti urbanisticamente rilevanti della destinazione d’uso.</a:t>
            </a:r>
          </a:p>
          <a:p>
            <a:pPr lvl="0" algn="just"/>
            <a:r>
              <a:rPr lang="it-IT" b="1" dirty="0"/>
              <a:t>Ristrutturazione urbanistica</a:t>
            </a:r>
            <a:r>
              <a:rPr lang="it-IT" dirty="0"/>
              <a:t> - Interventi rivolti a sostituire l’esistente tessuto urbanistico­ edilizio con altro diverso, mediante un insieme sistematico di interventi edilizi, anche con la modificazione del disegno dei lotti, degli isolati e della rete stradale.</a:t>
            </a:r>
          </a:p>
          <a:p>
            <a:pPr lvl="0" algn="just"/>
            <a:r>
              <a:rPr lang="it-IT" b="1" dirty="0"/>
              <a:t>Torri e tralicci</a:t>
            </a:r>
            <a:r>
              <a:rPr lang="it-IT" dirty="0"/>
              <a:t> - Installazione di torri e tralicci per impianti radio ricetrasmittenti e di ripetitori per i servizi di telecomunicazione.</a:t>
            </a:r>
          </a:p>
          <a:p>
            <a:pPr lvl="0" algn="just"/>
            <a:r>
              <a:rPr lang="it-IT" b="1" dirty="0"/>
              <a:t>Urbanizzazione</a:t>
            </a:r>
            <a:r>
              <a:rPr lang="it-IT" dirty="0"/>
              <a:t> - Interventi di urbanizzazione primaria e secondaria realizzati da soggetti diversi dal comune.</a:t>
            </a:r>
          </a:p>
          <a:p>
            <a:pPr lvl="0" algn="just"/>
            <a:r>
              <a:rPr lang="it-IT" b="1" dirty="0"/>
              <a:t>Varianti che toccano la sagoma -</a:t>
            </a:r>
            <a:r>
              <a:rPr lang="it-IT" dirty="0"/>
              <a:t> Varianti a permessi di costruire comportanti modifica della sagoma negli ambiti del centro storico individuati con delibera del consiglio comunale.</a:t>
            </a:r>
          </a:p>
          <a:p>
            <a:pPr lvl="0" algn="just"/>
            <a:r>
              <a:rPr lang="it-IT" b="1" dirty="0"/>
              <a:t>Varianti essenziali -</a:t>
            </a:r>
            <a:r>
              <a:rPr lang="it-IT" dirty="0"/>
              <a:t> Varianti in corso d’opera e permessi di costruire che presentano i caratteri delle variazioni essenziali.</a:t>
            </a:r>
          </a:p>
          <a:p>
            <a:pPr algn="just"/>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355731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9200" y="1507820"/>
            <a:ext cx="8761413" cy="706964"/>
          </a:xfrm>
        </p:spPr>
        <p:txBody>
          <a:bodyPr>
            <a:normAutofit fontScale="90000"/>
          </a:bodyPr>
          <a:lstStyle/>
          <a:p>
            <a:r>
              <a:rPr lang="it-IT" sz="2400" b="1" dirty="0"/>
              <a:t>La SCIA alternativa al permesso di costruire nella Tabella A allegata al </a:t>
            </a:r>
            <a:r>
              <a:rPr lang="it-IT" sz="2400" b="1" dirty="0" err="1"/>
              <a:t>D.Lgs.</a:t>
            </a:r>
            <a:r>
              <a:rPr lang="it-IT" sz="2400" b="1" dirty="0"/>
              <a:t> n. 222/2016</a:t>
            </a:r>
            <a:br>
              <a:rPr lang="it-IT" dirty="0"/>
            </a:br>
            <a:endParaRPr lang="it-IT" dirty="0"/>
          </a:p>
        </p:txBody>
      </p:sp>
      <p:sp>
        <p:nvSpPr>
          <p:cNvPr id="3" name="Segnaposto contenuto 2"/>
          <p:cNvSpPr>
            <a:spLocks noGrp="1"/>
          </p:cNvSpPr>
          <p:nvPr>
            <p:ph idx="1"/>
          </p:nvPr>
        </p:nvSpPr>
        <p:spPr/>
        <p:txBody>
          <a:bodyPr/>
          <a:lstStyle/>
          <a:p>
            <a:pPr marL="0" indent="0" algn="just">
              <a:buNone/>
            </a:pPr>
            <a:r>
              <a:rPr lang="it-IT" b="1" dirty="0"/>
              <a:t>Nuova costruzione prevista da piano attuativo -</a:t>
            </a:r>
            <a:r>
              <a:rPr lang="it-IT" dirty="0"/>
              <a:t> Gli interventi di nuova costruzione o di ristrutturazione urbanistica disciplinati da piani attuativi comunque denominati, compresi gli accordi negoziali aventi valore di piano attuativo, che contengano precise disposizioni planivolumetriche, tipologiche, formali e costruttive, la cui sussistenza sia stata esplicitamente dichiarata dal competente organo comunale al momento della loro approvazione o di ricognizione di quelli vigenti.</a:t>
            </a:r>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19880" y="6211773"/>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553965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Decreto Semplificazioni</a:t>
            </a:r>
            <a:endParaRPr lang="it-IT"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Con la legge 11 settembre 2020 n. 120 è stato convertito con modifiche il </a:t>
            </a:r>
            <a:r>
              <a:rPr lang="it-IT" dirty="0">
                <a:hlinkClick r:id="rId2"/>
              </a:rPr>
              <a:t>decreto-legge 16 luglio 2020, n. 76</a:t>
            </a:r>
            <a:r>
              <a:rPr lang="it-IT" dirty="0"/>
              <a:t> recante “Misure urgenti per la semplificazione e l’innovazione digitale” noto come “</a:t>
            </a:r>
            <a:r>
              <a:rPr lang="it-IT" b="1" dirty="0"/>
              <a:t>Decreto Semplificazioni</a:t>
            </a:r>
            <a:r>
              <a:rPr lang="it-IT" dirty="0"/>
              <a:t>”. </a:t>
            </a:r>
          </a:p>
          <a:p>
            <a:pPr marL="0" indent="0" algn="just">
              <a:buNone/>
            </a:pPr>
            <a:r>
              <a:rPr lang="it-IT" dirty="0"/>
              <a:t>La legge è stata pubblicata sulla </a:t>
            </a:r>
            <a:r>
              <a:rPr lang="it-IT" i="1" dirty="0">
                <a:hlinkClick r:id="rId3"/>
              </a:rPr>
              <a:t>Gazzetta Ufficiale</a:t>
            </a:r>
            <a:r>
              <a:rPr lang="it-IT" dirty="0">
                <a:hlinkClick r:id="rId3"/>
              </a:rPr>
              <a:t> n. 228 del 14 settembre</a:t>
            </a:r>
            <a:r>
              <a:rPr lang="it-IT" dirty="0"/>
              <a:t> ed è </a:t>
            </a:r>
            <a:r>
              <a:rPr lang="it-IT" b="1" dirty="0"/>
              <a:t>in vigore dal 15 settembre</a:t>
            </a:r>
            <a:r>
              <a:rPr lang="it-IT" dirty="0"/>
              <a:t> e apporta importanti e numerose modifiche al </a:t>
            </a:r>
            <a:r>
              <a:rPr lang="it-IT" b="1" dirty="0"/>
              <a:t>Testo Unico dell’Edilizia</a:t>
            </a:r>
            <a:r>
              <a:rPr lang="it-IT" dirty="0"/>
              <a:t>.</a:t>
            </a:r>
          </a:p>
          <a:p>
            <a:pPr marL="0" indent="0" algn="just">
              <a:buNone/>
            </a:pPr>
            <a:r>
              <a:rPr lang="it-IT" dirty="0"/>
              <a:t>Ad oggi, sono quindi a regime le modifiche che l’</a:t>
            </a:r>
            <a:r>
              <a:rPr lang="it-IT" b="1" dirty="0"/>
              <a:t>art. 10 “Semplificazioni e altre misure in materia edilizia”</a:t>
            </a:r>
            <a:r>
              <a:rPr lang="it-IT" dirty="0"/>
              <a:t> del </a:t>
            </a:r>
            <a:r>
              <a:rPr lang="it-IT" dirty="0" err="1"/>
              <a:t>d.l.</a:t>
            </a:r>
            <a:r>
              <a:rPr lang="it-IT" dirty="0"/>
              <a:t> 76/2020 modificato con la legge di conversione 120/2020 apporta al </a:t>
            </a:r>
            <a:r>
              <a:rPr lang="it-IT" dirty="0" err="1"/>
              <a:t>d.P.R.</a:t>
            </a:r>
            <a:r>
              <a:rPr lang="it-IT" dirty="0"/>
              <a:t> 6 giugno 2011 n. 380 (Testo Unico Edilizia o TUE), </a:t>
            </a:r>
            <a:r>
              <a:rPr lang="it-IT" b="1" u="sng" dirty="0"/>
              <a:t>con l’obiettivo, declinato al comma 1, di semplificare e accelerare le procedure dell’edilizia, ridurre gli oneri a carico di cittadini e delle imprese, assicurare il recupero e la qualificazione del patrimonio edilizio esistente e lo sviluppo di processi di rigenerazione urbana, </a:t>
            </a:r>
            <a:r>
              <a:rPr lang="it-IT" b="1" u="sng" dirty="0" err="1"/>
              <a:t>decarbonizzazione</a:t>
            </a:r>
            <a:r>
              <a:rPr lang="it-IT" b="1" u="sng" dirty="0"/>
              <a:t>, </a:t>
            </a:r>
            <a:r>
              <a:rPr lang="it-IT" b="1" u="sng" dirty="0" err="1"/>
              <a:t>efficientamento</a:t>
            </a:r>
            <a:r>
              <a:rPr lang="it-IT" b="1" u="sng" dirty="0"/>
              <a:t> energetico, messa in sicurezza sismica e contenimento del consumo di suolo.</a:t>
            </a:r>
            <a:endParaRPr lang="it-IT" dirty="0"/>
          </a:p>
          <a:p>
            <a:endParaRPr lang="it-IT" dirty="0"/>
          </a:p>
        </p:txBody>
      </p:sp>
      <p:pic>
        <p:nvPicPr>
          <p:cNvPr id="4" name="image1.jpeg"/>
          <p:cNvPicPr/>
          <p:nvPr/>
        </p:nvPicPr>
        <p:blipFill>
          <a:blip r:embed="rId4"/>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5"/>
          <a:srcRect/>
          <a:stretch>
            <a:fillRect/>
          </a:stretch>
        </p:blipFill>
        <p:spPr bwMode="auto">
          <a:xfrm>
            <a:off x="7218501" y="186339"/>
            <a:ext cx="3008132" cy="70408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57939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Decreto Semplificazioni</a:t>
            </a:r>
            <a:endParaRPr lang="it-IT" dirty="0"/>
          </a:p>
        </p:txBody>
      </p:sp>
      <p:sp>
        <p:nvSpPr>
          <p:cNvPr id="3" name="Segnaposto contenuto 2"/>
          <p:cNvSpPr>
            <a:spLocks noGrp="1"/>
          </p:cNvSpPr>
          <p:nvPr>
            <p:ph idx="1"/>
          </p:nvPr>
        </p:nvSpPr>
        <p:spPr>
          <a:xfrm>
            <a:off x="1154954" y="2603500"/>
            <a:ext cx="9317477" cy="3416300"/>
          </a:xfrm>
        </p:spPr>
        <p:txBody>
          <a:bodyPr>
            <a:normAutofit/>
          </a:bodyPr>
          <a:lstStyle/>
          <a:p>
            <a:pPr marL="0" indent="0" algn="just">
              <a:buNone/>
            </a:pPr>
            <a:r>
              <a:rPr lang="it-IT" b="1" dirty="0"/>
              <a:t>Art. 10 : Semplificazione e altre misure in materia edilizia” del D.L. 16/7/2020 n. 76</a:t>
            </a:r>
            <a:endParaRPr lang="it-IT" dirty="0"/>
          </a:p>
          <a:p>
            <a:pPr marL="0" indent="0" algn="just">
              <a:buNone/>
            </a:pPr>
            <a:r>
              <a:rPr lang="it-IT" dirty="0"/>
              <a:t>Molte sono le modifiche che al Capo II, l’</a:t>
            </a:r>
            <a:r>
              <a:rPr lang="it-IT" b="1" dirty="0"/>
              <a:t>art. 10 “Semplificazioni e altre misure in materia edilizia”</a:t>
            </a:r>
            <a:r>
              <a:rPr lang="it-IT" dirty="0"/>
              <a:t> apporta al D.P.R. 6 giugno 2001 n. 380 “</a:t>
            </a:r>
            <a:r>
              <a:rPr lang="it-IT" b="1" dirty="0"/>
              <a:t>Testo Unico dell’Edilizia”</a:t>
            </a:r>
            <a:r>
              <a:rPr lang="it-IT" dirty="0"/>
              <a:t>. </a:t>
            </a:r>
          </a:p>
          <a:p>
            <a:pPr marL="0" indent="0" algn="just">
              <a:buNone/>
            </a:pPr>
            <a:r>
              <a:rPr lang="it-IT" dirty="0"/>
              <a:t>Anche con questo ultimo decreto, </a:t>
            </a:r>
            <a:r>
              <a:rPr lang="it-IT" u="sng" dirty="0"/>
              <a:t>l’obiettivo perseguito dal legislatore resta quello di semplificare e accelerare le procedure dell’edilizia, ridurre il peso burocratico a carico dei cittadini e delle imprese, assicurare il recupero e la riqualificazione del patrimonio edilizio esistente e lo sviluppo di processi di rigenerazione</a:t>
            </a:r>
            <a:r>
              <a:rPr lang="it-IT" dirty="0"/>
              <a:t> (e dunque  </a:t>
            </a:r>
            <a:r>
              <a:rPr lang="it-IT" u="sng" dirty="0">
                <a:solidFill>
                  <a:srgbClr val="FF0000"/>
                </a:solidFill>
                <a:hlinkClick r:id="rId2"/>
              </a:rPr>
              <a:t>migliorare le prestazioni energetiche</a:t>
            </a:r>
            <a:r>
              <a:rPr lang="it-IT" dirty="0"/>
              <a:t> e di </a:t>
            </a:r>
            <a:r>
              <a:rPr lang="it-IT" u="sng" dirty="0">
                <a:solidFill>
                  <a:srgbClr val="002060"/>
                </a:solidFill>
                <a:hlinkClick r:id="rId3"/>
              </a:rPr>
              <a:t>sicurezza antisismica</a:t>
            </a:r>
            <a:r>
              <a:rPr lang="it-IT" dirty="0"/>
              <a:t> degli edifici).</a:t>
            </a:r>
          </a:p>
          <a:p>
            <a:pPr fontAlgn="base"/>
            <a:endParaRPr lang="it-IT" dirty="0"/>
          </a:p>
        </p:txBody>
      </p:sp>
      <p:pic>
        <p:nvPicPr>
          <p:cNvPr id="4" name="image1.jpeg"/>
          <p:cNvPicPr/>
          <p:nvPr/>
        </p:nvPicPr>
        <p:blipFill>
          <a:blip r:embed="rId4"/>
          <a:srcRect/>
          <a:stretch>
            <a:fillRect/>
          </a:stretch>
        </p:blipFill>
        <p:spPr bwMode="auto">
          <a:xfrm>
            <a:off x="1154954" y="170689"/>
            <a:ext cx="3011986" cy="719735"/>
          </a:xfrm>
          <a:prstGeom prst="rect">
            <a:avLst/>
          </a:prstGeom>
          <a:noFill/>
          <a:ln w="9525">
            <a:noFill/>
            <a:miter lim="800000"/>
            <a:headEnd/>
            <a:tailEnd/>
          </a:ln>
        </p:spPr>
      </p:pic>
      <p:pic>
        <p:nvPicPr>
          <p:cNvPr id="5" name="image2.jpeg"/>
          <p:cNvPicPr/>
          <p:nvPr/>
        </p:nvPicPr>
        <p:blipFill>
          <a:blip r:embed="rId5"/>
          <a:srcRect/>
          <a:stretch>
            <a:fillRect/>
          </a:stretch>
        </p:blipFill>
        <p:spPr bwMode="auto">
          <a:xfrm>
            <a:off x="7218501" y="170689"/>
            <a:ext cx="3008132" cy="71973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it-IT" sz="3600" b="0" i="0" u="none" strike="noStrike" kern="1200" cap="none" spc="0" normalizeH="0" baseline="0" noProof="0" dirty="0">
                <a:ln>
                  <a:noFill/>
                </a:ln>
                <a:solidFill>
                  <a:prstClr val="black"/>
                </a:solidFill>
                <a:effectLst/>
                <a:uLnTx/>
                <a:uFillTx/>
                <a:latin typeface="Century Gothic" panose="020B0502020202020204"/>
                <a:ea typeface="+mn-ea"/>
                <a:cs typeface="+mn-cs"/>
              </a:rPr>
            </a:b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41877301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9200" y="1393480"/>
            <a:ext cx="8761413" cy="706964"/>
          </a:xfrm>
        </p:spPr>
        <p:txBody>
          <a:bodyPr>
            <a:normAutofit fontScale="90000"/>
          </a:bodyPr>
          <a:lstStyle/>
          <a:p>
            <a:r>
              <a:rPr lang="it-IT" b="1" dirty="0"/>
              <a:t>Superbonus 110% con la CILA unica: procedure semplificate</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pPr marL="0" indent="0" algn="just" fontAlgn="base">
              <a:buNone/>
            </a:pPr>
            <a:r>
              <a:rPr lang="it-IT" dirty="0"/>
              <a:t>E' stato di recente approvato il modello unico CILA Superbonus 110% che semplifica gli adempimenti grazie alle informazioni ridotte.</a:t>
            </a:r>
          </a:p>
          <a:p>
            <a:pPr marL="0" indent="0" algn="just" fontAlgn="base">
              <a:buNone/>
            </a:pPr>
            <a:r>
              <a:rPr lang="it-IT" dirty="0"/>
              <a:t>Il nuovo modello semplifica gli adempimenti grazie alle informazioni ridotte richieste per la sua compilazione. Infatti, nel modello unico, da utilizzare su tutto il territorio nazionale, devono essere indicati solo gli estremi del permesso di costruire o del provvedimento che ha legittimato l’immobile. Per gli edifici la cui costruzione è stata completata prima del 1° settembre 1967, è sufficiente una dichiarazione. Non è più necessaria l’attestazione di stato legittimo ma è sufficiente la dichiarazione del progettista di conformità dell’intervento da realizzare.</a:t>
            </a:r>
          </a:p>
          <a:p>
            <a:pPr marL="0" indent="0" algn="just" fontAlgn="base">
              <a:buNone/>
            </a:pPr>
            <a:r>
              <a:rPr lang="it-IT" dirty="0"/>
              <a:t>In tal modo viene data piena operatività alle novità introdotte dal D.L. 77/2021, decreto Semplificazioni.</a:t>
            </a:r>
          </a:p>
          <a:p>
            <a:pPr marL="0" indent="0" algn="just" fontAlgn="base">
              <a:buNone/>
            </a:pPr>
            <a:r>
              <a:rPr lang="it-IT" dirty="0"/>
              <a:t> </a:t>
            </a:r>
          </a:p>
          <a:p>
            <a:endParaRPr lang="it-IT" dirty="0"/>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447484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393480"/>
            <a:ext cx="8761413" cy="706964"/>
          </a:xfrm>
        </p:spPr>
        <p:txBody>
          <a:bodyPr>
            <a:normAutofit fontScale="90000"/>
          </a:bodyPr>
          <a:lstStyle/>
          <a:p>
            <a:r>
              <a:rPr lang="it-IT" b="1" dirty="0"/>
              <a:t>Superbonus 110% e le novità del decreto Semplificazioni</a:t>
            </a:r>
            <a:br>
              <a:rPr lang="it-IT" dirty="0"/>
            </a:br>
            <a:endParaRPr lang="it-IT" dirty="0"/>
          </a:p>
        </p:txBody>
      </p:sp>
      <p:sp>
        <p:nvSpPr>
          <p:cNvPr id="3" name="Segnaposto contenuto 2"/>
          <p:cNvSpPr>
            <a:spLocks noGrp="1"/>
          </p:cNvSpPr>
          <p:nvPr>
            <p:ph idx="1"/>
          </p:nvPr>
        </p:nvSpPr>
        <p:spPr>
          <a:xfrm>
            <a:off x="1154954" y="2603500"/>
            <a:ext cx="10253275" cy="3416300"/>
          </a:xfrm>
        </p:spPr>
        <p:txBody>
          <a:bodyPr>
            <a:normAutofit fontScale="92500" lnSpcReduction="20000"/>
          </a:bodyPr>
          <a:lstStyle/>
          <a:p>
            <a:pPr marL="0" indent="0" algn="just" fontAlgn="base">
              <a:buNone/>
            </a:pPr>
            <a:r>
              <a:rPr lang="it-IT" dirty="0"/>
              <a:t>Il D.L. 77/2021, decreto Semplificazioni, sia nel testo pre-conversione in legge che in quello successivo alla conversione, ha ridotto gli adempimenti da porre in essere ai fini del </a:t>
            </a:r>
            <a:r>
              <a:rPr lang="it-IT" dirty="0" err="1"/>
              <a:t>superbonus</a:t>
            </a:r>
            <a:r>
              <a:rPr lang="it-IT" dirty="0"/>
              <a:t> 110 %, ex art.119 del D.L. 34/2020, decreto Rilancio.</a:t>
            </a:r>
          </a:p>
          <a:p>
            <a:pPr marL="0" indent="0" algn="just" fontAlgn="base">
              <a:buNone/>
            </a:pPr>
            <a:r>
              <a:rPr lang="it-IT" dirty="0"/>
              <a:t>Lo snellimento ha riguardato anche le attestazioni/</a:t>
            </a:r>
            <a:r>
              <a:rPr lang="it-IT" b="1" dirty="0"/>
              <a:t> titoli abilitativi</a:t>
            </a:r>
            <a:r>
              <a:rPr lang="it-IT" dirty="0"/>
              <a:t> necessari a dare il via ai lavori.</a:t>
            </a:r>
          </a:p>
          <a:p>
            <a:pPr marL="0" indent="0" algn="just" fontAlgn="base">
              <a:buNone/>
            </a:pPr>
            <a:r>
              <a:rPr lang="it-IT" dirty="0"/>
              <a:t>Entrando nello specifico, il decreto semplificazioni dispone che gli interventi ammessi al </a:t>
            </a:r>
            <a:r>
              <a:rPr lang="it-IT" dirty="0" err="1"/>
              <a:t>superbonus</a:t>
            </a:r>
            <a:r>
              <a:rPr lang="it-IT" dirty="0"/>
              <a:t> 110%,  anche qualora riguardino le parti strutturali degli edifici o i prospetti, con esclusione di quelli comportanti la demolizione e la ricostruzione degli edifici, costituiscono </a:t>
            </a:r>
            <a:r>
              <a:rPr lang="it-IT" b="1" dirty="0"/>
              <a:t>manutenzione straordinaria</a:t>
            </a:r>
            <a:r>
              <a:rPr lang="it-IT" dirty="0"/>
              <a:t> e sono realizzabili mediante comunicazione di inizio lavori asseverata (CILA).</a:t>
            </a:r>
          </a:p>
          <a:p>
            <a:pPr marL="0" indent="0" algn="just" fontAlgn="base">
              <a:buNone/>
            </a:pPr>
            <a:r>
              <a:rPr lang="it-IT" dirty="0"/>
              <a:t>Da qui, nella CILA sono attestati gli estremi del titolo abilitativo che ha previsto la costruzione dell’immobile oggetto d’intervento o del provvedimento che ne ha consentito la legittimazione ovvero </a:t>
            </a:r>
            <a:r>
              <a:rPr lang="it-IT" dirty="0" err="1"/>
              <a:t>e’</a:t>
            </a:r>
            <a:r>
              <a:rPr lang="it-IT" dirty="0"/>
              <a:t> attestato che la costruzione </a:t>
            </a:r>
            <a:r>
              <a:rPr lang="it-IT" dirty="0" err="1"/>
              <a:t>e’</a:t>
            </a:r>
            <a:r>
              <a:rPr lang="it-IT" dirty="0"/>
              <a:t> stata completata in data antecedente al 1° settembre 1967.La presentazione della CILA non richiede l’attestazione dello </a:t>
            </a:r>
            <a:r>
              <a:rPr lang="it-IT" b="1" dirty="0"/>
              <a:t>stato legittimo</a:t>
            </a:r>
            <a:r>
              <a:rPr lang="it-IT" dirty="0"/>
              <a:t>. Sempre ai fini soli fini del </a:t>
            </a:r>
            <a:r>
              <a:rPr lang="it-IT" dirty="0" err="1"/>
              <a:t>superbonus</a:t>
            </a:r>
            <a:r>
              <a:rPr lang="it-IT" dirty="0"/>
              <a:t>.</a:t>
            </a:r>
          </a:p>
          <a:p>
            <a:endParaRPr lang="it-IT" dirty="0"/>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11787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6554" y="1280450"/>
            <a:ext cx="8761413" cy="706964"/>
          </a:xfrm>
        </p:spPr>
        <p:txBody>
          <a:bodyPr>
            <a:normAutofit fontScale="90000"/>
          </a:bodyPr>
          <a:lstStyle/>
          <a:p>
            <a:r>
              <a:rPr lang="it-IT" b="1" dirty="0"/>
              <a:t>Il Quadro Normativo Edilizio</a:t>
            </a:r>
            <a:br>
              <a:rPr lang="it-IT" dirty="0"/>
            </a:br>
            <a:endParaRPr lang="it-IT" dirty="0"/>
          </a:p>
        </p:txBody>
      </p:sp>
      <p:sp>
        <p:nvSpPr>
          <p:cNvPr id="3" name="Segnaposto contenuto 2"/>
          <p:cNvSpPr>
            <a:spLocks noGrp="1"/>
          </p:cNvSpPr>
          <p:nvPr>
            <p:ph idx="1"/>
          </p:nvPr>
        </p:nvSpPr>
        <p:spPr>
          <a:xfrm>
            <a:off x="613954" y="2377440"/>
            <a:ext cx="10737669" cy="4336868"/>
          </a:xfrm>
        </p:spPr>
        <p:txBody>
          <a:bodyPr>
            <a:normAutofit fontScale="25000" lnSpcReduction="20000"/>
          </a:bodyPr>
          <a:lstStyle/>
          <a:p>
            <a:pPr marL="0" indent="0" algn="just">
              <a:lnSpc>
                <a:spcPts val="1920"/>
              </a:lnSpc>
              <a:buNone/>
            </a:pPr>
            <a:r>
              <a:rPr lang="it-IT" sz="6200" dirty="0"/>
              <a:t>Le norme che intervengono nel settore delle costruzioni sono classificate in 3 tipologie:</a:t>
            </a:r>
          </a:p>
          <a:p>
            <a:pPr marL="0" lvl="0" indent="0" algn="just">
              <a:lnSpc>
                <a:spcPts val="1920"/>
              </a:lnSpc>
              <a:buNone/>
            </a:pPr>
            <a:r>
              <a:rPr lang="it-IT" sz="6200" b="1" dirty="0"/>
              <a:t>edilizie; strutturali; energetiche</a:t>
            </a:r>
            <a:r>
              <a:rPr lang="it-IT" sz="6200" dirty="0"/>
              <a:t>.</a:t>
            </a:r>
          </a:p>
          <a:p>
            <a:pPr marL="0" lvl="0" indent="0" algn="just">
              <a:lnSpc>
                <a:spcPts val="1920"/>
              </a:lnSpc>
              <a:buNone/>
            </a:pPr>
            <a:r>
              <a:rPr lang="it-IT" sz="6200" dirty="0"/>
              <a:t>In questo seminario sarà trattato il quadro normativo afferente l’edilizia, regolato da alcune norme a carattere  «GENERALE» :</a:t>
            </a:r>
          </a:p>
          <a:p>
            <a:pPr lvl="0" algn="just">
              <a:lnSpc>
                <a:spcPts val="1920"/>
              </a:lnSpc>
              <a:buFont typeface="Wingdings" panose="05000000000000000000" pitchFamily="2" charset="2"/>
              <a:buChar char="q"/>
            </a:pPr>
            <a:r>
              <a:rPr lang="it-IT" sz="6200" b="1" u="sng" dirty="0">
                <a:hlinkClick r:id="rId2" tooltip="Decreto interministeriale 2 aprile 1968, n. 1444"/>
              </a:rPr>
              <a:t>Decreto interministeriale 2 aprile 1968, n. 1444</a:t>
            </a:r>
            <a:r>
              <a:rPr lang="it-IT" sz="6200" dirty="0"/>
              <a:t>   "Limiti inderogabili di densità edilizia, di altezza, di distanza fra i fabbricati e rapporti massimi tra gli spazi destinati agli insediamenti residenziali e produttivi e spazi pubblici o riservati alle attività collettive, al verde pubblico o a parcheggi, da osservare ai fini della formazione dei nuovi strumenti urbanistici o della revisione di quelli esistenti, ai sensi dell'art. 17 della legge n. 765 del 1967";</a:t>
            </a:r>
          </a:p>
          <a:p>
            <a:pPr lvl="0" algn="just">
              <a:lnSpc>
                <a:spcPts val="1920"/>
              </a:lnSpc>
              <a:buFont typeface="Wingdings" panose="05000000000000000000" pitchFamily="2" charset="2"/>
              <a:buChar char="q"/>
            </a:pPr>
            <a:r>
              <a:rPr lang="it-IT" sz="6200" b="1" u="sng" dirty="0">
                <a:hlinkClick r:id="rId3" tooltip="Decreto Legislativo 22 gennaio 2004, n. 42"/>
              </a:rPr>
              <a:t>Decreto Legislativo 22 gennaio 2004, n. 42</a:t>
            </a:r>
            <a:r>
              <a:rPr lang="it-IT" sz="6200" dirty="0"/>
              <a:t>  "Codice dei beni culturali e del paesaggio, ai sensi dell'articolo 10 della legge 6 luglio 2002, n. 137";</a:t>
            </a:r>
          </a:p>
          <a:p>
            <a:pPr lvl="0" algn="just">
              <a:lnSpc>
                <a:spcPts val="1920"/>
              </a:lnSpc>
              <a:buFont typeface="Wingdings" panose="05000000000000000000" pitchFamily="2" charset="2"/>
              <a:buChar char="q"/>
            </a:pPr>
            <a:r>
              <a:rPr lang="it-IT" sz="6200" b="1" u="sng" dirty="0">
                <a:hlinkClick r:id="rId4" tooltip="Decreto del Presidente della Repubblica 6 giugno 2001, n. 380"/>
              </a:rPr>
              <a:t>Decreto del Presidente della Repubblica 6 giugno 2001, n. 380</a:t>
            </a:r>
            <a:r>
              <a:rPr lang="it-IT" sz="6200" dirty="0"/>
              <a:t>  "Testo unico delle disposizioni legislative e regolamentari in materia edilizia", cosiddetto Testo Unico Edilizia (TUE);</a:t>
            </a:r>
          </a:p>
          <a:p>
            <a:pPr>
              <a:lnSpc>
                <a:spcPts val="1920"/>
              </a:lnSpc>
            </a:pPr>
            <a:endParaRPr lang="it-IT" dirty="0"/>
          </a:p>
        </p:txBody>
      </p:sp>
      <p:pic>
        <p:nvPicPr>
          <p:cNvPr id="10" name="image1.jpeg"/>
          <p:cNvPicPr/>
          <p:nvPr/>
        </p:nvPicPr>
        <p:blipFill>
          <a:blip r:embed="rId5"/>
          <a:srcRect/>
          <a:stretch>
            <a:fillRect/>
          </a:stretch>
        </p:blipFill>
        <p:spPr bwMode="auto">
          <a:xfrm>
            <a:off x="1154954" y="190972"/>
            <a:ext cx="2831830" cy="767260"/>
          </a:xfrm>
          <a:prstGeom prst="rect">
            <a:avLst/>
          </a:prstGeom>
          <a:noFill/>
          <a:ln w="9525">
            <a:noFill/>
            <a:miter lim="800000"/>
            <a:headEnd/>
            <a:tailEnd/>
          </a:ln>
        </p:spPr>
      </p:pic>
      <p:pic>
        <p:nvPicPr>
          <p:cNvPr id="11" name="image2.jpeg"/>
          <p:cNvPicPr/>
          <p:nvPr/>
        </p:nvPicPr>
        <p:blipFill>
          <a:blip r:embed="rId6"/>
          <a:srcRect/>
          <a:stretch>
            <a:fillRect/>
          </a:stretch>
        </p:blipFill>
        <p:spPr bwMode="auto">
          <a:xfrm>
            <a:off x="7218501" y="186339"/>
            <a:ext cx="3008132" cy="818425"/>
          </a:xfrm>
          <a:prstGeom prst="rect">
            <a:avLst/>
          </a:prstGeom>
          <a:noFill/>
          <a:ln w="9525">
            <a:noFill/>
            <a:miter lim="800000"/>
            <a:headEnd/>
            <a:tailEnd/>
          </a:ln>
        </p:spPr>
      </p:pic>
      <p:sp>
        <p:nvSpPr>
          <p:cNvPr id="12"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37377738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393480"/>
            <a:ext cx="8761413" cy="706964"/>
          </a:xfrm>
        </p:spPr>
        <p:txBody>
          <a:bodyPr>
            <a:normAutofit fontScale="90000"/>
          </a:bodyPr>
          <a:lstStyle/>
          <a:p>
            <a:r>
              <a:rPr lang="it-IT" b="1" dirty="0"/>
              <a:t>Superbonus 110% e le novità del decreto Semplificazioni</a:t>
            </a:r>
            <a:br>
              <a:rPr lang="it-IT" dirty="0"/>
            </a:br>
            <a:endParaRPr lang="it-IT" dirty="0"/>
          </a:p>
        </p:txBody>
      </p:sp>
      <p:sp>
        <p:nvSpPr>
          <p:cNvPr id="3" name="Segnaposto contenuto 2"/>
          <p:cNvSpPr>
            <a:spLocks noGrp="1"/>
          </p:cNvSpPr>
          <p:nvPr>
            <p:ph idx="1"/>
          </p:nvPr>
        </p:nvSpPr>
        <p:spPr>
          <a:xfrm>
            <a:off x="1154954" y="2603500"/>
            <a:ext cx="10717732" cy="3416300"/>
          </a:xfrm>
        </p:spPr>
        <p:txBody>
          <a:bodyPr>
            <a:normAutofit fontScale="92500" lnSpcReduction="20000"/>
          </a:bodyPr>
          <a:lstStyle/>
          <a:p>
            <a:pPr marL="0" indent="0" algn="just" fontAlgn="base">
              <a:buNone/>
            </a:pPr>
            <a:r>
              <a:rPr lang="it-IT" dirty="0"/>
              <a:t>Il D.L. 77/2021, decreto Semplificazioni, sia nel testo pre-conversione in legge che in quello successivo alla conversione, ha ridotto gli adempimenti da porre in essere ai fini del </a:t>
            </a:r>
            <a:r>
              <a:rPr lang="it-IT" dirty="0" err="1"/>
              <a:t>superbonus</a:t>
            </a:r>
            <a:r>
              <a:rPr lang="it-IT" dirty="0"/>
              <a:t> 110 %, ex art.119 del D.L. 34/2020, decreto Rilancio.</a:t>
            </a:r>
          </a:p>
          <a:p>
            <a:pPr marL="0" indent="0" algn="just" fontAlgn="base">
              <a:buNone/>
            </a:pPr>
            <a:r>
              <a:rPr lang="it-IT" dirty="0"/>
              <a:t>Lo snellimento ha riguardato anche le attestazioni/</a:t>
            </a:r>
            <a:r>
              <a:rPr lang="it-IT" b="1" dirty="0"/>
              <a:t> titoli abilitativi</a:t>
            </a:r>
            <a:r>
              <a:rPr lang="it-IT" dirty="0"/>
              <a:t> necessari a dare il via ai lavori.</a:t>
            </a:r>
          </a:p>
          <a:p>
            <a:pPr marL="0" indent="0" algn="just" fontAlgn="base">
              <a:buNone/>
            </a:pPr>
            <a:r>
              <a:rPr lang="it-IT" dirty="0"/>
              <a:t>Entrando nello specifico, il decreto semplificazioni dispone che gli interventi ammessi al </a:t>
            </a:r>
            <a:r>
              <a:rPr lang="it-IT" dirty="0" err="1"/>
              <a:t>superbonus</a:t>
            </a:r>
            <a:r>
              <a:rPr lang="it-IT" dirty="0"/>
              <a:t> 110%,  anche qualora riguardino le parti strutturali degli edifici o i prospetti, con esclusione di quelli comportanti la demolizione e la ricostruzione degli edifici, costituiscono </a:t>
            </a:r>
            <a:r>
              <a:rPr lang="it-IT" b="1" dirty="0"/>
              <a:t>manutenzione straordinaria</a:t>
            </a:r>
            <a:r>
              <a:rPr lang="it-IT" dirty="0"/>
              <a:t> e sono realizzabili mediante comunicazione di inizio lavori asseverata (CILA).</a:t>
            </a:r>
          </a:p>
          <a:p>
            <a:pPr marL="0" indent="0" algn="just" fontAlgn="base">
              <a:buNone/>
            </a:pPr>
            <a:r>
              <a:rPr lang="it-IT" dirty="0"/>
              <a:t>Da qui, nella CILA sono attestati gli estremi del titolo abilitativo che ha previsto la costruzione dell’immobile oggetto d’intervento o del provvedimento che ne ha consentito la legittimazione ovvero </a:t>
            </a:r>
            <a:r>
              <a:rPr lang="it-IT" dirty="0" err="1"/>
              <a:t>e’</a:t>
            </a:r>
            <a:r>
              <a:rPr lang="it-IT" dirty="0"/>
              <a:t> attestato che la costruzione </a:t>
            </a:r>
            <a:r>
              <a:rPr lang="it-IT" dirty="0" err="1"/>
              <a:t>e’</a:t>
            </a:r>
            <a:r>
              <a:rPr lang="it-IT" dirty="0"/>
              <a:t> stata completata in data antecedente al 1° settembre 1967.La presentazione della CILA non richiede l’attestazione dello </a:t>
            </a:r>
            <a:r>
              <a:rPr lang="it-IT" b="1" dirty="0"/>
              <a:t>stato legittimo</a:t>
            </a:r>
            <a:r>
              <a:rPr lang="it-IT" dirty="0"/>
              <a:t>. Sempre ai fini soli fini del </a:t>
            </a:r>
            <a:r>
              <a:rPr lang="it-IT" dirty="0" err="1"/>
              <a:t>superbonus</a:t>
            </a:r>
            <a:r>
              <a:rPr lang="it-IT" dirty="0"/>
              <a:t>. </a:t>
            </a:r>
          </a:p>
          <a:p>
            <a:endParaRPr lang="it-IT" dirty="0"/>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475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r>
              <a:rPr lang="it-IT" dirty="0"/>
              <a:t> </a:t>
            </a:r>
            <a:br>
              <a:rPr lang="it-IT" sz="3200" dirty="0"/>
            </a:br>
            <a:endParaRPr lang="it-IT" dirty="0"/>
          </a:p>
        </p:txBody>
      </p:sp>
    </p:spTree>
    <p:extLst>
      <p:ext uri="{BB962C8B-B14F-4D97-AF65-F5344CB8AC3E}">
        <p14:creationId xmlns:p14="http://schemas.microsoft.com/office/powerpoint/2010/main" val="2359960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154338"/>
            <a:ext cx="8761413" cy="706964"/>
          </a:xfrm>
        </p:spPr>
        <p:txBody>
          <a:bodyPr>
            <a:normAutofit fontScale="90000"/>
          </a:bodyPr>
          <a:lstStyle/>
          <a:p>
            <a:r>
              <a:rPr lang="it-IT" b="1" dirty="0"/>
              <a:t>Superbonus 110% e le novità del decreto Semplificazioni</a:t>
            </a:r>
            <a:endParaRPr lang="it-IT" dirty="0"/>
          </a:p>
        </p:txBody>
      </p:sp>
      <p:sp>
        <p:nvSpPr>
          <p:cNvPr id="3" name="Segnaposto contenuto 2"/>
          <p:cNvSpPr>
            <a:spLocks noGrp="1"/>
          </p:cNvSpPr>
          <p:nvPr>
            <p:ph idx="1"/>
          </p:nvPr>
        </p:nvSpPr>
        <p:spPr>
          <a:xfrm>
            <a:off x="667657" y="2409371"/>
            <a:ext cx="11146972" cy="3672115"/>
          </a:xfrm>
        </p:spPr>
        <p:txBody>
          <a:bodyPr>
            <a:normAutofit fontScale="92500"/>
          </a:bodyPr>
          <a:lstStyle/>
          <a:p>
            <a:pPr marL="0" indent="0" fontAlgn="base">
              <a:buNone/>
            </a:pPr>
            <a:r>
              <a:rPr lang="it-IT" dirty="0"/>
              <a:t>Per gli interventi ammessi al </a:t>
            </a:r>
            <a:r>
              <a:rPr lang="it-IT" dirty="0" err="1"/>
              <a:t>superbonus</a:t>
            </a:r>
            <a:r>
              <a:rPr lang="it-IT" dirty="0"/>
              <a:t> 110%, la decadenza del beneficio fiscale previsto dall’articolo 49 del decreto del Presidente della Repubblica n. 380 del 2001 opera esclusivamente nei seguenti casi:</a:t>
            </a:r>
          </a:p>
          <a:p>
            <a:pPr fontAlgn="base"/>
            <a:r>
              <a:rPr lang="it-IT" b="1" dirty="0"/>
              <a:t>mancata presentazione della CILA;</a:t>
            </a:r>
            <a:endParaRPr lang="it-IT" dirty="0"/>
          </a:p>
          <a:p>
            <a:pPr lvl="0" fontAlgn="base"/>
            <a:r>
              <a:rPr lang="it-IT" b="1" dirty="0"/>
              <a:t>interventi realizzati in difformità dalla CILA;</a:t>
            </a:r>
            <a:endParaRPr lang="it-IT" dirty="0"/>
          </a:p>
          <a:p>
            <a:pPr lvl="0" fontAlgn="base"/>
            <a:r>
              <a:rPr lang="it-IT" b="1" dirty="0"/>
              <a:t>assenza dell’attestazione dei dati di cui al secondo periodo;</a:t>
            </a:r>
            <a:endParaRPr lang="it-IT" dirty="0"/>
          </a:p>
          <a:p>
            <a:pPr lvl="0" fontAlgn="base"/>
            <a:r>
              <a:rPr lang="it-IT" b="1" dirty="0"/>
              <a:t>non corrispondenza al vero delle attestazioni ai sensi del comma 14.</a:t>
            </a:r>
            <a:endParaRPr lang="it-IT" dirty="0"/>
          </a:p>
          <a:p>
            <a:pPr marL="0" indent="0" fontAlgn="base">
              <a:buNone/>
            </a:pPr>
            <a:r>
              <a:rPr lang="it-IT" dirty="0"/>
              <a:t>Attenzione, ciò non significa che anche per gli edifici con </a:t>
            </a:r>
            <a:r>
              <a:rPr lang="it-IT" b="1" dirty="0"/>
              <a:t>difformità urbanistiche</a:t>
            </a:r>
            <a:r>
              <a:rPr lang="it-IT" dirty="0"/>
              <a:t> sarà possibile accedere al </a:t>
            </a:r>
            <a:r>
              <a:rPr lang="it-IT" dirty="0" err="1"/>
              <a:t>superbonus</a:t>
            </a:r>
            <a:r>
              <a:rPr lang="it-IT" dirty="0"/>
              <a:t>. </a:t>
            </a:r>
          </a:p>
          <a:p>
            <a:pPr marL="0" indent="0" fontAlgn="base">
              <a:buNone/>
            </a:pPr>
            <a:r>
              <a:rPr lang="it-IT" dirty="0"/>
              <a:t>Infatti, resta impregiudicata : ogni valutazione circa la </a:t>
            </a:r>
            <a:r>
              <a:rPr lang="it-IT" dirty="0" err="1"/>
              <a:t>legittimita’</a:t>
            </a:r>
            <a:r>
              <a:rPr lang="it-IT" dirty="0"/>
              <a:t> dell’immobile oggetto di intervento;</a:t>
            </a:r>
          </a:p>
          <a:p>
            <a:pPr marL="0" indent="0" fontAlgn="base">
              <a:buNone/>
            </a:pPr>
            <a:r>
              <a:rPr lang="it-IT" dirty="0"/>
              <a:t>se dovuti, gli oneri di urbanizzazione, calcolati in base alla tipologia di intervento proposto.</a:t>
            </a:r>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1914367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88493" y="1167973"/>
            <a:ext cx="8761413" cy="706964"/>
          </a:xfrm>
        </p:spPr>
        <p:txBody>
          <a:bodyPr>
            <a:normAutofit fontScale="90000"/>
          </a:bodyPr>
          <a:lstStyle/>
          <a:p>
            <a:r>
              <a:rPr lang="it-IT" b="1" dirty="0"/>
              <a:t>Superbonus 110% e le novità del decreto Semplificazioni</a:t>
            </a:r>
            <a:endParaRPr lang="it-IT" dirty="0"/>
          </a:p>
        </p:txBody>
      </p:sp>
      <p:sp>
        <p:nvSpPr>
          <p:cNvPr id="3" name="Segnaposto contenuto 2"/>
          <p:cNvSpPr>
            <a:spLocks noGrp="1"/>
          </p:cNvSpPr>
          <p:nvPr>
            <p:ph idx="1"/>
          </p:nvPr>
        </p:nvSpPr>
        <p:spPr>
          <a:xfrm>
            <a:off x="695326" y="2324099"/>
            <a:ext cx="9705974" cy="3971925"/>
          </a:xfrm>
        </p:spPr>
        <p:txBody>
          <a:bodyPr>
            <a:normAutofit fontScale="70000" lnSpcReduction="20000"/>
          </a:bodyPr>
          <a:lstStyle/>
          <a:p>
            <a:pPr marL="0" indent="0" algn="just" fontAlgn="base">
              <a:buNone/>
            </a:pPr>
            <a:r>
              <a:rPr lang="it-IT" b="1" dirty="0"/>
              <a:t>Ulteriori semplificazioni: lavori in edilizia libera e varianti in corso d’opera</a:t>
            </a:r>
            <a:endParaRPr lang="it-IT" dirty="0"/>
          </a:p>
          <a:p>
            <a:pPr marL="0" indent="0" algn="just" fontAlgn="base">
              <a:buNone/>
            </a:pPr>
            <a:r>
              <a:rPr lang="it-IT" dirty="0"/>
              <a:t>In caso di opere </a:t>
            </a:r>
            <a:r>
              <a:rPr lang="it-IT" dirty="0" err="1"/>
              <a:t>gia’</a:t>
            </a:r>
            <a:r>
              <a:rPr lang="it-IT" dirty="0"/>
              <a:t> classificate come </a:t>
            </a:r>
            <a:r>
              <a:rPr lang="it-IT" dirty="0" err="1"/>
              <a:t>attivita’</a:t>
            </a:r>
            <a:r>
              <a:rPr lang="it-IT" dirty="0"/>
              <a:t> edilizia, nella CILA </a:t>
            </a:r>
            <a:r>
              <a:rPr lang="it-IT" dirty="0" err="1"/>
              <a:t>e’</a:t>
            </a:r>
            <a:r>
              <a:rPr lang="it-IT" dirty="0"/>
              <a:t> richiesta la sola</a:t>
            </a:r>
            <a:r>
              <a:rPr lang="it-IT" b="1" dirty="0"/>
              <a:t> descrizione dell’intervento</a:t>
            </a:r>
            <a:r>
              <a:rPr lang="it-IT" dirty="0"/>
              <a:t>. Non è necessario presentare alcun elaborato progettuale. In caso di varianti in corso d’opera, queste sono comunicate alla fine dei lavori e costituiscono integrazione della CILA presentata. </a:t>
            </a:r>
          </a:p>
          <a:p>
            <a:pPr marL="0" indent="0" algn="just" fontAlgn="base">
              <a:buNone/>
            </a:pPr>
            <a:r>
              <a:rPr lang="it-IT" dirty="0"/>
              <a:t>Non </a:t>
            </a:r>
            <a:r>
              <a:rPr lang="it-IT" dirty="0" err="1"/>
              <a:t>e’</a:t>
            </a:r>
            <a:r>
              <a:rPr lang="it-IT" dirty="0"/>
              <a:t> richiesta, alla conclusione dei lavori, la segnalazione certificata di inizio attività (SCIA).</a:t>
            </a:r>
          </a:p>
          <a:p>
            <a:pPr marL="0" indent="0" algn="just" fontAlgn="base">
              <a:buNone/>
            </a:pPr>
            <a:r>
              <a:rPr lang="it-IT" b="1" dirty="0"/>
              <a:t>Il modello Unico CILA: in vigore dal 4 agosto 2021</a:t>
            </a:r>
            <a:endParaRPr lang="it-IT" dirty="0"/>
          </a:p>
          <a:p>
            <a:pPr marL="0" indent="0" algn="just" fontAlgn="base">
              <a:buNone/>
            </a:pPr>
            <a:r>
              <a:rPr lang="it-IT" dirty="0"/>
              <a:t>In data 4 agosto 2021, la “Conferenza Unificata”, ha approvato il modello unico CILA </a:t>
            </a:r>
            <a:r>
              <a:rPr lang="it-IT" dirty="0" err="1"/>
              <a:t>superbonus</a:t>
            </a:r>
            <a:r>
              <a:rPr lang="it-IT" dirty="0"/>
              <a:t>.  Il modello unico è stato predisposto dall’ANCI e Funzione pubblica, assieme ad </a:t>
            </a:r>
            <a:r>
              <a:rPr lang="it-IT" dirty="0" err="1"/>
              <a:t>Upi</a:t>
            </a:r>
            <a:r>
              <a:rPr lang="it-IT" dirty="0"/>
              <a:t> e Conferenza delle regioni. Il modello è valevole solo per i lavori ammessi al </a:t>
            </a:r>
            <a:r>
              <a:rPr lang="it-IT" dirty="0" err="1"/>
              <a:t>superbonus</a:t>
            </a:r>
            <a:r>
              <a:rPr lang="it-IT" dirty="0"/>
              <a:t> 110%.</a:t>
            </a:r>
          </a:p>
          <a:p>
            <a:pPr marL="0" indent="0" algn="just" fontAlgn="base">
              <a:buNone/>
            </a:pPr>
            <a:r>
              <a:rPr lang="it-IT" b="1" dirty="0"/>
              <a:t>Cosa cambia con il modello unico CILA?</a:t>
            </a:r>
            <a:endParaRPr lang="it-IT" dirty="0"/>
          </a:p>
          <a:p>
            <a:pPr marL="0" indent="0" algn="just" fontAlgn="base">
              <a:buNone/>
            </a:pPr>
            <a:r>
              <a:rPr lang="it-IT" dirty="0"/>
              <a:t>In base a quanto riportato nel quaderno unico ANCI “IL SUPERBONUS EDILIZIO AL 110%: IL MODELLO CILA A SEGUITO DEL DL N. 77/2021 (C.D. SEMPLIFICAZIONI E GOVERNANCE), l’impatto del modello unico CILA deve essere analizzato in relazione alle seguenti situazioni:</a:t>
            </a:r>
          </a:p>
          <a:p>
            <a:pPr lvl="0" algn="just" fontAlgn="base"/>
            <a:r>
              <a:rPr lang="it-IT" dirty="0"/>
              <a:t>Interventi di </a:t>
            </a:r>
            <a:r>
              <a:rPr lang="it-IT" dirty="0" err="1"/>
              <a:t>superbonus</a:t>
            </a:r>
            <a:r>
              <a:rPr lang="it-IT" dirty="0"/>
              <a:t> già in corso di esecuzione;</a:t>
            </a:r>
          </a:p>
          <a:p>
            <a:pPr lvl="0" algn="just" fontAlgn="base"/>
            <a:r>
              <a:rPr lang="it-IT" dirty="0"/>
              <a:t>Interventi di </a:t>
            </a:r>
            <a:r>
              <a:rPr lang="it-IT" dirty="0" err="1"/>
              <a:t>superbonus</a:t>
            </a:r>
            <a:r>
              <a:rPr lang="it-IT" dirty="0"/>
              <a:t> connessi ad altre opere.</a:t>
            </a:r>
          </a:p>
          <a:p>
            <a:pPr marL="0" indent="0" algn="just" fontAlgn="base">
              <a:buNone/>
            </a:pPr>
            <a:r>
              <a:rPr lang="it-IT" dirty="0"/>
              <a:t>L’analisi riguarda anche l’esecuzione di interventi di Superbonus connessi all’acquisizione di atti e autorizzazioni diventi sovra ordinati rispetto alle Amministrazione Comunali.</a:t>
            </a:r>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40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35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r>
              <a:rPr lang="it-IT" dirty="0"/>
              <a:t> </a:t>
            </a:r>
            <a:br>
              <a:rPr lang="it-IT" sz="3200" dirty="0"/>
            </a:br>
            <a:endParaRPr lang="it-IT" dirty="0"/>
          </a:p>
        </p:txBody>
      </p:sp>
    </p:spTree>
    <p:extLst>
      <p:ext uri="{BB962C8B-B14F-4D97-AF65-F5344CB8AC3E}">
        <p14:creationId xmlns:p14="http://schemas.microsoft.com/office/powerpoint/2010/main" val="2875507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101457"/>
            <a:ext cx="9071679" cy="756372"/>
          </a:xfrm>
        </p:spPr>
        <p:txBody>
          <a:bodyPr>
            <a:normAutofit fontScale="90000"/>
          </a:bodyPr>
          <a:lstStyle/>
          <a:p>
            <a:r>
              <a:rPr lang="it-IT" b="1" dirty="0"/>
              <a:t>Superbonus 110% e le novità del decreto Semplificazioni</a:t>
            </a:r>
            <a:endParaRPr lang="it-IT" dirty="0"/>
          </a:p>
        </p:txBody>
      </p:sp>
      <p:sp>
        <p:nvSpPr>
          <p:cNvPr id="3" name="Segnaposto contenuto 2"/>
          <p:cNvSpPr>
            <a:spLocks noGrp="1"/>
          </p:cNvSpPr>
          <p:nvPr>
            <p:ph idx="1"/>
          </p:nvPr>
        </p:nvSpPr>
        <p:spPr>
          <a:xfrm>
            <a:off x="940525" y="2299063"/>
            <a:ext cx="11019246" cy="4127863"/>
          </a:xfrm>
        </p:spPr>
        <p:txBody>
          <a:bodyPr>
            <a:normAutofit fontScale="62500" lnSpcReduction="20000"/>
          </a:bodyPr>
          <a:lstStyle/>
          <a:p>
            <a:pPr algn="just" fontAlgn="base"/>
            <a:r>
              <a:rPr lang="it-IT" b="1" dirty="0"/>
              <a:t>Interventi di Superbonus già in corso di esecuzione</a:t>
            </a:r>
            <a:endParaRPr lang="it-IT" dirty="0"/>
          </a:p>
          <a:p>
            <a:pPr algn="just" fontAlgn="base"/>
            <a:r>
              <a:rPr lang="it-IT" dirty="0"/>
              <a:t>Per gli interventi già in itinere finalizzati al c.d. Superbonus già eseguiti in forza di altri procedimenti edilizi in data antecedente all’entrata in vigore del DL n. 77 del 2021, è possibile sia proseguire con la procedura già in essere sia con la presentazione della CILA “Superbonus”. In questo caso, ai sensi della vigente normativa sui documenti amministrativi (articolo 18 della Legge 241/90), l’istante può richiedere all’amministrazione comunale di</a:t>
            </a:r>
            <a:br>
              <a:rPr lang="it-IT" dirty="0"/>
            </a:br>
            <a:r>
              <a:rPr lang="it-IT" dirty="0"/>
              <a:t>tenere valida la documentazione progettuale già presente agli atti quali allegati alla CILA “Superbonus”.</a:t>
            </a:r>
          </a:p>
          <a:p>
            <a:pPr algn="just" fontAlgn="base"/>
            <a:r>
              <a:rPr lang="it-IT" b="1" dirty="0"/>
              <a:t>Interventi di superbonus connessi ad altre opere</a:t>
            </a:r>
            <a:endParaRPr lang="it-IT" dirty="0"/>
          </a:p>
          <a:p>
            <a:pPr marL="0" indent="0" algn="just" fontAlgn="base">
              <a:buNone/>
            </a:pPr>
            <a:r>
              <a:rPr lang="it-IT" dirty="0"/>
              <a:t>Per gli interventi che prevedono contemporaneamente opere ammesse al 110% e opere escluse:</a:t>
            </a:r>
          </a:p>
          <a:p>
            <a:pPr lvl="0" algn="just" fontAlgn="base"/>
            <a:r>
              <a:rPr lang="it-IT" dirty="0"/>
              <a:t>occorre comunque presentare sia la CILA “Superbonus”,</a:t>
            </a:r>
          </a:p>
          <a:p>
            <a:pPr lvl="0" algn="just" fontAlgn="base"/>
            <a:r>
              <a:rPr lang="it-IT" dirty="0"/>
              <a:t>sia richiedere l’ulteriore titolo abilitativo richiesto dagli altri lavori non ammessi al superbonus, dunque la SCIA, il Permesso di Costruire ecc.</a:t>
            </a:r>
          </a:p>
          <a:p>
            <a:pPr marL="0" indent="0" algn="just" fontAlgn="base">
              <a:buNone/>
            </a:pPr>
            <a:r>
              <a:rPr lang="it-IT" dirty="0"/>
              <a:t>Si precisa che in caso di interventi strutturali,  la denuncia dei lavori presentata o l’autorizzazione sismica di cui al DPR 380/01 è un presupposto indispensabile di cui alla CILA “Superbonus”.</a:t>
            </a:r>
          </a:p>
          <a:p>
            <a:pPr algn="just" fontAlgn="base"/>
            <a:r>
              <a:rPr lang="it-IT" b="1" dirty="0"/>
              <a:t>Interventi di Superbonus connessi all’acquisizione di atti e autorizzazioni di enti sovra ordinati rispetto alle Amministrazione Comunali</a:t>
            </a:r>
            <a:endParaRPr lang="it-IT" dirty="0"/>
          </a:p>
          <a:p>
            <a:pPr marL="0" indent="0" algn="just" fontAlgn="base">
              <a:buNone/>
            </a:pPr>
            <a:r>
              <a:rPr lang="it-IT" dirty="0"/>
              <a:t>Qualora la realizzazione degli interventi del c.d. Superbonus 110% preveda la richiesta di atti od autorizzazioni di enti sovraordinati rispetto alle Amministrazioni Comunali la “CILA Superbonus” non supera ovviamente la vigente normativa in materia. A titolo di esempio, in caso di immobili assoggettati a vincolo ai sensi del D. Lgs 42/04 resta ferma la necessità di acquisire preventivamente l’autorizzazione dell’Ente competente qualora necessaria rispetto</a:t>
            </a:r>
            <a:br>
              <a:rPr lang="it-IT" dirty="0"/>
            </a:br>
            <a:r>
              <a:rPr lang="it-IT" dirty="0"/>
              <a:t>agli interventi in progetto. Allo stesso modo, se le opere oggetto di Superbonus 110% siano soggette alla disciplina in materia di Prevenzione Incendi </a:t>
            </a:r>
          </a:p>
          <a:p>
            <a:endParaRPr lang="it-IT" dirty="0"/>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853015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087002"/>
            <a:ext cx="8761413" cy="706964"/>
          </a:xfrm>
        </p:spPr>
        <p:txBody>
          <a:bodyPr>
            <a:normAutofit fontScale="90000"/>
          </a:bodyPr>
          <a:lstStyle/>
          <a:p>
            <a:r>
              <a:rPr lang="it-IT" b="1" dirty="0"/>
              <a:t>Superbonus 110% e le novità del decreto Semplificazioni</a:t>
            </a:r>
            <a:endParaRPr lang="it-IT" dirty="0"/>
          </a:p>
        </p:txBody>
      </p:sp>
      <p:sp>
        <p:nvSpPr>
          <p:cNvPr id="3" name="Segnaposto contenuto 2"/>
          <p:cNvSpPr>
            <a:spLocks noGrp="1"/>
          </p:cNvSpPr>
          <p:nvPr>
            <p:ph idx="1"/>
          </p:nvPr>
        </p:nvSpPr>
        <p:spPr>
          <a:xfrm>
            <a:off x="1154954" y="2403566"/>
            <a:ext cx="10353423" cy="4023360"/>
          </a:xfrm>
        </p:spPr>
        <p:txBody>
          <a:bodyPr>
            <a:normAutofit lnSpcReduction="10000"/>
          </a:bodyPr>
          <a:lstStyle/>
          <a:p>
            <a:pPr fontAlgn="base"/>
            <a:r>
              <a:rPr lang="it-IT" b="1" dirty="0"/>
              <a:t>Modello CILA a seguito del D.L. 77/2021.</a:t>
            </a:r>
            <a:endParaRPr lang="it-IT" dirty="0"/>
          </a:p>
          <a:p>
            <a:pPr fontAlgn="base"/>
            <a:r>
              <a:rPr lang="it-IT" dirty="0"/>
              <a:t>Come in parte anticipato sopra, gli </a:t>
            </a:r>
            <a:r>
              <a:rPr lang="it-IT" b="1" dirty="0"/>
              <a:t>elaborati progettuali</a:t>
            </a:r>
            <a:r>
              <a:rPr lang="it-IT" dirty="0"/>
              <a:t> da allegare alla CILA unica si sostanzia in una semplice </a:t>
            </a:r>
            <a:r>
              <a:rPr lang="it-IT" b="1" dirty="0"/>
              <a:t>descrizione dei lavori</a:t>
            </a:r>
            <a:r>
              <a:rPr lang="it-IT" dirty="0"/>
              <a:t> da eseguire.</a:t>
            </a:r>
          </a:p>
          <a:p>
            <a:pPr fontAlgn="base"/>
            <a:r>
              <a:rPr lang="it-IT" dirty="0"/>
              <a:t>Eventuali elaborati grafici saranno presentati soltanto se indispensabili a una più chiara e compiuta descrizione.</a:t>
            </a:r>
          </a:p>
          <a:p>
            <a:pPr fontAlgn="base"/>
            <a:r>
              <a:rPr lang="it-IT" dirty="0"/>
              <a:t>Per gli interventi in edilizia libera, basterà una semplicissima descrizione dell’intervento nel modulo unico.</a:t>
            </a:r>
          </a:p>
          <a:p>
            <a:pPr fontAlgn="base"/>
            <a:r>
              <a:rPr lang="it-IT" dirty="0"/>
              <a:t>A dir la verità, i campi di cui si compone la CILA unica sono numerosi e piuttosto articolati.</a:t>
            </a:r>
          </a:p>
          <a:p>
            <a:pPr fontAlgn="base"/>
            <a:r>
              <a:rPr lang="it-IT" dirty="0"/>
              <a:t>Ad ogni modo, il progettista/tecnico, esperiti i necessari accertamenti di carattere urbanistico, edilizio, statico, igienico e a seguito del sopralluogo, deve asseverare che gli interventi, compiutamente descritti nell’elaborato progettuale o nella parte descrittiva, sono conformi alla vigente disciplina urbanistica ed edilizia.</a:t>
            </a:r>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1740873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109379"/>
            <a:ext cx="9317478" cy="864563"/>
          </a:xfrm>
        </p:spPr>
        <p:txBody>
          <a:bodyPr>
            <a:normAutofit fontScale="90000"/>
          </a:bodyPr>
          <a:lstStyle/>
          <a:p>
            <a:r>
              <a:rPr lang="it-IT" b="1" dirty="0"/>
              <a:t>Superbonus 110% e le novità del decreto Semplificazioni</a:t>
            </a:r>
            <a:endParaRPr lang="it-IT" dirty="0"/>
          </a:p>
        </p:txBody>
      </p:sp>
      <p:sp>
        <p:nvSpPr>
          <p:cNvPr id="3" name="Segnaposto contenuto 2"/>
          <p:cNvSpPr>
            <a:spLocks noGrp="1"/>
          </p:cNvSpPr>
          <p:nvPr>
            <p:ph idx="1"/>
          </p:nvPr>
        </p:nvSpPr>
        <p:spPr>
          <a:xfrm>
            <a:off x="866776" y="2276475"/>
            <a:ext cx="10918824" cy="4150451"/>
          </a:xfrm>
        </p:spPr>
        <p:txBody>
          <a:bodyPr>
            <a:noAutofit/>
          </a:bodyPr>
          <a:lstStyle/>
          <a:p>
            <a:pPr marL="0" indent="0" fontAlgn="base">
              <a:buNone/>
            </a:pPr>
            <a:r>
              <a:rPr lang="it-IT" sz="1400" b="1" dirty="0"/>
              <a:t>Le ulteriori modifiche al Testo Unico Edilizia (Decreto Aiuti Luglio 2022)</a:t>
            </a:r>
            <a:endParaRPr lang="it-IT" sz="1400" dirty="0"/>
          </a:p>
          <a:p>
            <a:r>
              <a:rPr lang="it-IT" sz="1400" dirty="0"/>
              <a:t>L’articolo 14, comma 1-ter, lettere a) e b) del Decreto Aiuti estende la previsione della necessità del permesso di costruire (prevista attualmente, al ricorrere di determinate condizioni, per interventi di ristrutturazione edilizia su edifici situati in aree naturalistiche tutelate ai sensi dell’art. 142 del D. </a:t>
            </a:r>
            <a:r>
              <a:rPr lang="it-IT" sz="1400" dirty="0" err="1"/>
              <a:t>Lgs</a:t>
            </a:r>
            <a:r>
              <a:rPr lang="it-IT" sz="1400" dirty="0"/>
              <a:t>. 42/2004) anche agli interventi di ristrutturazione edilizia che abbiano ad oggetto beni immobili tutelati ai sensi del citato art. 136, comma 1, lettere c) e d) del D. </a:t>
            </a:r>
            <a:r>
              <a:rPr lang="it-IT" sz="1400" dirty="0" err="1"/>
              <a:t>Lgs</a:t>
            </a:r>
            <a:r>
              <a:rPr lang="it-IT" sz="1400" dirty="0"/>
              <a:t>. 42/2004 (ossia i complessi di cose immobili che compongono un caratteristico aspetto avente valore estetico e tradizionale e le bellezze panoramiche e i punti di vista o di belvedere, accessibili al pubblico) qualora detti interventi comportino demolizione e ricostruzione con modifiche della sagoma o dei prospetti o del sedime o delle caratteristiche planivolumetriche e tipologiche dell'edificio preesistente oppure incrementi di volumetria.</a:t>
            </a:r>
          </a:p>
          <a:p>
            <a:r>
              <a:rPr lang="it-IT" sz="1400" dirty="0"/>
              <a:t>Con queste modifiche si interviene sugli articoli 3 e 10 del </a:t>
            </a:r>
            <a:r>
              <a:rPr lang="it-IT" sz="1400" dirty="0" err="1"/>
              <a:t>d.P.R.</a:t>
            </a:r>
            <a:r>
              <a:rPr lang="it-IT" sz="1400" dirty="0"/>
              <a:t> n. 380/2001 (Testo unico dell’edilizia) in materia di definizione di ristrutturazione edilizia. Di seguito il dettaglio di queste modifiche</a:t>
            </a:r>
          </a:p>
          <a:p>
            <a:r>
              <a:rPr lang="it-IT" sz="1400" dirty="0"/>
              <a:t>La lettera a) estende la previsione della necessità del permesso di costruire (prevista attualmente per interventi di ristrutturazione edilizia su edifici situati in aree naturalistiche tutelate ai sensi dell’art. 142 del D. </a:t>
            </a:r>
            <a:r>
              <a:rPr lang="it-IT" sz="1400" dirty="0" err="1"/>
              <a:t>Lgs</a:t>
            </a:r>
            <a:r>
              <a:rPr lang="it-IT" sz="1400" dirty="0"/>
              <a:t>. 42/2004) anche agli interventi di ristrutturazione edilizia che abbiano ad oggetto beni immobili tutelati ai sensi del citato art. 136, comma 1, lettere c) e d) del citato D. </a:t>
            </a:r>
            <a:r>
              <a:rPr lang="it-IT" sz="1400" dirty="0" err="1"/>
              <a:t>Lgs</a:t>
            </a:r>
            <a:r>
              <a:rPr lang="it-IT" sz="1400" dirty="0"/>
              <a:t>. 42/2004.</a:t>
            </a:r>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81842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black"/>
                </a:solidFill>
                <a:effectLst/>
                <a:uLnTx/>
                <a:uFillTx/>
                <a:latin typeface="Century Gothic" panose="020B0502020202020204"/>
                <a:ea typeface="+mn-ea"/>
                <a:cs typeface="+mn-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5032999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143484"/>
            <a:ext cx="9317478" cy="802881"/>
          </a:xfrm>
        </p:spPr>
        <p:txBody>
          <a:bodyPr>
            <a:normAutofit fontScale="90000"/>
          </a:bodyPr>
          <a:lstStyle/>
          <a:p>
            <a:r>
              <a:rPr lang="it-IT" b="1" dirty="0"/>
              <a:t>Superbonus 110% e le novità del decreto Semplificazioni</a:t>
            </a:r>
            <a:endParaRPr lang="it-IT" dirty="0"/>
          </a:p>
        </p:txBody>
      </p:sp>
      <p:sp>
        <p:nvSpPr>
          <p:cNvPr id="3" name="Segnaposto contenuto 2"/>
          <p:cNvSpPr>
            <a:spLocks noGrp="1"/>
          </p:cNvSpPr>
          <p:nvPr>
            <p:ph idx="1"/>
          </p:nvPr>
        </p:nvSpPr>
        <p:spPr>
          <a:xfrm>
            <a:off x="627018" y="2312126"/>
            <a:ext cx="10763793" cy="4114800"/>
          </a:xfrm>
        </p:spPr>
        <p:txBody>
          <a:bodyPr>
            <a:normAutofit fontScale="62500" lnSpcReduction="20000"/>
          </a:bodyPr>
          <a:lstStyle/>
          <a:p>
            <a:pPr marL="0" indent="0" algn="just">
              <a:buNone/>
            </a:pPr>
            <a:r>
              <a:rPr lang="it-IT" sz="2200" dirty="0"/>
              <a:t>L’art. 3, comma 1, lettera d), del TUE (recante la definizione degli interventi di ristrutturazione edilizia) definisce quali interventi di ristrutturazione edilizia (come tali realizzabili, ai sensi dell’art. 22 del Testo unico dell’edilizia, mediante la segnalazione certificata di inizio di attività - SCIA di cui all'art. 19 della L. n. 241/1990) gli interventi rivolti a trasformare gli organismi edilizi mediante un insieme sistematico di opere che possono portare ad un organismo edilizio in tutto o in parte diverso dal precedente.</a:t>
            </a:r>
          </a:p>
          <a:p>
            <a:pPr marL="0" indent="0" algn="just">
              <a:buNone/>
            </a:pPr>
            <a:r>
              <a:rPr lang="it-IT" sz="2200" dirty="0"/>
              <a:t>La norma in esame aggiunge al novero degli interventi di ristrutturazione edilizia che richiedono il permesso di costruire, oltre, come detto, ai già previsti interventi su edifici ricadenti in aree tutelate ai sensi dell’art. 142 del Codice dei beni culturali (territori costieri, fiumi, montagne oltre i 1660 metri di altezza sul livello del mare, parchi e riserve nazionali e regionali, territori coperti dalle foreste ecc.), anche gli interventi su edifici situati in aree tutelate ai sensi dell’art. 136, comma 1, lettere c) e d), del medesimo Codice.</a:t>
            </a:r>
          </a:p>
          <a:p>
            <a:pPr marL="0" indent="0" algn="just">
              <a:buNone/>
            </a:pPr>
            <a:r>
              <a:rPr lang="it-IT" sz="2200" dirty="0"/>
              <a:t>Tale ultima disposizione prevede che sono sottoposti a tutela per il loro notevole interesse pubblico:</a:t>
            </a:r>
          </a:p>
          <a:p>
            <a:pPr algn="just"/>
            <a:r>
              <a:rPr lang="it-IT" sz="2200" dirty="0"/>
              <a:t>le cose immobili che hanno cospicui caratteri di bellezza naturale, singolarità geologica o memoria storica, ivi compresi gli alberi monumentali;</a:t>
            </a:r>
          </a:p>
          <a:p>
            <a:pPr algn="just"/>
            <a:r>
              <a:rPr lang="it-IT" sz="2200" dirty="0"/>
              <a:t>le ville, i giardini e i parchi, non tutelati dalle disposizioni della Parte seconda del presente codice, che si distinguono per la loro non comune bellezza;</a:t>
            </a:r>
          </a:p>
          <a:p>
            <a:pPr algn="just"/>
            <a:r>
              <a:rPr lang="it-IT" sz="2200" dirty="0"/>
              <a:t>i complessi di cose immobili che compongono un caratteristico aspetto avente valore estetico e tradizionale, inclusi i centri ed i nuclei storici;</a:t>
            </a:r>
          </a:p>
          <a:p>
            <a:pPr algn="just"/>
            <a:r>
              <a:rPr lang="it-IT" sz="2200" dirty="0"/>
              <a:t>le bellezze panoramiche e così pure quei punti di vista o di belvedere, accessibili al pubblico, dai quali si goda lo spettacolo di quelle bellezze.</a:t>
            </a:r>
          </a:p>
        </p:txBody>
      </p:sp>
      <p:pic>
        <p:nvPicPr>
          <p:cNvPr id="4"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1" y="186339"/>
            <a:ext cx="3008132" cy="818425"/>
          </a:xfrm>
          <a:prstGeom prst="rect">
            <a:avLst/>
          </a:prstGeom>
          <a:noFill/>
          <a:ln w="9525">
            <a:noFill/>
            <a:miter lim="800000"/>
            <a:headEnd/>
            <a:tailEnd/>
          </a:ln>
        </p:spPr>
      </p:pic>
      <p:sp>
        <p:nvSpPr>
          <p:cNvPr id="6"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7944834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154954" y="1097168"/>
            <a:ext cx="8761413" cy="706964"/>
          </a:xfrm>
        </p:spPr>
        <p:txBody>
          <a:bodyPr>
            <a:normAutofit fontScale="90000"/>
          </a:bodyPr>
          <a:lstStyle/>
          <a:p>
            <a:r>
              <a:rPr lang="it-IT" b="1" dirty="0"/>
              <a:t>Superbonus 110% e le novità del decreto Semplificazioni</a:t>
            </a:r>
            <a:endParaRPr lang="it-IT" dirty="0"/>
          </a:p>
        </p:txBody>
      </p:sp>
      <p:sp>
        <p:nvSpPr>
          <p:cNvPr id="3" name="Segnaposto contenuto 2"/>
          <p:cNvSpPr>
            <a:spLocks noGrp="1"/>
          </p:cNvSpPr>
          <p:nvPr>
            <p:ph idx="1"/>
          </p:nvPr>
        </p:nvSpPr>
        <p:spPr>
          <a:xfrm>
            <a:off x="768096" y="2340864"/>
            <a:ext cx="10875264" cy="4011168"/>
          </a:xfrm>
        </p:spPr>
        <p:txBody>
          <a:bodyPr>
            <a:normAutofit fontScale="85000" lnSpcReduction="10000"/>
          </a:bodyPr>
          <a:lstStyle/>
          <a:p>
            <a:pPr marL="0" indent="0" algn="just">
              <a:buNone/>
            </a:pPr>
            <a:r>
              <a:rPr lang="it-IT" dirty="0"/>
              <a:t>La lettera b), analogamente a quanto disposto dalla lettera a), inserisce il </a:t>
            </a:r>
            <a:r>
              <a:rPr lang="it-IT" sz="2000" dirty="0"/>
              <a:t>riferimento</a:t>
            </a:r>
            <a:r>
              <a:rPr lang="it-IT" dirty="0"/>
              <a:t> all’art. 136, comma 1, lettere c) e d), del Codice dei beni culturali e del paesaggio anche nell’art. 10, comma 1, lettera c), del TUE. L’art. 10, comma 1, lettera c), del TUE (come da ultimo modificato dall’art. 28, comma 5-bis, lettera b), del D.L. n. 17/2022) dispone, nel testo vigente, che costituiscono interventi di trasformazione urbanistica ed edilizia del territorio e sono subordinati a permesso di costruire anche gli interventi di ristrutturazione edilizia che comportino la demolizione e ricostruzione di edifici ricadenti in aree tutelate ai sensi dell'art. 142 del D. </a:t>
            </a:r>
            <a:r>
              <a:rPr lang="it-IT" dirty="0" err="1"/>
              <a:t>Lgs</a:t>
            </a:r>
            <a:r>
              <a:rPr lang="it-IT" dirty="0"/>
              <a:t>. 42/2004 o il ripristino di edifici, crollati o demoliti, ricadenti nelle medesime aree, in entrambi i casi ove siano previste modifiche della sagoma o dei prospetti o del sedime o delle caratteristiche planivolumetriche e tipologiche dell'edificio preesistente oppure siano previsti incrementi di volumetria.</a:t>
            </a:r>
            <a:endParaRPr lang="it-IT" b="1" dirty="0"/>
          </a:p>
          <a:p>
            <a:pPr marL="0" indent="0" algn="just">
              <a:buNone/>
            </a:pPr>
            <a:r>
              <a:rPr lang="it-IT" dirty="0">
                <a:hlinkClick r:id="rId3"/>
              </a:rPr>
              <a:t>https://www.lavoripubblici.it/news/guida-superbonus-2023-tutte-novita-30940</a:t>
            </a:r>
            <a:endParaRPr lang="it-IT" dirty="0"/>
          </a:p>
          <a:p>
            <a:pPr marL="0" indent="0" algn="just">
              <a:buNone/>
            </a:pPr>
            <a:r>
              <a:rPr lang="it-IT" dirty="0">
                <a:hlinkClick r:id="rId4"/>
              </a:rPr>
              <a:t>http://www.regione.campania.it/normativa/userFile/documents/attachments/1996_13_2022Storico.pdf</a:t>
            </a:r>
            <a:endParaRPr lang="it-IT" dirty="0"/>
          </a:p>
          <a:p>
            <a:pPr marL="0" indent="0" algn="just">
              <a:buNone/>
            </a:pPr>
            <a:r>
              <a:rPr lang="it-IT" dirty="0">
                <a:hlinkClick r:id="rId5"/>
              </a:rPr>
              <a:t>https://www.territorio.regione.campania.it/urbanistica-blog/legge-regionale-13/2022-disposizioni-in-materia-di-semplificazione-edilizia-di-rigenerazione-urbana-e-per-la-riqualificazione-del-patrimonio-edilizio-esistente</a:t>
            </a:r>
            <a:endParaRPr lang="it-IT" dirty="0"/>
          </a:p>
          <a:p>
            <a:pPr marL="0" indent="0" algn="just">
              <a:buNone/>
            </a:pPr>
            <a:r>
              <a:rPr lang="it-IT" dirty="0">
                <a:hlinkClick r:id="rId6"/>
              </a:rPr>
              <a:t>https://www.territorio.regione.campania.it/news-blog/legge-regionale-13/2022-circolare-ai-comuni</a:t>
            </a:r>
            <a:endParaRPr lang="it-IT" dirty="0"/>
          </a:p>
          <a:p>
            <a:pPr marL="0" indent="0" algn="just">
              <a:buNone/>
            </a:pPr>
            <a:r>
              <a:rPr lang="it-IT" dirty="0">
                <a:hlinkClick r:id="rId7"/>
              </a:rPr>
              <a:t>https://www.territorio.regione.campania.it/news-blog/legge-13/2022-approvate-modifiche-in-giunta-regionale</a:t>
            </a:r>
            <a:endParaRPr lang="it-IT" dirty="0"/>
          </a:p>
          <a:p>
            <a:pPr marL="0" indent="0" algn="ctr">
              <a:buNone/>
            </a:pPr>
            <a:endParaRPr lang="it-IT" dirty="0"/>
          </a:p>
        </p:txBody>
      </p:sp>
      <p:pic>
        <p:nvPicPr>
          <p:cNvPr id="4" name="image1.jpeg"/>
          <p:cNvPicPr/>
          <p:nvPr/>
        </p:nvPicPr>
        <p:blipFill>
          <a:blip r:embed="rId8"/>
          <a:srcRect/>
          <a:stretch>
            <a:fillRect/>
          </a:stretch>
        </p:blipFill>
        <p:spPr bwMode="auto">
          <a:xfrm>
            <a:off x="1154954" y="190972"/>
            <a:ext cx="3011986" cy="699452"/>
          </a:xfrm>
          <a:prstGeom prst="rect">
            <a:avLst/>
          </a:prstGeom>
          <a:noFill/>
          <a:ln w="9525">
            <a:noFill/>
            <a:miter lim="800000"/>
            <a:headEnd/>
            <a:tailEnd/>
          </a:ln>
        </p:spPr>
      </p:pic>
      <p:pic>
        <p:nvPicPr>
          <p:cNvPr id="5" name="image2.jpeg"/>
          <p:cNvPicPr/>
          <p:nvPr/>
        </p:nvPicPr>
        <p:blipFill>
          <a:blip r:embed="rId9"/>
          <a:srcRect/>
          <a:stretch>
            <a:fillRect/>
          </a:stretch>
        </p:blipFill>
        <p:spPr bwMode="auto">
          <a:xfrm>
            <a:off x="7218501" y="186339"/>
            <a:ext cx="3008132" cy="704085"/>
          </a:xfrm>
          <a:prstGeom prst="rect">
            <a:avLst/>
          </a:prstGeom>
          <a:noFill/>
          <a:ln w="9525">
            <a:noFill/>
            <a:miter lim="800000"/>
            <a:headEnd/>
            <a:tailEnd/>
          </a:ln>
        </p:spPr>
      </p:pic>
      <p:sp>
        <p:nvSpPr>
          <p:cNvPr id="7" name="Rettangolo 6"/>
          <p:cNvSpPr/>
          <p:nvPr/>
        </p:nvSpPr>
        <p:spPr>
          <a:xfrm>
            <a:off x="2987040" y="6427113"/>
            <a:ext cx="6096000" cy="720197"/>
          </a:xfrm>
          <a:prstGeom prst="rect">
            <a:avLst/>
          </a:prstGeom>
        </p:spPr>
        <p:txBody>
          <a:bodyPr>
            <a:spAutoFit/>
          </a:bodyPr>
          <a:lstStyle/>
          <a:p>
            <a:pPr algn="ctr">
              <a:lnSpc>
                <a:spcPct val="80000"/>
              </a:lnSpc>
              <a:spcBef>
                <a:spcPts val="1000"/>
              </a:spcBef>
              <a:buClr>
                <a:schemeClr val="accent1"/>
              </a:buClr>
              <a:buSzPct val="80000"/>
            </a:pPr>
            <a:r>
              <a:rPr lang="it-IT" sz="1100" b="1" cap="all" dirty="0">
                <a:latin typeface="+mj-lt"/>
                <a:ea typeface="+mj-ea"/>
                <a:cs typeface="+mj-cs"/>
              </a:rPr>
              <a:t>RELATORE: DOTT. ING. CARMEN GIONTI</a:t>
            </a:r>
          </a:p>
          <a:p>
            <a:pPr algn="ctr"/>
            <a:br>
              <a:rPr lang="it-IT" sz="1400" dirty="0"/>
            </a:br>
            <a:endParaRPr lang="it-IT" dirty="0"/>
          </a:p>
        </p:txBody>
      </p:sp>
    </p:spTree>
    <p:extLst>
      <p:ext uri="{BB962C8B-B14F-4D97-AF65-F5344CB8AC3E}">
        <p14:creationId xmlns:p14="http://schemas.microsoft.com/office/powerpoint/2010/main" val="1651827558"/>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097168"/>
            <a:ext cx="8761413" cy="706964"/>
          </a:xfrm>
        </p:spPr>
        <p:txBody>
          <a:bodyPr>
            <a:normAutofit fontScale="90000"/>
          </a:bodyPr>
          <a:lstStyle/>
          <a:p>
            <a:r>
              <a:rPr lang="it-IT" b="1" dirty="0"/>
              <a:t>SEMINARIO DI PREPARAZIONE ESAMI DI STATO 1</a:t>
            </a:r>
            <a:r>
              <a:rPr lang="it-IT" b="1" baseline="30000" dirty="0"/>
              <a:t>a  </a:t>
            </a:r>
            <a:r>
              <a:rPr lang="it-IT" b="1" dirty="0"/>
              <a:t>SESSIONE 2023</a:t>
            </a:r>
            <a:endParaRPr lang="it-IT" dirty="0"/>
          </a:p>
        </p:txBody>
      </p:sp>
      <p:sp>
        <p:nvSpPr>
          <p:cNvPr id="3" name="Segnaposto contenuto 2"/>
          <p:cNvSpPr>
            <a:spLocks noGrp="1"/>
          </p:cNvSpPr>
          <p:nvPr>
            <p:ph idx="1"/>
          </p:nvPr>
        </p:nvSpPr>
        <p:spPr/>
        <p:txBody>
          <a:bodyPr>
            <a:normAutofit/>
          </a:bodyPr>
          <a:lstStyle/>
          <a:p>
            <a:pPr marL="0" indent="0" algn="ctr">
              <a:buNone/>
            </a:pPr>
            <a:endParaRPr lang="it-IT" sz="2400" b="1" dirty="0"/>
          </a:p>
          <a:p>
            <a:pPr marL="0" indent="0" algn="ctr">
              <a:buNone/>
            </a:pPr>
            <a:r>
              <a:rPr lang="it-IT" sz="2400" b="1" u="sng" dirty="0"/>
              <a:t>AUGURANDOVI UN BRILLANTE ESAME DI STATO</a:t>
            </a:r>
          </a:p>
          <a:p>
            <a:pPr marL="0" indent="0" algn="ctr">
              <a:buNone/>
            </a:pPr>
            <a:r>
              <a:rPr lang="it-IT" sz="2400" b="1" dirty="0"/>
              <a:t>Si ringrazia per l’attenzione </a:t>
            </a:r>
          </a:p>
          <a:p>
            <a:pPr marL="0" indent="0" algn="ctr">
              <a:buNone/>
            </a:pPr>
            <a:r>
              <a:rPr lang="it-IT" sz="2400" b="1" dirty="0">
                <a:solidFill>
                  <a:srgbClr val="C00000"/>
                </a:solidFill>
              </a:rPr>
              <a:t>Dott. Ing. Carmen Gionti</a:t>
            </a:r>
          </a:p>
          <a:p>
            <a:pPr marL="0" indent="0" algn="ctr">
              <a:buNone/>
            </a:pPr>
            <a:r>
              <a:rPr lang="it-IT" b="1" dirty="0">
                <a:solidFill>
                  <a:srgbClr val="C00000"/>
                </a:solidFill>
              </a:rPr>
              <a:t>Consigliere Ordine degli Ingegneri della Provincia di Caserta</a:t>
            </a:r>
          </a:p>
          <a:p>
            <a:pPr marL="0" indent="0" algn="ctr">
              <a:buNone/>
            </a:pPr>
            <a:endParaRPr lang="it-IT" b="1" dirty="0"/>
          </a:p>
        </p:txBody>
      </p:sp>
      <p:pic>
        <p:nvPicPr>
          <p:cNvPr id="4" name="image1.jpeg"/>
          <p:cNvPicPr/>
          <p:nvPr/>
        </p:nvPicPr>
        <p:blipFill>
          <a:blip r:embed="rId2"/>
          <a:srcRect/>
          <a:stretch>
            <a:fillRect/>
          </a:stretch>
        </p:blipFill>
        <p:spPr bwMode="auto">
          <a:xfrm>
            <a:off x="1154954" y="183460"/>
            <a:ext cx="2816411" cy="706964"/>
          </a:xfrm>
          <a:prstGeom prst="rect">
            <a:avLst/>
          </a:prstGeom>
          <a:noFill/>
          <a:ln w="9525">
            <a:noFill/>
            <a:miter lim="800000"/>
            <a:headEnd/>
            <a:tailEnd/>
          </a:ln>
        </p:spPr>
      </p:pic>
      <p:pic>
        <p:nvPicPr>
          <p:cNvPr id="5" name="image2.jpeg"/>
          <p:cNvPicPr/>
          <p:nvPr/>
        </p:nvPicPr>
        <p:blipFill>
          <a:blip r:embed="rId3"/>
          <a:srcRect/>
          <a:stretch>
            <a:fillRect/>
          </a:stretch>
        </p:blipFill>
        <p:spPr bwMode="auto">
          <a:xfrm>
            <a:off x="7218500" y="297800"/>
            <a:ext cx="2697867" cy="592624"/>
          </a:xfrm>
          <a:prstGeom prst="rect">
            <a:avLst/>
          </a:prstGeom>
          <a:noFill/>
          <a:ln w="9525">
            <a:noFill/>
            <a:miter lim="800000"/>
            <a:headEnd/>
            <a:tailEnd/>
          </a:ln>
        </p:spPr>
      </p:pic>
    </p:spTree>
    <p:extLst>
      <p:ext uri="{BB962C8B-B14F-4D97-AF65-F5344CB8AC3E}">
        <p14:creationId xmlns:p14="http://schemas.microsoft.com/office/powerpoint/2010/main" val="77069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Il Quadro Normativo Edilizio</a:t>
            </a:r>
            <a:endParaRPr lang="it-IT" dirty="0"/>
          </a:p>
        </p:txBody>
      </p:sp>
      <p:sp>
        <p:nvSpPr>
          <p:cNvPr id="3" name="Segnaposto contenuto 2"/>
          <p:cNvSpPr>
            <a:spLocks noGrp="1"/>
          </p:cNvSpPr>
          <p:nvPr>
            <p:ph idx="1"/>
          </p:nvPr>
        </p:nvSpPr>
        <p:spPr>
          <a:xfrm>
            <a:off x="752262" y="2204719"/>
            <a:ext cx="10614681" cy="3993243"/>
          </a:xfrm>
        </p:spPr>
        <p:txBody>
          <a:bodyPr>
            <a:noAutofit/>
          </a:bodyPr>
          <a:lstStyle/>
          <a:p>
            <a:pPr lvl="0">
              <a:buFont typeface="Wingdings" panose="05000000000000000000" pitchFamily="2" charset="2"/>
              <a:buChar char="q"/>
            </a:pPr>
            <a:r>
              <a:rPr lang="it-IT" sz="1600" b="1" dirty="0">
                <a:hlinkClick r:id="rId2" tooltip="Decreto Legislativo 30 giugno 2016, n. 126"/>
              </a:rPr>
              <a:t>Decreto Legislativo 30 giugno 2016, n. 126</a:t>
            </a:r>
            <a:r>
              <a:rPr lang="it-IT" sz="1600" dirty="0"/>
              <a:t>  "Attuazione della delega in materia di segnalazione certificata di inizio attività (SCIA), a norma dell'articolo 5 della legge 7 agosto 2015, n. 124";</a:t>
            </a:r>
          </a:p>
          <a:p>
            <a:pPr lvl="0">
              <a:buFont typeface="Wingdings" panose="05000000000000000000" pitchFamily="2" charset="2"/>
              <a:buChar char="q"/>
            </a:pPr>
            <a:r>
              <a:rPr lang="it-IT" sz="1600" b="1" dirty="0">
                <a:hlinkClick r:id="rId3" tooltip="Decreto Legislativo 25 novembre 2016, n. 222"/>
              </a:rPr>
              <a:t>Decreto Legislativo 25 novembre 2016, n. 222</a:t>
            </a:r>
            <a:r>
              <a:rPr lang="it-IT" sz="1600" dirty="0"/>
              <a:t>  "Individuazione di procedimenti oggetto di autorizzazione, segnalazione certificata di inizio di attività (SCIA), silenzio assenso e comunicazione e di definizione dei regimi amministrativi applicabili a determinate attività e procedimenti, ai sensi dell’articolo 5 della legge 7 agosto 2015, n. 124";</a:t>
            </a:r>
          </a:p>
          <a:p>
            <a:pPr lvl="0">
              <a:buFont typeface="Wingdings" panose="05000000000000000000" pitchFamily="2" charset="2"/>
              <a:buChar char="q"/>
            </a:pPr>
            <a:r>
              <a:rPr lang="it-IT" sz="1600" b="1" dirty="0">
                <a:hlinkClick r:id="rId4" tooltip="Decreto Presidente Repubblica 13 febbraio 2017, n. 31"/>
              </a:rPr>
              <a:t>Decreto Presidente Repubblica 13 febbraio 2017, n. 31</a:t>
            </a:r>
            <a:r>
              <a:rPr lang="it-IT" sz="1600" b="1" dirty="0"/>
              <a:t> </a:t>
            </a:r>
            <a:r>
              <a:rPr lang="it-IT" sz="1600" dirty="0"/>
              <a:t> "Regolamento recante individuazione degli interventi esclusi dall'autorizzazione paesaggistica o sottoposti a procedura </a:t>
            </a:r>
            <a:r>
              <a:rPr lang="it-IT" sz="1600" dirty="0" err="1"/>
              <a:t>autorizzatoria</a:t>
            </a:r>
            <a:r>
              <a:rPr lang="it-IT" sz="1600" dirty="0"/>
              <a:t> semplificata";</a:t>
            </a:r>
          </a:p>
          <a:p>
            <a:pPr lvl="0">
              <a:buFont typeface="Wingdings" panose="05000000000000000000" pitchFamily="2" charset="2"/>
              <a:buChar char="q"/>
            </a:pPr>
            <a:r>
              <a:rPr lang="it-IT" sz="1600" b="1" dirty="0">
                <a:solidFill>
                  <a:srgbClr val="92D050"/>
                </a:solidFill>
                <a:hlinkClick r:id="rId5" tooltip="Decreto Ministero delle infrastrutture e dei trasporti 2 marzo 2018">
                  <a:extLst>
                    <a:ext uri="{A12FA001-AC4F-418D-AE19-62706E023703}">
                      <ahyp:hlinkClr xmlns:ahyp="http://schemas.microsoft.com/office/drawing/2018/hyperlinkcolor" val="tx"/>
                    </a:ext>
                  </a:extLst>
                </a:hlinkClick>
              </a:rPr>
              <a:t>Decreto Ministero delle infrastrutture e dei trasporti 2 marzo 2018</a:t>
            </a:r>
            <a:r>
              <a:rPr lang="it-IT" sz="1600" b="1" dirty="0">
                <a:solidFill>
                  <a:srgbClr val="92D050"/>
                </a:solidFill>
              </a:rPr>
              <a:t>  </a:t>
            </a:r>
            <a:r>
              <a:rPr lang="it-IT" sz="1600" dirty="0"/>
              <a:t>"Approvazione del glossario contenente l’elenco non esaustivo delle principali opere edilizie realizzabili in regime di attività edilizia libera, ai sensi dell’articolo 1, comma 2, del decreto legislativo 25 novembre 2016, n. 222".</a:t>
            </a:r>
          </a:p>
          <a:p>
            <a:pPr marL="0" indent="0">
              <a:buNone/>
            </a:pPr>
            <a:r>
              <a:rPr lang="it-IT" sz="1600" b="1" dirty="0"/>
              <a:t>A tali normative a carattere generale si aggiungono  i regolamenti edilizi e le norme di attuazione dei Piani Urbanistici Comunali o dei piani regolatori generali comunali</a:t>
            </a:r>
            <a:r>
              <a:rPr lang="it-IT" sz="1600" dirty="0"/>
              <a:t>.</a:t>
            </a:r>
          </a:p>
        </p:txBody>
      </p:sp>
      <p:pic>
        <p:nvPicPr>
          <p:cNvPr id="7" name="image1.jpeg"/>
          <p:cNvPicPr/>
          <p:nvPr/>
        </p:nvPicPr>
        <p:blipFill>
          <a:blip r:embed="rId6"/>
          <a:srcRect/>
          <a:stretch>
            <a:fillRect/>
          </a:stretch>
        </p:blipFill>
        <p:spPr bwMode="auto">
          <a:xfrm>
            <a:off x="1154954" y="190972"/>
            <a:ext cx="2783062" cy="782696"/>
          </a:xfrm>
          <a:prstGeom prst="rect">
            <a:avLst/>
          </a:prstGeom>
          <a:noFill/>
          <a:ln w="9525">
            <a:noFill/>
            <a:miter lim="800000"/>
            <a:headEnd/>
            <a:tailEnd/>
          </a:ln>
        </p:spPr>
      </p:pic>
      <p:pic>
        <p:nvPicPr>
          <p:cNvPr id="8" name="image2.jpeg"/>
          <p:cNvPicPr/>
          <p:nvPr/>
        </p:nvPicPr>
        <p:blipFill>
          <a:blip r:embed="rId7"/>
          <a:srcRect/>
          <a:stretch>
            <a:fillRect/>
          </a:stretch>
        </p:blipFill>
        <p:spPr bwMode="auto">
          <a:xfrm>
            <a:off x="7218501" y="186339"/>
            <a:ext cx="3008132" cy="81842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33899311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231719"/>
            <a:ext cx="8761413" cy="706964"/>
          </a:xfrm>
        </p:spPr>
        <p:txBody>
          <a:bodyPr>
            <a:normAutofit fontScale="90000"/>
          </a:bodyPr>
          <a:lstStyle/>
          <a:p>
            <a:r>
              <a:rPr lang="it-IT" b="1" dirty="0"/>
              <a:t>Gli interventi edilizi art. 3 DPR 380/01</a:t>
            </a:r>
            <a:br>
              <a:rPr lang="it-IT" dirty="0"/>
            </a:br>
            <a:endParaRPr lang="it-IT" dirty="0"/>
          </a:p>
        </p:txBody>
      </p:sp>
      <p:sp>
        <p:nvSpPr>
          <p:cNvPr id="3" name="Segnaposto contenuto 2"/>
          <p:cNvSpPr>
            <a:spLocks noGrp="1"/>
          </p:cNvSpPr>
          <p:nvPr>
            <p:ph idx="1"/>
          </p:nvPr>
        </p:nvSpPr>
        <p:spPr>
          <a:xfrm>
            <a:off x="549003" y="2450737"/>
            <a:ext cx="10802983" cy="3827417"/>
          </a:xfrm>
        </p:spPr>
        <p:txBody>
          <a:bodyPr>
            <a:normAutofit fontScale="85000" lnSpcReduction="20000"/>
          </a:bodyPr>
          <a:lstStyle/>
          <a:p>
            <a:pPr marL="0" lvl="0" indent="0" algn="just">
              <a:buNone/>
            </a:pPr>
            <a:r>
              <a:rPr lang="it-IT" dirty="0"/>
              <a:t>Questi sono dettagliatamente definiti all'interno del Testo Unico Edilizia ed, in particolare, all'art. 3 che prevede:</a:t>
            </a:r>
            <a:endParaRPr lang="it-IT" b="1" dirty="0"/>
          </a:p>
          <a:p>
            <a:pPr lvl="0" algn="just"/>
            <a:r>
              <a:rPr lang="it-IT" b="1" dirty="0"/>
              <a:t>interventi di manutenzione ordinaria</a:t>
            </a:r>
            <a:r>
              <a:rPr lang="it-IT" dirty="0"/>
              <a:t>, quelli che riguardano </a:t>
            </a:r>
            <a:r>
              <a:rPr lang="it-IT" b="1" u="sng" dirty="0"/>
              <a:t>le opere di riparazione, rinnovamento e sostituzione delle finiture degli edifici e quelle necessarie ad integrare o mantenere in efficienza gli impianti tecnologici esistenti</a:t>
            </a:r>
            <a:r>
              <a:rPr lang="it-IT" dirty="0"/>
              <a:t>;</a:t>
            </a:r>
          </a:p>
          <a:p>
            <a:pPr lvl="0" algn="just"/>
            <a:r>
              <a:rPr lang="it-IT" b="1" dirty="0"/>
              <a:t>interventi di manutenzione straordinaria</a:t>
            </a:r>
            <a:r>
              <a:rPr lang="it-IT" dirty="0"/>
              <a:t>, quelli che riguardano le</a:t>
            </a:r>
            <a:r>
              <a:rPr lang="it-IT" b="1" u="sng" dirty="0"/>
              <a:t> opere e le modifiche necessarie per rinnovare e sostituire parti anche strutturali degli edifici, nonché per realizzare ed integrare i servizi igienico-sanitari e tecnologici, sempre che non alterino la volumetria complessiva degli edifici e non comportino mutamenti urbanisticamente rilevanti delle destinazioni d’uso implicanti incremento del carico urbanistico</a:t>
            </a:r>
            <a:r>
              <a:rPr lang="it-IT" dirty="0"/>
              <a:t>. Sono interventi di manutenzione straordinaria anche quelli consistenti nel frazionamento o accorpamento delle unità immobiliari con esecuzione di opere anche se comportanti la variazione delle superfici delle singole unità immobiliari nonché del carico urbanistico purché non sia modificata la volumetria complessiva degli edifici e si mantenga l'originaria destinazione d'uso. Nell’ambito degli interventi di manutenzione straordinaria sono comprese anche le modifiche ai prospetti degli edifici legittimamente realizzati necessarie per mantenere o acquisire l’agibilità dell’edificio ovvero per l’accesso allo stesso, che non pregiudichino il decoro architettonico dell’edificio, purché l’intervento risulti conforme alla vigente disciplina urbanistica ed edilizia e non abbia ad oggetto immobili sottoposti a tutela ai sensi del Codice dei beni culturali e del paesaggio di cui al decreto legislativo 22 gennaio 2004, n. 42;</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234787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Gli interventi edilizi art. 3 DPR 380/01</a:t>
            </a:r>
            <a:endParaRPr lang="it-IT" dirty="0"/>
          </a:p>
        </p:txBody>
      </p:sp>
      <p:sp>
        <p:nvSpPr>
          <p:cNvPr id="3" name="Segnaposto contenuto 2"/>
          <p:cNvSpPr>
            <a:spLocks noGrp="1"/>
          </p:cNvSpPr>
          <p:nvPr>
            <p:ph idx="1"/>
          </p:nvPr>
        </p:nvSpPr>
        <p:spPr>
          <a:xfrm>
            <a:off x="749551" y="2303418"/>
            <a:ext cx="10528049" cy="4033882"/>
          </a:xfrm>
        </p:spPr>
        <p:txBody>
          <a:bodyPr>
            <a:normAutofit fontScale="85000" lnSpcReduction="20000"/>
          </a:bodyPr>
          <a:lstStyle/>
          <a:p>
            <a:pPr lvl="0" algn="just"/>
            <a:r>
              <a:rPr lang="it-IT" b="1" dirty="0"/>
              <a:t>interventi di restauro e di risanamento conservativo</a:t>
            </a:r>
            <a:r>
              <a:rPr lang="it-IT" dirty="0"/>
              <a:t>, quelli </a:t>
            </a:r>
            <a:r>
              <a:rPr lang="it-IT" b="1" u="sng" dirty="0"/>
              <a:t>rivolti a conservare l'organismo edilizio e ad assicurarne la funzionalità mediante un insieme sistematico di opere che, nel rispetto degli elementi tipologici, formali e strutturali dell'organismo stesso, ne consentano anche il mutamento delle destinazioni d'uso purché con tali elementi compatibili, nonché conformi a quelle previste dallo strumento urbanistico generale e dai relativi piani attuativi</a:t>
            </a:r>
            <a:r>
              <a:rPr lang="it-IT" dirty="0"/>
              <a:t>. Tali interventi comprendono il </a:t>
            </a:r>
            <a:r>
              <a:rPr lang="it-IT" b="1" i="1" dirty="0"/>
              <a:t>consolidamento, il ripristino e il rinnovo degli elementi costitutivi dell'edificio, l'inserimento degli elementi accessori e degli impianti richiesti dalle esigenze dell'uso, l'eliminazione degli elementi estranei all'organismo edilizio</a:t>
            </a:r>
            <a:r>
              <a:rPr lang="it-IT" dirty="0"/>
              <a:t>;</a:t>
            </a:r>
          </a:p>
          <a:p>
            <a:pPr lvl="0" algn="just"/>
            <a:r>
              <a:rPr lang="it-IT" dirty="0"/>
              <a:t> </a:t>
            </a:r>
            <a:r>
              <a:rPr lang="it-IT" b="1" dirty="0"/>
              <a:t>Interventi di Ristrutturazione Edilizia</a:t>
            </a:r>
            <a:r>
              <a:rPr lang="it-IT" dirty="0"/>
              <a:t>, la cui definizione è stata recentemente modificata e ampliata dal </a:t>
            </a:r>
            <a:r>
              <a:rPr lang="it-IT" b="1" dirty="0">
                <a:hlinkClick r:id="rId2" tooltip="Decreto-legge 16 luglio 2020, n. 76"/>
              </a:rPr>
              <a:t>D.L. n. 76/2020</a:t>
            </a:r>
            <a:r>
              <a:rPr lang="it-IT" dirty="0"/>
              <a:t> (</a:t>
            </a:r>
            <a:r>
              <a:rPr lang="it-IT" u="sng" dirty="0"/>
              <a:t>Decreto Semplificazioni</a:t>
            </a:r>
            <a:r>
              <a:rPr lang="it-IT" dirty="0"/>
              <a:t>), convertito dalla  </a:t>
            </a:r>
            <a:r>
              <a:rPr lang="it-IT" b="1" dirty="0">
                <a:hlinkClick r:id="rId3" tooltip="legge 11 settembre 2020, n. 120"/>
              </a:rPr>
              <a:t>Legge 11 settembre 2020, n. 120</a:t>
            </a:r>
            <a:r>
              <a:rPr lang="it-IT" dirty="0"/>
              <a:t>, che sono </a:t>
            </a:r>
            <a:r>
              <a:rPr lang="it-IT" b="1" u="sng" dirty="0"/>
              <a:t>quelli rivolti a trasformare gli organismi edilizi mediante un  insieme sistematico di opere che possono portare ad un organismo edilizio in tutto o in parte diverso dal precedente</a:t>
            </a:r>
            <a:r>
              <a:rPr lang="it-IT" dirty="0"/>
              <a:t>.  Tali interventi comprendono il ripristino o la sostituzione di alcuni elementi costitutivi dell'edificio, l’eliminazione, la modifica e l'inserimento di nuovi elementi ed impianti. </a:t>
            </a:r>
          </a:p>
          <a:p>
            <a:pPr marL="0" indent="0" algn="just">
              <a:buNone/>
            </a:pPr>
            <a:r>
              <a:rPr lang="it-IT" dirty="0"/>
              <a:t>Da </a:t>
            </a:r>
            <a:r>
              <a:rPr lang="it-IT" b="1" u="sng" dirty="0"/>
              <a:t>luglio 2020 sono ricompresi tra questa categoria anche gli interventi di demolizione e ricostruzione di edifici esistenti con diversi sagoma, prospetti, sedime e caratteristiche planivolumetriche e tipologiche, con le innovazioni necessarie per l’adeguamento alla normativa antisismica, per l’applicazione della normativa sull’accessibilità, per l’istallazione di impianti tecnologici e per l’</a:t>
            </a:r>
            <a:r>
              <a:rPr lang="it-IT" b="1" u="sng" dirty="0" err="1"/>
              <a:t>efficientamento</a:t>
            </a:r>
            <a:r>
              <a:rPr lang="it-IT" b="1" u="sng" dirty="0"/>
              <a:t> energetico</a:t>
            </a:r>
            <a:r>
              <a:rPr lang="it-IT" dirty="0"/>
              <a:t>. </a:t>
            </a:r>
          </a:p>
          <a:p>
            <a:pPr marL="0" indent="0" algn="just">
              <a:buNone/>
            </a:pPr>
            <a:r>
              <a:rPr lang="it-IT" dirty="0"/>
              <a:t>Costituiscono inoltre ristrutturazione edilizia gli interventi volti al ripristino di edifici, o parti di essi, eventualmente crollati o demoliti, attraverso la loro ricostruzione, purché sia possibile accertarne la preesistente consistenza;</a:t>
            </a:r>
          </a:p>
          <a:p>
            <a:pPr algn="just"/>
            <a:endParaRPr lang="it-IT" dirty="0"/>
          </a:p>
        </p:txBody>
      </p:sp>
      <p:pic>
        <p:nvPicPr>
          <p:cNvPr id="7" name="image1.jpeg"/>
          <p:cNvPicPr/>
          <p:nvPr/>
        </p:nvPicPr>
        <p:blipFill>
          <a:blip r:embed="rId4"/>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5"/>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4187910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Gli interventi edilizi art. 3 DPR 380/01</a:t>
            </a:r>
            <a:endParaRPr lang="it-IT" dirty="0"/>
          </a:p>
        </p:txBody>
      </p:sp>
      <p:sp>
        <p:nvSpPr>
          <p:cNvPr id="3" name="Segnaposto contenuto 2"/>
          <p:cNvSpPr>
            <a:spLocks noGrp="1"/>
          </p:cNvSpPr>
          <p:nvPr>
            <p:ph idx="1"/>
          </p:nvPr>
        </p:nvSpPr>
        <p:spPr/>
        <p:txBody>
          <a:bodyPr/>
          <a:lstStyle/>
          <a:p>
            <a:pPr lvl="0" algn="just"/>
            <a:r>
              <a:rPr lang="it-IT" b="1" dirty="0"/>
              <a:t>interventi di nuova costruzione</a:t>
            </a:r>
            <a:r>
              <a:rPr lang="it-IT" dirty="0"/>
              <a:t>, quelli di trasformazione edilizia e urbanistica del territorio non rientranti nelle categorie definite alle lettere precedenti;</a:t>
            </a:r>
          </a:p>
          <a:p>
            <a:pPr lvl="0" algn="just"/>
            <a:r>
              <a:rPr lang="it-IT" b="1" dirty="0"/>
              <a:t>interventi di ristrutturazione urbanistica</a:t>
            </a:r>
            <a:r>
              <a:rPr lang="it-IT" dirty="0"/>
              <a:t>, quelli rivolti a sostituire l'esistente tessuto urbanistico-edilizio con altro diverso, mediante un insieme sistematico di interventi edilizi, anche con la modificazione del disegno dei lotti, degli isolati e della rete stradale.</a:t>
            </a:r>
          </a:p>
          <a:p>
            <a:pPr algn="just"/>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04085"/>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78199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4954" y="1228365"/>
            <a:ext cx="8761413" cy="706964"/>
          </a:xfrm>
        </p:spPr>
        <p:txBody>
          <a:bodyPr>
            <a:normAutofit fontScale="90000"/>
          </a:bodyPr>
          <a:lstStyle/>
          <a:p>
            <a:r>
              <a:rPr lang="it-IT" b="1" dirty="0"/>
              <a:t>I titoli edilizi – EDILIZIA LIBERA</a:t>
            </a:r>
            <a:br>
              <a:rPr lang="it-IT" dirty="0"/>
            </a:br>
            <a:endParaRPr lang="it-IT" dirty="0"/>
          </a:p>
        </p:txBody>
      </p:sp>
      <p:sp>
        <p:nvSpPr>
          <p:cNvPr id="3" name="Segnaposto contenuto 2"/>
          <p:cNvSpPr>
            <a:spLocks noGrp="1"/>
          </p:cNvSpPr>
          <p:nvPr>
            <p:ph idx="1"/>
          </p:nvPr>
        </p:nvSpPr>
        <p:spPr>
          <a:xfrm>
            <a:off x="393700" y="2460624"/>
            <a:ext cx="11582400" cy="3622676"/>
          </a:xfrm>
        </p:spPr>
        <p:txBody>
          <a:bodyPr>
            <a:normAutofit fontScale="62500" lnSpcReduction="20000"/>
          </a:bodyPr>
          <a:lstStyle/>
          <a:p>
            <a:pPr marL="0" indent="0" algn="just">
              <a:buNone/>
            </a:pPr>
            <a:r>
              <a:rPr lang="it-IT" dirty="0"/>
              <a:t>L’art. 6 del DPR 380/2001 definisce gli interventi che possono essere eseguiti senza alcun titolo abilitativo «</a:t>
            </a:r>
            <a:r>
              <a:rPr lang="it-IT" b="1" dirty="0"/>
              <a:t>EDILIZIA LIBERA»</a:t>
            </a:r>
            <a:endParaRPr lang="it-IT" dirty="0"/>
          </a:p>
          <a:p>
            <a:pPr lvl="0" algn="just">
              <a:buFont typeface="Wingdings" panose="05000000000000000000" pitchFamily="2" charset="2"/>
              <a:buChar char="q"/>
            </a:pPr>
            <a:r>
              <a:rPr lang="it-IT" dirty="0"/>
              <a:t>gli interventi di manutenzione ordinaria;</a:t>
            </a:r>
          </a:p>
          <a:p>
            <a:pPr lvl="0" algn="just">
              <a:buFont typeface="Wingdings" panose="05000000000000000000" pitchFamily="2" charset="2"/>
              <a:buChar char="q"/>
            </a:pPr>
            <a:r>
              <a:rPr lang="it-IT" dirty="0"/>
              <a:t>gli interventi di installazione delle pompe di calore aria-aria di potenza termica utile nominale inferiore a 12 </a:t>
            </a:r>
            <a:r>
              <a:rPr lang="it-IT" dirty="0" err="1"/>
              <a:t>Kw</a:t>
            </a:r>
            <a:r>
              <a:rPr lang="it-IT" dirty="0"/>
              <a:t>;</a:t>
            </a:r>
          </a:p>
          <a:p>
            <a:pPr lvl="0" algn="just">
              <a:buFont typeface="Wingdings" panose="05000000000000000000" pitchFamily="2" charset="2"/>
              <a:buChar char="q"/>
            </a:pPr>
            <a:r>
              <a:rPr lang="it-IT" dirty="0"/>
              <a:t>gli interventi volti all’eliminazione di barriere architettoniche che non comportino la realizzazione di ascensori esterni, ovvero di manufatti che alterino la sagoma dell’edificio;</a:t>
            </a:r>
          </a:p>
          <a:p>
            <a:pPr lvl="0" algn="just">
              <a:buFont typeface="Wingdings" panose="05000000000000000000" pitchFamily="2" charset="2"/>
              <a:buChar char="q"/>
            </a:pPr>
            <a:r>
              <a:rPr lang="it-IT" dirty="0"/>
              <a:t>le opere temporanee per attività di ricerca nel sottosuolo che abbiano carattere geognostico, ad esclusione di attività di ricerca di idrocarburi, e che siano eseguite in aree esterne al centro edificato;</a:t>
            </a:r>
          </a:p>
          <a:p>
            <a:pPr lvl="0" algn="just">
              <a:buFont typeface="Wingdings" panose="05000000000000000000" pitchFamily="2" charset="2"/>
              <a:buChar char="q"/>
            </a:pPr>
            <a:r>
              <a:rPr lang="it-IT" dirty="0"/>
              <a:t>i movimenti di terra strettamente pertinenti all’esercizio dell’attività agricola e le pratiche agro-</a:t>
            </a:r>
            <a:r>
              <a:rPr lang="it-IT" dirty="0" err="1"/>
              <a:t>silvo</a:t>
            </a:r>
            <a:r>
              <a:rPr lang="it-IT" dirty="0"/>
              <a:t>-pastorali, compresi gli interventi su impianti idraulici agrari;</a:t>
            </a:r>
          </a:p>
          <a:p>
            <a:pPr lvl="0" algn="just">
              <a:buFont typeface="Wingdings" panose="05000000000000000000" pitchFamily="2" charset="2"/>
              <a:buChar char="q"/>
            </a:pPr>
            <a:r>
              <a:rPr lang="it-IT" dirty="0"/>
              <a:t>le serre mobili stagionali, sprovviste di strutture in muratura, funzionali allo svolgimento dell’attività agricola;</a:t>
            </a:r>
          </a:p>
          <a:p>
            <a:pPr lvl="0" algn="just">
              <a:buFont typeface="Wingdings" panose="05000000000000000000" pitchFamily="2" charset="2"/>
              <a:buChar char="q"/>
            </a:pPr>
            <a:r>
              <a:rPr lang="it-IT" dirty="0"/>
              <a:t>le opere stagionali e quelle dirette a soddisfare obiettive esigenze, contingenti e temporanee, purché destinate ad essere immediatamente rimosse al cessare della temporanea necessità e, comunque, entro un termine non superiore a centottanta giorni comprensivo dei tempi di allestimento e smontaggio del manufatto, previa comunicazione di avvio dei lavori all’amministrazione comunale;</a:t>
            </a:r>
          </a:p>
          <a:p>
            <a:pPr lvl="0" algn="just">
              <a:buFont typeface="Wingdings" panose="05000000000000000000" pitchFamily="2" charset="2"/>
              <a:buChar char="q"/>
            </a:pPr>
            <a:r>
              <a:rPr lang="it-IT" dirty="0"/>
              <a:t>le opere di pavimentazione e di finitura di spazi esterni, anche per aree di sosta, che siano contenute entro l'indice di permeabilità, ove stabilito dallo strumento urbanistico comunale, ivi compresa la realizzazione di intercapedini interamente interrate e non accessibili, vasche di raccolta delle acque, locali </a:t>
            </a:r>
            <a:r>
              <a:rPr lang="it-IT" dirty="0" err="1"/>
              <a:t>tombati</a:t>
            </a:r>
            <a:r>
              <a:rPr lang="it-IT" dirty="0"/>
              <a:t>;</a:t>
            </a:r>
          </a:p>
          <a:p>
            <a:pPr lvl="0" algn="just">
              <a:buFont typeface="Wingdings" panose="05000000000000000000" pitchFamily="2" charset="2"/>
              <a:buChar char="q"/>
            </a:pPr>
            <a:r>
              <a:rPr lang="it-IT" dirty="0"/>
              <a:t>i pannelli solari, fotovoltaici, a servizio degli edifici, da realizzare al di fuori della zona A) di cui al decreto del Ministro per i lavori pubblici 2 aprile 1968, n. 1444.</a:t>
            </a:r>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40"/>
            <a:ext cx="3008132" cy="698400"/>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3677353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 titoli edilizi – CILA – </a:t>
            </a:r>
            <a:r>
              <a:rPr lang="it-IT" b="1" dirty="0" err="1"/>
              <a:t>PdC</a:t>
            </a:r>
            <a:r>
              <a:rPr lang="it-IT" b="1" dirty="0"/>
              <a:t> - SCIA</a:t>
            </a:r>
            <a:endParaRPr lang="it-IT" dirty="0"/>
          </a:p>
        </p:txBody>
      </p:sp>
      <p:sp>
        <p:nvSpPr>
          <p:cNvPr id="3" name="Segnaposto contenuto 2"/>
          <p:cNvSpPr>
            <a:spLocks noGrp="1"/>
          </p:cNvSpPr>
          <p:nvPr>
            <p:ph idx="1"/>
          </p:nvPr>
        </p:nvSpPr>
        <p:spPr>
          <a:xfrm>
            <a:off x="1154954" y="2603500"/>
            <a:ext cx="9909286" cy="2948214"/>
          </a:xfrm>
        </p:spPr>
        <p:txBody>
          <a:bodyPr>
            <a:normAutofit/>
          </a:bodyPr>
          <a:lstStyle/>
          <a:p>
            <a:pPr marL="0" indent="0">
              <a:buNone/>
            </a:pPr>
            <a:r>
              <a:rPr lang="it-IT" dirty="0"/>
              <a:t>Oltre ai suddetti interventi di edilizia libera, tutti gli altri necessitano di un’apposita autorizzazione:</a:t>
            </a:r>
          </a:p>
          <a:p>
            <a:pPr lvl="0"/>
            <a:r>
              <a:rPr lang="it-IT" dirty="0"/>
              <a:t>la </a:t>
            </a:r>
            <a:r>
              <a:rPr lang="it-IT" b="1" dirty="0"/>
              <a:t>comunicazione di inizio lavori asseverata</a:t>
            </a:r>
            <a:r>
              <a:rPr lang="it-IT" dirty="0"/>
              <a:t> o </a:t>
            </a:r>
            <a:r>
              <a:rPr lang="it-IT" b="1" dirty="0"/>
              <a:t>CILA</a:t>
            </a:r>
            <a:r>
              <a:rPr lang="it-IT" dirty="0"/>
              <a:t> (art. 6-bis del TUE);</a:t>
            </a:r>
          </a:p>
          <a:p>
            <a:pPr lvl="0"/>
            <a:r>
              <a:rPr lang="it-IT" dirty="0"/>
              <a:t>il </a:t>
            </a:r>
            <a:r>
              <a:rPr lang="it-IT" b="1" dirty="0"/>
              <a:t>permesso di costruire</a:t>
            </a:r>
            <a:r>
              <a:rPr lang="it-IT" dirty="0"/>
              <a:t> o </a:t>
            </a:r>
            <a:r>
              <a:rPr lang="it-IT" b="1" dirty="0"/>
              <a:t>P.d.C.</a:t>
            </a:r>
            <a:r>
              <a:rPr lang="it-IT" dirty="0"/>
              <a:t> (art. 10 del TUE);</a:t>
            </a:r>
          </a:p>
          <a:p>
            <a:pPr lvl="0"/>
            <a:r>
              <a:rPr lang="it-IT" dirty="0"/>
              <a:t>la </a:t>
            </a:r>
            <a:r>
              <a:rPr lang="it-IT" b="1" dirty="0"/>
              <a:t>segnalazione certificata di inizio attività</a:t>
            </a:r>
            <a:r>
              <a:rPr lang="it-IT" dirty="0"/>
              <a:t> o </a:t>
            </a:r>
            <a:r>
              <a:rPr lang="it-IT" b="1" dirty="0"/>
              <a:t>SCIA</a:t>
            </a:r>
            <a:r>
              <a:rPr lang="it-IT" dirty="0"/>
              <a:t> (art. 22 e 23 del TUE).</a:t>
            </a:r>
          </a:p>
          <a:p>
            <a:endParaRPr lang="it-IT" dirty="0"/>
          </a:p>
        </p:txBody>
      </p:sp>
      <p:pic>
        <p:nvPicPr>
          <p:cNvPr id="7" name="image1.jpeg"/>
          <p:cNvPicPr/>
          <p:nvPr/>
        </p:nvPicPr>
        <p:blipFill>
          <a:blip r:embed="rId2"/>
          <a:srcRect/>
          <a:stretch>
            <a:fillRect/>
          </a:stretch>
        </p:blipFill>
        <p:spPr bwMode="auto">
          <a:xfrm>
            <a:off x="1154954" y="190972"/>
            <a:ext cx="3011986" cy="699452"/>
          </a:xfrm>
          <a:prstGeom prst="rect">
            <a:avLst/>
          </a:prstGeom>
          <a:noFill/>
          <a:ln w="9525">
            <a:noFill/>
            <a:miter lim="800000"/>
            <a:headEnd/>
            <a:tailEnd/>
          </a:ln>
        </p:spPr>
      </p:pic>
      <p:pic>
        <p:nvPicPr>
          <p:cNvPr id="8" name="image2.jpeg"/>
          <p:cNvPicPr/>
          <p:nvPr/>
        </p:nvPicPr>
        <p:blipFill>
          <a:blip r:embed="rId3"/>
          <a:srcRect/>
          <a:stretch>
            <a:fillRect/>
          </a:stretch>
        </p:blipFill>
        <p:spPr bwMode="auto">
          <a:xfrm>
            <a:off x="7218501" y="186339"/>
            <a:ext cx="3008132" cy="787329"/>
          </a:xfrm>
          <a:prstGeom prst="rect">
            <a:avLst/>
          </a:prstGeom>
          <a:noFill/>
          <a:ln w="9525">
            <a:noFill/>
            <a:miter lim="800000"/>
            <a:headEnd/>
            <a:tailEnd/>
          </a:ln>
        </p:spPr>
      </p:pic>
      <p:sp>
        <p:nvSpPr>
          <p:cNvPr id="9" name="Sottotitolo 2"/>
          <p:cNvSpPr txBox="1">
            <a:spLocks/>
          </p:cNvSpPr>
          <p:nvPr/>
        </p:nvSpPr>
        <p:spPr bwMode="gray">
          <a:xfrm>
            <a:off x="1646774" y="6426926"/>
            <a:ext cx="8825658" cy="609600"/>
          </a:xfrm>
          <a:prstGeom prst="rect">
            <a:avLst/>
          </a:prstGeom>
        </p:spPr>
        <p:txBody>
          <a:bodyPr vert="horz" lIns="91440" tIns="45720" rIns="91440" bIns="45720" rtlCol="0" anchor="t">
            <a:normAutofit fontScale="250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it-IT" sz="4200" b="1" dirty="0">
                <a:solidFill>
                  <a:schemeClr val="tx1"/>
                </a:solidFill>
                <a:latin typeface="+mj-lt"/>
                <a:ea typeface="+mj-ea"/>
                <a:cs typeface="+mj-cs"/>
              </a:rPr>
              <a:t>RELATORE: DOTT. ING. CARMEN GIONTI</a:t>
            </a:r>
          </a:p>
          <a:p>
            <a:pPr algn="ctr"/>
            <a:br>
              <a:rPr lang="it-IT" sz="3600" dirty="0">
                <a:solidFill>
                  <a:schemeClr val="tx1"/>
                </a:solidFill>
              </a:rPr>
            </a:br>
            <a:r>
              <a:rPr lang="it-IT" dirty="0"/>
              <a:t> </a:t>
            </a:r>
            <a:br>
              <a:rPr lang="it-IT" sz="3200" dirty="0"/>
            </a:br>
            <a:endParaRPr lang="it-IT" dirty="0"/>
          </a:p>
        </p:txBody>
      </p:sp>
    </p:spTree>
    <p:extLst>
      <p:ext uri="{BB962C8B-B14F-4D97-AF65-F5344CB8AC3E}">
        <p14:creationId xmlns:p14="http://schemas.microsoft.com/office/powerpoint/2010/main" val="508145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riunioni ione">
  <a:themeElements>
    <a:clrScheme name="Sala riunioni ione">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Sala riunioni 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riunioni 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Override1.xml><?xml version="1.0" encoding="utf-8"?>
<a:themeOverride xmlns:a="http://schemas.openxmlformats.org/drawingml/2006/main">
  <a:clrScheme name="Sala riunioni ione">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themeOverride>
</file>

<file path=docProps/app.xml><?xml version="1.0" encoding="utf-8"?>
<Properties xmlns="http://schemas.openxmlformats.org/officeDocument/2006/extended-properties" xmlns:vt="http://schemas.openxmlformats.org/officeDocument/2006/docPropsVTypes">
  <Template/>
  <TotalTime>1215</TotalTime>
  <Words>8554</Words>
  <Application>Microsoft Office PowerPoint</Application>
  <PresentationFormat>Widescreen</PresentationFormat>
  <Paragraphs>355</Paragraphs>
  <Slides>38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38</vt:i4>
      </vt:variant>
    </vt:vector>
  </HeadingPairs>
  <TitlesOfParts>
    <vt:vector size="43" baseType="lpstr">
      <vt:lpstr>Arial</vt:lpstr>
      <vt:lpstr>Century Gothic</vt:lpstr>
      <vt:lpstr>Wingdings</vt:lpstr>
      <vt:lpstr>Wingdings 3</vt:lpstr>
      <vt:lpstr>Sala riunioni ione</vt:lpstr>
      <vt:lpstr>  SEMINARIO DI PREPARAZIONE ESAMI DI STATO 1a  SESSIONE 2023 </vt:lpstr>
      <vt:lpstr>INDICE ARGOMENTI</vt:lpstr>
      <vt:lpstr>Il Quadro Normativo Edilizio </vt:lpstr>
      <vt:lpstr>Il Quadro Normativo Edilizio</vt:lpstr>
      <vt:lpstr>Gli interventi edilizi art. 3 DPR 380/01 </vt:lpstr>
      <vt:lpstr>Gli interventi edilizi art. 3 DPR 380/01</vt:lpstr>
      <vt:lpstr>Gli interventi edilizi art. 3 DPR 380/01</vt:lpstr>
      <vt:lpstr>I titoli edilizi – EDILIZIA LIBERA </vt:lpstr>
      <vt:lpstr>I titoli edilizi – CILA – PdC - SCIA</vt:lpstr>
      <vt:lpstr>Il Permesso di Costruire </vt:lpstr>
      <vt:lpstr>Il Permesso di Costruire</vt:lpstr>
      <vt:lpstr>Il Permesso di Costruire</vt:lpstr>
      <vt:lpstr>Il Permesso di Costruire</vt:lpstr>
      <vt:lpstr>Il Permesso di Costruire – Gli oneri concessori</vt:lpstr>
      <vt:lpstr>Il Permesso di Costruire – Gli oneri di urbanizzazione</vt:lpstr>
      <vt:lpstr>La Segnalazione Certificata di Inizio Attività o SCIA </vt:lpstr>
      <vt:lpstr>La Segnalazione Certificata di Inizio Attività o SCIA</vt:lpstr>
      <vt:lpstr>La Comunicazione di Inizio Lavori Asseverata o CILA </vt:lpstr>
      <vt:lpstr>La Semplificazione Edilizia </vt:lpstr>
      <vt:lpstr>La Semplificazione Edilizia</vt:lpstr>
      <vt:lpstr>L'attività libera nella Tabella “A” allegata al D. Lgs. n. 222/2016 </vt:lpstr>
      <vt:lpstr>La CILA nella Tabella “A” allegata al D. Lgs. n. 222/2016</vt:lpstr>
      <vt:lpstr>La SCIA nella Tabella “A” allegata al D. Lgs. n. 222/2016</vt:lpstr>
      <vt:lpstr>Il Permesso di Costruire nella Tabella “A” allegata al D. Lgs. n. 222/2016 </vt:lpstr>
      <vt:lpstr>La SCIA alternativa al permesso di costruire nella Tabella A allegata al D.Lgs. n. 222/2016 </vt:lpstr>
      <vt:lpstr>Decreto Semplificazioni</vt:lpstr>
      <vt:lpstr>Decreto Semplificazioni</vt:lpstr>
      <vt:lpstr>Superbonus 110% con la CILA unica: procedure semplificate </vt:lpstr>
      <vt:lpstr>Superbonus 110% e le novità del decreto Semplificazioni </vt:lpstr>
      <vt:lpstr>Superbonus 110% e le novità del decreto Semplificazioni </vt:lpstr>
      <vt:lpstr>Superbonus 110% e le novità del decreto Semplificazioni</vt:lpstr>
      <vt:lpstr>Superbonus 110% e le novità del decreto Semplificazioni</vt:lpstr>
      <vt:lpstr>Superbonus 110% e le novità del decreto Semplificazioni</vt:lpstr>
      <vt:lpstr>Superbonus 110% e le novità del decreto Semplificazioni</vt:lpstr>
      <vt:lpstr>Superbonus 110% e le novità del decreto Semplificazioni</vt:lpstr>
      <vt:lpstr>Superbonus 110% e le novità del decreto Semplificazioni</vt:lpstr>
      <vt:lpstr>Superbonus 110% e le novità del decreto Semplificazioni</vt:lpstr>
      <vt:lpstr>SEMINARIO DI PREPARAZIONE ESAMI DI STATO 1a  SESSIONE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SEMINARIO DI PREPARAZIONE ESAMI DI STATO 2a  SESSIONE 2022</dc:title>
  <dc:creator>Utente Windows</dc:creator>
  <cp:lastModifiedBy>Carmen ing. Gionti</cp:lastModifiedBy>
  <cp:revision>57</cp:revision>
  <dcterms:created xsi:type="dcterms:W3CDTF">2022-11-06T20:30:23Z</dcterms:created>
  <dcterms:modified xsi:type="dcterms:W3CDTF">2023-07-06T07:56:52Z</dcterms:modified>
</cp:coreProperties>
</file>