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bookmarkIdSeed="2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7" r:id="rId4"/>
    <p:sldId id="316" r:id="rId5"/>
    <p:sldId id="299" r:id="rId6"/>
    <p:sldId id="302" r:id="rId7"/>
    <p:sldId id="320" r:id="rId8"/>
    <p:sldId id="321" r:id="rId9"/>
    <p:sldId id="304" r:id="rId10"/>
    <p:sldId id="297" r:id="rId11"/>
    <p:sldId id="305" r:id="rId12"/>
    <p:sldId id="307" r:id="rId13"/>
    <p:sldId id="308" r:id="rId14"/>
    <p:sldId id="322" r:id="rId15"/>
    <p:sldId id="323" r:id="rId16"/>
    <p:sldId id="324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021"/>
    <a:srgbClr val="059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9644" autoAdjust="0"/>
  </p:normalViewPr>
  <p:slideViewPr>
    <p:cSldViewPr>
      <p:cViewPr varScale="1">
        <p:scale>
          <a:sx n="115" d="100"/>
          <a:sy n="115" d="100"/>
        </p:scale>
        <p:origin x="1656" y="11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11/22/2019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‹N›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721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11/22/2019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‹N›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097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883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2FA-72A8-453C-8A8C-100FC7AFA862}" type="datetime1">
              <a:rPr lang="en-US" smtClean="0"/>
              <a:t>11/22/2019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BD77-5315-4042-A13F-9E2845EF590E}" type="datetime1">
              <a:rPr lang="en-US" smtClean="0"/>
              <a:t>11/22/2019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0272-6FE6-4528-86C7-B048D48A68D3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366E-9242-4C1F-AD35-A0A4993F2680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4E76-1C9B-46BB-AAB8-8A249D611DEC}" type="datetime1">
              <a:rPr lang="en-US" smtClean="0"/>
              <a:t>11/22/2019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3CA5-4CA7-4C68-BBC6-B5E9CCE05F9D}" type="datetime1">
              <a:rPr lang="en-US" smtClean="0"/>
              <a:t>11/22/2019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612-374D-4D9C-8448-264659F61D46}" type="datetime1">
              <a:rPr lang="en-US" smtClean="0"/>
              <a:t>11/22/2019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F3CD0A8-BCEB-4B2A-B8B5-325CFEB673C9}" type="datetime1">
              <a:rPr lang="en-US" smtClean="0"/>
              <a:t>11/22/2019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8147248" cy="92522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Relatore: Ch.mo Prof. Ing. Renato PASSARO</a:t>
            </a:r>
          </a:p>
          <a:p>
            <a:r>
              <a:rPr lang="it-IT" dirty="0" smtClean="0"/>
              <a:t>Correlatore: Ing. Elia CALABRO’</a:t>
            </a:r>
          </a:p>
          <a:p>
            <a:r>
              <a:rPr lang="it-IT" dirty="0" smtClean="0"/>
              <a:t>Candidato: Michele Antonio MOCERINO, Matr.0326000135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9341" y="2708920"/>
            <a:ext cx="7577814" cy="2295897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 smtClean="0"/>
              <a:t>ECONOMIA </a:t>
            </a:r>
            <a:r>
              <a:rPr lang="it-IT" sz="3000" b="1" dirty="0"/>
              <a:t>CIRCOLARE: IL CASO DELLO SMALTIMENTO DEI RESIDUI DI LAVORAZIONE DELL’ATTIVITÀ </a:t>
            </a:r>
            <a:r>
              <a:rPr lang="it-IT" sz="3000" b="1" dirty="0" smtClean="0"/>
              <a:t>CONCIARIA</a:t>
            </a:r>
            <a:endParaRPr lang="it-IT" sz="3000" dirty="0"/>
          </a:p>
        </p:txBody>
      </p:sp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10" y="908719"/>
            <a:ext cx="1989676" cy="1970359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529916" y="136645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DIPARTIMENTO DI INGEGNERIA </a:t>
            </a:r>
            <a:endParaRPr lang="it-IT" sz="2000" dirty="0" smtClean="0"/>
          </a:p>
          <a:p>
            <a:pPr algn="ctr"/>
            <a:r>
              <a:rPr lang="it-IT" sz="2000" b="1" dirty="0" smtClean="0"/>
              <a:t>Corso di Laurea Magistrale in Ingegneria Gestionale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232248" y="2879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/>
              <a:t>Tesi di Laurea in</a:t>
            </a:r>
          </a:p>
          <a:p>
            <a:pPr algn="ctr"/>
            <a:r>
              <a:rPr lang="it-IT" dirty="0"/>
              <a:t>Supply Chain 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44524" y="1447838"/>
            <a:ext cx="8470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/>
              <a:t>Impianto di Depurazione Biologico Ossidazione Totale Fanghi Attivi</a:t>
            </a:r>
            <a:endParaRPr lang="it-IT" dirty="0"/>
          </a:p>
          <a:p>
            <a:pPr algn="just"/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processo si basa sul trattamento biologico aerobico a biomassa sospesa con areazione per formazione di flora batterica attiva (Fanghi Attivi) e sedimentazione finale con ricircolo fanghi</a:t>
            </a:r>
            <a:r>
              <a:rPr lang="it-IT" dirty="0" smtClean="0"/>
              <a:t>. </a:t>
            </a:r>
          </a:p>
          <a:p>
            <a:pPr algn="just"/>
            <a:r>
              <a:rPr lang="it-IT" dirty="0" smtClean="0"/>
              <a:t>I singoli processi di depurazione sono: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71967" y="1733692"/>
            <a:ext cx="3881619" cy="452810"/>
          </a:xfrm>
        </p:spPr>
        <p:txBody>
          <a:bodyPr>
            <a:normAutofit/>
          </a:bodyPr>
          <a:lstStyle/>
          <a:p>
            <a:r>
              <a:rPr lang="it-IT" sz="1800" b="1" dirty="0" smtClean="0"/>
              <a:t>Case </a:t>
            </a:r>
            <a:r>
              <a:rPr lang="it-IT" sz="1800" b="1" dirty="0" err="1" smtClean="0"/>
              <a:t>Study</a:t>
            </a:r>
            <a:r>
              <a:rPr lang="it-IT" sz="1800" b="1" dirty="0" smtClean="0"/>
              <a:t>: Impianto di depurazione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  <p:pic>
        <p:nvPicPr>
          <p:cNvPr id="7" name="Immagine 6" descr="C:\Users\User\Desktop\tesi ant\0314c819-9af4-4997-b367-8e858f9e5f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4" y="1700808"/>
            <a:ext cx="3272421" cy="44150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4142581" y="22713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Il lavoro di tesi è stato svolto sulla depurazione delle acque e smaltimento dei fanghi. </a:t>
            </a:r>
          </a:p>
          <a:p>
            <a:pPr algn="just"/>
            <a:r>
              <a:rPr lang="it-IT" dirty="0" smtClean="0"/>
              <a:t>L’azienda è </a:t>
            </a:r>
            <a:r>
              <a:rPr lang="it-IT" dirty="0"/>
              <a:t>dotata di un impianto di depurazione singolo di trattamento delle acque reflue; l’impianto ha dimensioni sufficienti per ammortizzare i costi di </a:t>
            </a:r>
            <a:r>
              <a:rPr lang="it-IT" dirty="0" smtClean="0"/>
              <a:t>gestione.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07504" y="6156900"/>
            <a:ext cx="5000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Impianto di depurazione azienda F.lli </a:t>
            </a:r>
            <a:r>
              <a:rPr lang="it-IT" i="1" dirty="0" smtClean="0"/>
              <a:t>Campochiaro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71798" y="1540173"/>
            <a:ext cx="3207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Processo fisico-meccanico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Processo chimico-fisico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Processo biologico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Processo trattamento fanghi</a:t>
            </a:r>
            <a:endParaRPr lang="it-IT" dirty="0"/>
          </a:p>
        </p:txBody>
      </p:sp>
      <p:pic>
        <p:nvPicPr>
          <p:cNvPr id="15" name="Immagine 14" descr="C:\Users\User\Desktop\tesi ant\impianto-biologico-ossidazione-totale-fanghi-attiv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0" y="3129810"/>
            <a:ext cx="7246128" cy="30468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2561804" y="6123285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Impianto di depurazione fanghi attivi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6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" grpId="0"/>
      <p:bldP spid="9" grpId="1"/>
      <p:bldP spid="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pic>
        <p:nvPicPr>
          <p:cNvPr id="1026" name="Picture 2" descr="F:\tommaso\da stampare\10.10.2019\foto mocerino\WhatsApp Image 2019-07-16 at 19.02.0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160240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tommaso\da stampare\10.10.2019\foto mocerino\WhatsApp Image 2019-07-16 at 19.03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37" y="2852936"/>
            <a:ext cx="29592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tommaso\da stampare\10.10.2019\foto mocerino\WhatsApp Image 2019-07-16 at 19.03.4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82" y="2852936"/>
            <a:ext cx="2358498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946531" y="6264216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Ispessitore</a:t>
            </a:r>
            <a:endParaRPr lang="it-IT" sz="16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11408" y="5218875"/>
            <a:ext cx="864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Cassone</a:t>
            </a:r>
            <a:endParaRPr lang="it-IT" sz="1600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933582" y="6221884"/>
            <a:ext cx="2234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Macchina </a:t>
            </a:r>
            <a:r>
              <a:rPr lang="it-IT" sz="1600" i="1" dirty="0" err="1" smtClean="0"/>
              <a:t>Centrifugatrice</a:t>
            </a:r>
            <a:endParaRPr lang="it-IT" sz="1600" i="1" dirty="0"/>
          </a:p>
        </p:txBody>
      </p:sp>
      <p:sp>
        <p:nvSpPr>
          <p:cNvPr id="7" name="Rettangolo 6"/>
          <p:cNvSpPr/>
          <p:nvPr/>
        </p:nvSpPr>
        <p:spPr>
          <a:xfrm>
            <a:off x="255688" y="1628800"/>
            <a:ext cx="8341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Dalla </a:t>
            </a:r>
            <a:r>
              <a:rPr lang="it-IT" dirty="0"/>
              <a:t>analisi del case </a:t>
            </a:r>
            <a:r>
              <a:rPr lang="it-IT" dirty="0" err="1"/>
              <a:t>study</a:t>
            </a:r>
            <a:r>
              <a:rPr lang="it-IT" dirty="0"/>
              <a:t> è emersa la difficoltà di continuare a smaltire i residui di fango a causa della saturazione delle discariche; questo oltre a far lievitare i costi di smaltimento tiene sempre attivo il rischio di dover fermare la produzione e contrasta con la crescente prospettiva di sviluppo sostenibile e dell’economia circolare.</a:t>
            </a:r>
          </a:p>
          <a:p>
            <a:pPr algn="just"/>
            <a:endParaRPr lang="it-IT" dirty="0"/>
          </a:p>
        </p:txBody>
      </p:sp>
      <p:sp>
        <p:nvSpPr>
          <p:cNvPr id="14" name="Titolo 2"/>
          <p:cNvSpPr>
            <a:spLocks noGrp="1"/>
          </p:cNvSpPr>
          <p:nvPr>
            <p:ph type="title"/>
          </p:nvPr>
        </p:nvSpPr>
        <p:spPr>
          <a:xfrm>
            <a:off x="179512" y="1378893"/>
            <a:ext cx="8229600" cy="350912"/>
          </a:xfrm>
        </p:spPr>
        <p:txBody>
          <a:bodyPr>
            <a:noAutofit/>
          </a:bodyPr>
          <a:lstStyle/>
          <a:p>
            <a:r>
              <a:rPr lang="it-IT" sz="1800" b="1" dirty="0" smtClean="0"/>
              <a:t>Case </a:t>
            </a:r>
            <a:r>
              <a:rPr lang="it-IT" sz="1800" b="1" dirty="0" err="1" smtClean="0"/>
              <a:t>Study</a:t>
            </a:r>
            <a:r>
              <a:rPr lang="it-IT" sz="1800" b="1" dirty="0" smtClean="0"/>
              <a:t>: Processo trattamento fanghi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27398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301923"/>
            <a:ext cx="8229600" cy="422920"/>
          </a:xfrm>
        </p:spPr>
        <p:txBody>
          <a:bodyPr>
            <a:normAutofit/>
          </a:bodyPr>
          <a:lstStyle/>
          <a:p>
            <a:r>
              <a:rPr lang="it-IT" sz="1800" b="1" dirty="0" smtClean="0"/>
              <a:t>Case </a:t>
            </a:r>
            <a:r>
              <a:rPr lang="it-IT" sz="1800" b="1" dirty="0" err="1" smtClean="0"/>
              <a:t>Study</a:t>
            </a:r>
            <a:r>
              <a:rPr lang="it-IT" sz="1800" b="1" dirty="0" smtClean="0"/>
              <a:t>: Miglioramento continuo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pic>
        <p:nvPicPr>
          <p:cNvPr id="9" name="Immagine 8" descr="C:\Users\User\Desktop\tesi ant\Immagine2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69" y="3429000"/>
            <a:ext cx="2885283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395532" y="1700807"/>
            <a:ext cx="83190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L’azienda F.lli Campochiaro </a:t>
            </a:r>
            <a:r>
              <a:rPr lang="it-IT" dirty="0" smtClean="0"/>
              <a:t>S.r.l. sta </a:t>
            </a:r>
            <a:r>
              <a:rPr lang="it-IT" dirty="0"/>
              <a:t>seguendo le prescrizioni </a:t>
            </a:r>
            <a:r>
              <a:rPr lang="it-IT" dirty="0" smtClean="0"/>
              <a:t>del modello del ciclo Deming per </a:t>
            </a:r>
            <a:r>
              <a:rPr lang="it-IT" dirty="0"/>
              <a:t>il miglioramento </a:t>
            </a:r>
            <a:r>
              <a:rPr lang="it-IT" dirty="0" smtClean="0"/>
              <a:t>continuo. In </a:t>
            </a:r>
            <a:r>
              <a:rPr lang="it-IT" dirty="0"/>
              <a:t>questa logica sono state distinte due fasi con relativi obiettivi: </a:t>
            </a:r>
            <a:endParaRPr lang="it-IT" dirty="0" smtClean="0"/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installazione </a:t>
            </a:r>
            <a:r>
              <a:rPr lang="it-IT" dirty="0"/>
              <a:t>essiccatore fanghi al fine di rimuovere l’umidità dai materiali organici;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/>
              <a:t>sviluppo di nuovi processi di calcinaio e recupero cromo nella fase di concia.</a:t>
            </a:r>
          </a:p>
          <a:p>
            <a:pPr algn="just"/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67513" y="6237312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Modello PDCA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1678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2485" y="1607632"/>
            <a:ext cx="734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/>
              <a:t>Essiccatore fanghi</a:t>
            </a:r>
            <a:endParaRPr lang="it-IT" b="1" dirty="0"/>
          </a:p>
        </p:txBody>
      </p:sp>
      <p:pic>
        <p:nvPicPr>
          <p:cNvPr id="10" name="Immagine 9" descr="C:\Users\User\Desktop\tesi ant\Immagine2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7513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:\Users\User\Desktop\tesi ant\Immagine2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3900"/>
            <a:ext cx="407513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C:\Users\User\Desktop\tesi ant\Immagine2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4" y="3495070"/>
            <a:ext cx="3960441" cy="245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91855" y="1916832"/>
            <a:ext cx="4221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Al fine di risolvere i problemi legati allo smaltimento dei fanghi ed in vista delle numerose sfide legate alla nuova Industria 4.0 sono stati di seguito analizzati diversi tipi di essiccatore.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64088" y="3664247"/>
            <a:ext cx="314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Macchina essiccatrice </a:t>
            </a:r>
            <a:r>
              <a:rPr lang="it-IT" i="1" dirty="0" err="1" smtClean="0"/>
              <a:t>ByoDryer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727648" y="6252671"/>
            <a:ext cx="2415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Macchina P-</a:t>
            </a:r>
            <a:r>
              <a:rPr lang="it-IT" i="1" dirty="0" err="1"/>
              <a:t>Five</a:t>
            </a:r>
            <a:r>
              <a:rPr lang="it-IT" i="1" dirty="0"/>
              <a:t> Pirolisi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144691" y="5949280"/>
            <a:ext cx="261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Macchina essiccatrice EFT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5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608762" y="6443811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62485" y="1607632"/>
            <a:ext cx="734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/>
              <a:t>Analisi </a:t>
            </a:r>
            <a:r>
              <a:rPr lang="it-IT" b="1" dirty="0"/>
              <a:t>di convenienza economica per l’acquisto dell’essiccatore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2485" y="2132855"/>
            <a:ext cx="845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Considerando che il costo di un essiccatore è di circa 265.000 euro + IVA  (in totale 323.300 euro) di seguito sono stati analizzati due scenari differenti in modo da individuare il piano di ammortamento (con un tasso d’interesse del 8%) maggiormente sostenibile per l’azienda.</a:t>
            </a:r>
            <a:endParaRPr lang="it-IT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56046"/>
              </p:ext>
            </p:extLst>
          </p:nvPr>
        </p:nvGraphicFramePr>
        <p:xfrm>
          <a:off x="323528" y="3573016"/>
          <a:ext cx="4968552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Importo del prestito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€ 323.300,00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Tasso di interesse annuale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8,00%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Durata del prestito in anni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pagamenti all'anno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Data di inizio del prestito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01/01/2020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84759"/>
              </p:ext>
            </p:extLst>
          </p:nvPr>
        </p:nvGraphicFramePr>
        <p:xfrm>
          <a:off x="323528" y="5085184"/>
          <a:ext cx="4968552" cy="1417312"/>
        </p:xfrm>
        <a:graphic>
          <a:graphicData uri="http://schemas.openxmlformats.org/drawingml/2006/table">
            <a:tbl>
              <a:tblPr firstRow="1" firstCol="1" bandRow="1"/>
              <a:tblGrid>
                <a:gridCol w="306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Pagamento pianificato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€ 14.621,98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pagamenti pianificato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pagamenti effettivo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 pagamenti anticipati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€ 0,00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Interesse totale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€ 27.627,60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ttangolo 20"/>
          <p:cNvSpPr/>
          <p:nvPr/>
        </p:nvSpPr>
        <p:spPr>
          <a:xfrm>
            <a:off x="5508104" y="4221088"/>
            <a:ext cx="3035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Piano di Ammortamento 1:</a:t>
            </a:r>
            <a:r>
              <a:rPr lang="it-IT" dirty="0"/>
              <a:t> si valuta un prestito di 2 anni con una rata mensile di 14.621,98 euro.</a:t>
            </a: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95724"/>
              </p:ext>
            </p:extLst>
          </p:nvPr>
        </p:nvGraphicFramePr>
        <p:xfrm>
          <a:off x="281138" y="3573016"/>
          <a:ext cx="4968552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Importo del prestito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€ 323.300,00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Tasso di interesse annuale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8,00%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Durata del prestito in anni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pagamenti all'anno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Data di inizio del prestito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01/01/2020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94390"/>
              </p:ext>
            </p:extLst>
          </p:nvPr>
        </p:nvGraphicFramePr>
        <p:xfrm>
          <a:off x="292523" y="5085184"/>
          <a:ext cx="4968000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Pagamento pianificato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€ 7.892,70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pagamenti pianificato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pagamenti effettivo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 pagamenti anticipati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€ 0,00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Interesse totale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€ 55.549,49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ttangolo 22"/>
          <p:cNvSpPr/>
          <p:nvPr/>
        </p:nvSpPr>
        <p:spPr>
          <a:xfrm>
            <a:off x="5333429" y="3713560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Piano di Ammortamento 2:</a:t>
            </a:r>
            <a:r>
              <a:rPr lang="it-IT" dirty="0"/>
              <a:t> si valuta un prestito di 4 anni con una rata mensile di 7.892,70 euro. Ciò genera un aumento di liquidita mensile di 13.107,3 euro a fronte dei 21.000 euro attualmente spesi per lo smaltimento dei fanghi.  </a:t>
            </a:r>
          </a:p>
        </p:txBody>
      </p:sp>
      <p:pic>
        <p:nvPicPr>
          <p:cNvPr id="17" name="Immagine 16" descr="C:\Users\User\Desktop\tesi ant\Immagine5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1" y="1466850"/>
            <a:ext cx="8485978" cy="477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tesi ant\Immagine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5" y="1472140"/>
            <a:ext cx="8552504" cy="49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62485" y="1607632"/>
            <a:ext cx="8452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/>
              <a:t>Meno acqua e prodotti chimici con i calcinai e recupero cromo dal processo di concia</a:t>
            </a:r>
            <a:endParaRPr lang="it-IT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magine 9" descr="C:\Users\User\Desktop\tesi ant\Immagine2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0" y="2609578"/>
            <a:ext cx="3229395" cy="198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C:\Users\User\Desktop\tesi ant\Immagine2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9577"/>
            <a:ext cx="5544616" cy="33797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07443" y="1976964"/>
            <a:ext cx="8562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Nel seguito sono </a:t>
            </a:r>
            <a:r>
              <a:rPr lang="it-IT" dirty="0" smtClean="0"/>
              <a:t>riportate diverse </a:t>
            </a:r>
            <a:r>
              <a:rPr lang="it-IT" dirty="0"/>
              <a:t>ricerche riguardanti il calcinaio </a:t>
            </a:r>
            <a:r>
              <a:rPr lang="it-IT" dirty="0" smtClean="0"/>
              <a:t>e il processo di recupero cromo.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13792" y="4598243"/>
            <a:ext cx="298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Descrizione grafica ricircolo dei bagni bottali di calcinaio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355976" y="5969692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Processo di recupero dei bagni esausti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300509" y="6362093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Recupero cromo processo di concia </a:t>
            </a:r>
            <a:endParaRPr lang="it-IT" dirty="0"/>
          </a:p>
        </p:txBody>
      </p:sp>
      <p:pic>
        <p:nvPicPr>
          <p:cNvPr id="2051" name="Picture 3" descr="C:\Users\User\Desktop\tesi ant\Immagine7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23295"/>
            <a:ext cx="5715744" cy="37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 descr="C:\Users\User\Desktop\tesi ant\Immagine3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51209"/>
            <a:ext cx="3024335" cy="118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ttangolo 17"/>
          <p:cNvSpPr/>
          <p:nvPr/>
        </p:nvSpPr>
        <p:spPr>
          <a:xfrm>
            <a:off x="6482214" y="470596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Processo di </a:t>
            </a:r>
            <a:r>
              <a:rPr lang="it-IT" i="1" dirty="0" err="1"/>
              <a:t>olazione</a:t>
            </a:r>
            <a:r>
              <a:rPr lang="it-IT" i="1" dirty="0"/>
              <a:t> </a:t>
            </a:r>
            <a:endParaRPr lang="it-IT" dirty="0"/>
          </a:p>
        </p:txBody>
      </p:sp>
      <p:pic>
        <p:nvPicPr>
          <p:cNvPr id="19" name="Immagine 18" descr="C:\Users\User\Desktop\tesi ant\Immagine28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88" y="2623295"/>
            <a:ext cx="5656624" cy="38300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3326195" y="6391876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Bottale in polipropilene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0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7" grpId="1"/>
      <p:bldP spid="18" grpId="0"/>
      <p:bldP spid="1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262013"/>
            <a:ext cx="8229600" cy="409674"/>
          </a:xfrm>
        </p:spPr>
        <p:txBody>
          <a:bodyPr>
            <a:normAutofit/>
          </a:bodyPr>
          <a:lstStyle/>
          <a:p>
            <a:r>
              <a:rPr lang="it-IT" sz="1800" b="1" dirty="0" smtClean="0"/>
              <a:t>Conclusioni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7862" y="1638300"/>
            <a:ext cx="83522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Il lavoro è stato strutturato </a:t>
            </a:r>
            <a:r>
              <a:rPr lang="it-IT" dirty="0" smtClean="0"/>
              <a:t>con l’intento di fornire indicazioni </a:t>
            </a:r>
            <a:r>
              <a:rPr lang="it-IT" dirty="0"/>
              <a:t>per </a:t>
            </a:r>
            <a:r>
              <a:rPr lang="it-IT" dirty="0" smtClean="0"/>
              <a:t>il miglioramento </a:t>
            </a:r>
            <a:r>
              <a:rPr lang="it-IT" dirty="0"/>
              <a:t>della tecnologia </a:t>
            </a:r>
            <a:r>
              <a:rPr lang="it-IT" dirty="0" smtClean="0"/>
              <a:t>di produzione attualmente </a:t>
            </a:r>
            <a:r>
              <a:rPr lang="it-IT" dirty="0"/>
              <a:t>in </a:t>
            </a:r>
            <a:r>
              <a:rPr lang="it-IT" dirty="0" smtClean="0"/>
              <a:t>uso</a:t>
            </a:r>
            <a:r>
              <a:rPr lang="it-IT" dirty="0"/>
              <a:t>.</a:t>
            </a: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Le </a:t>
            </a:r>
            <a:r>
              <a:rPr lang="it-IT" dirty="0"/>
              <a:t>piccole </a:t>
            </a:r>
            <a:r>
              <a:rPr lang="it-IT" dirty="0" smtClean="0"/>
              <a:t>imprese, pur nell’ambito dei propri limiti organizzativi, tecnologici ed finanziari, possono adottare strategie per l’</a:t>
            </a:r>
            <a:r>
              <a:rPr lang="it-IT" i="1" dirty="0" smtClean="0"/>
              <a:t>eco-innovazione</a:t>
            </a:r>
            <a:r>
              <a:rPr lang="it-IT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Le forze di mercato (aziende clienti e consumatori finali che </a:t>
            </a:r>
            <a:r>
              <a:rPr lang="it-IT" dirty="0"/>
              <a:t>richiedono </a:t>
            </a:r>
            <a:r>
              <a:rPr lang="it-IT" dirty="0" smtClean="0"/>
              <a:t>prodotti eticamente responsabili e di qualità) possono giocare un ruolo importante.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Ad oggi </a:t>
            </a:r>
            <a:r>
              <a:rPr lang="it-IT" dirty="0"/>
              <a:t>le </a:t>
            </a:r>
            <a:r>
              <a:rPr lang="it-IT" dirty="0" smtClean="0"/>
              <a:t>aziende conciarie </a:t>
            </a:r>
            <a:r>
              <a:rPr lang="it-IT" dirty="0"/>
              <a:t>devono </a:t>
            </a:r>
            <a:r>
              <a:rPr lang="it-IT" dirty="0" smtClean="0"/>
              <a:t>affrontare in modo sistematico il </a:t>
            </a:r>
            <a:r>
              <a:rPr lang="it-IT" dirty="0"/>
              <a:t>nodo dell’</a:t>
            </a:r>
            <a:r>
              <a:rPr lang="it-IT" i="1" dirty="0"/>
              <a:t>eco-innovazione</a:t>
            </a:r>
            <a:r>
              <a:rPr lang="it-IT" dirty="0"/>
              <a:t> </a:t>
            </a:r>
            <a:r>
              <a:rPr lang="it-IT" dirty="0" smtClean="0"/>
              <a:t>ovvero della ricerca del </a:t>
            </a:r>
            <a:r>
              <a:rPr lang="it-IT" i="1" dirty="0" err="1"/>
              <a:t>Trade</a:t>
            </a:r>
            <a:r>
              <a:rPr lang="it-IT" i="1" dirty="0"/>
              <a:t>-Off  </a:t>
            </a:r>
            <a:r>
              <a:rPr lang="it-IT" dirty="0"/>
              <a:t>tra i costrutti </a:t>
            </a:r>
            <a:r>
              <a:rPr lang="it-IT" dirty="0" smtClean="0"/>
              <a:t>di </a:t>
            </a:r>
            <a:r>
              <a:rPr lang="it-IT" i="1" dirty="0"/>
              <a:t>Redditività</a:t>
            </a:r>
            <a:r>
              <a:rPr lang="it-IT" dirty="0"/>
              <a:t>, </a:t>
            </a:r>
            <a:r>
              <a:rPr lang="it-IT" i="1" dirty="0" smtClean="0"/>
              <a:t>Sostenibilità ambientale</a:t>
            </a:r>
            <a:r>
              <a:rPr lang="it-IT" dirty="0" smtClean="0"/>
              <a:t> </a:t>
            </a:r>
            <a:r>
              <a:rPr lang="it-IT" dirty="0"/>
              <a:t>ed </a:t>
            </a:r>
            <a:r>
              <a:rPr lang="it-IT" i="1" dirty="0" smtClean="0"/>
              <a:t>Etica</a:t>
            </a:r>
            <a:r>
              <a:rPr lang="it-IT" i="1" dirty="0"/>
              <a:t> </a:t>
            </a:r>
            <a:r>
              <a:rPr lang="it-IT" dirty="0" smtClean="0"/>
              <a:t>nell’ottica della </a:t>
            </a:r>
            <a:r>
              <a:rPr lang="it-IT" i="1" dirty="0" smtClean="0"/>
              <a:t>Triple Bottom 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 </a:t>
            </a:r>
            <a:r>
              <a:rPr lang="it-IT" dirty="0" smtClean="0"/>
              <a:t>prospettiva </a:t>
            </a:r>
            <a:r>
              <a:rPr lang="it-IT" dirty="0"/>
              <a:t>futura </a:t>
            </a:r>
            <a:r>
              <a:rPr lang="it-IT" dirty="0" smtClean="0"/>
              <a:t>soluzioni </a:t>
            </a:r>
            <a:r>
              <a:rPr lang="it-IT" dirty="0"/>
              <a:t>avanzate in una logica di Economia Circolare </a:t>
            </a:r>
            <a:r>
              <a:rPr lang="it-IT" dirty="0" smtClean="0"/>
              <a:t>potranno arrivare anche </a:t>
            </a:r>
            <a:r>
              <a:rPr lang="it-IT" dirty="0"/>
              <a:t>dal contributo dell’innovazione digitale e dall’orientamento della piccola impresa conciaria verso l’adozione </a:t>
            </a:r>
            <a:r>
              <a:rPr lang="it-IT" dirty="0" smtClean="0"/>
              <a:t>di una politica orientata alle tecnologie e ai principi dell’ Industria 4.0.</a:t>
            </a:r>
            <a:endParaRPr lang="it-IT" dirty="0"/>
          </a:p>
        </p:txBody>
      </p:sp>
      <p:sp>
        <p:nvSpPr>
          <p:cNvPr id="9" name="Segnaposto testo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8000" dirty="0" smtClean="0"/>
          </a:p>
          <a:p>
            <a:pPr marL="0" indent="0" algn="ctr">
              <a:buNone/>
            </a:pPr>
            <a:r>
              <a:rPr lang="it-IT" sz="4800" dirty="0" smtClean="0"/>
              <a:t>Grazie della vostra attenzione</a:t>
            </a:r>
          </a:p>
          <a:p>
            <a:pPr marL="0" indent="0" algn="ctr">
              <a:buNone/>
            </a:pPr>
            <a:endParaRPr lang="it-IT" sz="4800" dirty="0"/>
          </a:p>
          <a:p>
            <a:pPr marL="0" indent="0" algn="ctr">
              <a:buNone/>
            </a:pPr>
            <a:endParaRPr lang="it-IT" sz="4800" dirty="0" smtClean="0"/>
          </a:p>
          <a:p>
            <a:pPr marL="0" indent="0" algn="r">
              <a:buNone/>
            </a:pPr>
            <a:r>
              <a:rPr lang="it-IT" sz="2000" dirty="0" smtClean="0"/>
              <a:t>Michele Antonio MOCERINO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629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51309" y="1484784"/>
            <a:ext cx="8363272" cy="5040560"/>
          </a:xfrm>
        </p:spPr>
        <p:txBody>
          <a:bodyPr>
            <a:noAutofit/>
          </a:bodyPr>
          <a:lstStyle/>
          <a:p>
            <a:pPr algn="l"/>
            <a:endParaRPr lang="it-IT" sz="2400" dirty="0" smtClean="0"/>
          </a:p>
          <a:p>
            <a:pPr algn="l"/>
            <a:r>
              <a:rPr lang="it-IT" sz="2400" dirty="0" smtClean="0"/>
              <a:t>Il </a:t>
            </a:r>
            <a:r>
              <a:rPr lang="it-IT" sz="2400" i="1" dirty="0" err="1" smtClean="0"/>
              <a:t>Trade</a:t>
            </a:r>
            <a:r>
              <a:rPr lang="it-IT" sz="2400" i="1" dirty="0" smtClean="0"/>
              <a:t>-Off </a:t>
            </a:r>
            <a:r>
              <a:rPr lang="it-IT" sz="2400" dirty="0" smtClean="0"/>
              <a:t>dello sviluppo sostenibile</a:t>
            </a:r>
          </a:p>
          <a:p>
            <a:pPr algn="l"/>
            <a:endParaRPr lang="it-IT" sz="2400" dirty="0" smtClean="0"/>
          </a:p>
          <a:p>
            <a:pPr algn="l"/>
            <a:r>
              <a:rPr lang="it-IT" sz="2400" dirty="0" smtClean="0"/>
              <a:t>Sostenibilità ambientale e Economia Circolare</a:t>
            </a:r>
          </a:p>
          <a:p>
            <a:pPr algn="l"/>
            <a:endParaRPr lang="it-IT" sz="2400" dirty="0"/>
          </a:p>
          <a:p>
            <a:pPr algn="l"/>
            <a:r>
              <a:rPr lang="it-IT" sz="2400" dirty="0" smtClean="0"/>
              <a:t>L’Economia Circolare nel caso dell’Industria Conciaria: analisi e prospettive</a:t>
            </a:r>
          </a:p>
          <a:p>
            <a:pPr algn="l"/>
            <a:endParaRPr lang="it-IT" sz="2400" dirty="0" smtClean="0"/>
          </a:p>
          <a:p>
            <a:pPr algn="l"/>
            <a:r>
              <a:rPr lang="it-IT" sz="2400" dirty="0" smtClean="0"/>
              <a:t>L’industria conciaria in Italia</a:t>
            </a:r>
          </a:p>
          <a:p>
            <a:pPr algn="l"/>
            <a:endParaRPr lang="it-IT" sz="2400" dirty="0" smtClean="0"/>
          </a:p>
          <a:p>
            <a:pPr algn="l"/>
            <a:r>
              <a:rPr lang="it-IT" sz="2400" dirty="0" smtClean="0"/>
              <a:t>Case </a:t>
            </a:r>
            <a:r>
              <a:rPr lang="it-IT" sz="2400" dirty="0" err="1" smtClean="0"/>
              <a:t>Study</a:t>
            </a:r>
            <a:r>
              <a:rPr lang="it-IT" sz="2400" dirty="0" smtClean="0"/>
              <a:t>: F.lli Campochiaro S.r.l.</a:t>
            </a:r>
          </a:p>
          <a:p>
            <a:pPr algn="l"/>
            <a:endParaRPr lang="it-IT" sz="2400" dirty="0" smtClean="0"/>
          </a:p>
          <a:p>
            <a:pPr algn="l"/>
            <a:r>
              <a:rPr lang="it-IT" sz="2400" dirty="0" smtClean="0"/>
              <a:t>Conclusioni</a:t>
            </a:r>
          </a:p>
          <a:p>
            <a:pPr algn="l"/>
            <a:endParaRPr lang="it-IT" sz="24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398737"/>
            <a:ext cx="8229600" cy="377721"/>
          </a:xfrm>
        </p:spPr>
        <p:txBody>
          <a:bodyPr>
            <a:normAutofit/>
          </a:bodyPr>
          <a:lstStyle/>
          <a:p>
            <a:r>
              <a:rPr lang="it-IT" sz="1800" b="1" dirty="0" smtClean="0"/>
              <a:t>Indice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2484" y="1556792"/>
            <a:ext cx="8557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/>
              <a:t>La sostenibilità dello sviluppo di una MPMI è associata alla ricerca del </a:t>
            </a:r>
            <a:r>
              <a:rPr lang="it-IT" b="1" i="1" dirty="0" err="1" smtClean="0"/>
              <a:t>Trade</a:t>
            </a:r>
            <a:r>
              <a:rPr lang="it-IT" b="1" i="1" dirty="0" smtClean="0"/>
              <a:t>-Off</a:t>
            </a:r>
            <a:r>
              <a:rPr lang="it-IT" b="1" dirty="0" smtClean="0"/>
              <a:t> tra i costrutti della </a:t>
            </a:r>
            <a:r>
              <a:rPr lang="it-IT" b="1" i="1" dirty="0" smtClean="0"/>
              <a:t>Redditività, Sostenibilità </a:t>
            </a:r>
            <a:r>
              <a:rPr lang="it-IT" b="1" smtClean="0"/>
              <a:t>e dell’</a:t>
            </a:r>
            <a:r>
              <a:rPr lang="it-IT" b="1" i="1" smtClean="0"/>
              <a:t>Etica</a:t>
            </a:r>
            <a:endParaRPr lang="it-IT" b="1" i="1" dirty="0"/>
          </a:p>
        </p:txBody>
      </p:sp>
      <p:sp>
        <p:nvSpPr>
          <p:cNvPr id="8" name="Segnaposto testo 1"/>
          <p:cNvSpPr>
            <a:spLocks noGrp="1"/>
          </p:cNvSpPr>
          <p:nvPr>
            <p:ph type="body" idx="1"/>
          </p:nvPr>
        </p:nvSpPr>
        <p:spPr>
          <a:xfrm>
            <a:off x="262483" y="2135094"/>
            <a:ext cx="8452097" cy="21001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/>
              <a:t>Il lavoro di tesi si è focalizzato sulla tematica della sostenibilità ambientale, nello specifico della depurazione della acque e smaltimento dei fanghi.</a:t>
            </a:r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r>
              <a:rPr lang="it-IT" sz="1800" dirty="0" smtClean="0"/>
              <a:t>Si è anche aperto un punto di osservazione sulla conceria nell’ ottica della Economia Circolare.</a:t>
            </a:r>
          </a:p>
        </p:txBody>
      </p:sp>
      <p:pic>
        <p:nvPicPr>
          <p:cNvPr id="1027" name="Picture 3" descr="C:\Users\User\Desktop\tesi ant\Immagine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32" y="3757682"/>
            <a:ext cx="2895600" cy="24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21322" y="372489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ETICA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 rot="3667606">
            <a:off x="4884547" y="486774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ECONOMIA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 rot="17890581">
            <a:off x="2892865" y="486290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AMBIENTE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487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tesi ant\Immagine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" y="1916832"/>
            <a:ext cx="49685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6594" y="1377777"/>
            <a:ext cx="8557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/>
              <a:t>Economia Circolare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62525" y="2502337"/>
            <a:ext cx="3547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Economia Lineare: </a:t>
            </a:r>
          </a:p>
          <a:p>
            <a:pPr algn="just"/>
            <a:r>
              <a:rPr lang="it-IT" dirty="0" smtClean="0"/>
              <a:t>estrazione</a:t>
            </a:r>
            <a:r>
              <a:rPr lang="it-IT" dirty="0"/>
              <a:t>, produzione, consumo, </a:t>
            </a:r>
            <a:r>
              <a:rPr lang="it-IT" dirty="0" smtClean="0"/>
              <a:t>smaltimento.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L’Economia Circolare secondo la definizione che ne dà la Ellen </a:t>
            </a:r>
            <a:r>
              <a:rPr lang="it-IT" dirty="0" err="1" smtClean="0"/>
              <a:t>MacArthur</a:t>
            </a:r>
            <a:r>
              <a:rPr lang="it-IT" dirty="0" smtClean="0"/>
              <a:t> </a:t>
            </a:r>
            <a:r>
              <a:rPr lang="it-IT" dirty="0" err="1" smtClean="0"/>
              <a:t>Fondation</a:t>
            </a:r>
            <a:r>
              <a:rPr lang="it-IT" dirty="0" smtClean="0"/>
              <a:t> “è un economia pensata per potersi rigenerare </a:t>
            </a:r>
            <a:r>
              <a:rPr lang="it-IT" dirty="0"/>
              <a:t>da sola “.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417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51309" y="1844824"/>
            <a:ext cx="8363272" cy="1080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 smtClean="0"/>
              <a:t>Il settore conciario può essere considerato un esempio storico di Economia Circolare perché tratta un sottoprodotto di un’altra industria e lo trasforma in un altro prodotto ad elevato valore aggiunto.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815075" y="6371803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0962" y="1484784"/>
            <a:ext cx="845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L’Economia Circolare nel caso dell’Industria Conciaria: analisi e prospettive</a:t>
            </a:r>
          </a:p>
          <a:p>
            <a:endParaRPr lang="it-IT" b="1" dirty="0"/>
          </a:p>
        </p:txBody>
      </p:sp>
      <p:pic>
        <p:nvPicPr>
          <p:cNvPr id="1026" name="Picture 2" descr="C:\Users\User\Desktop\tesi ant\Immagine1 - Co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73" y="5904726"/>
            <a:ext cx="20288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tesi ant\fabb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71972"/>
            <a:ext cx="1714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esi ant\muc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6943"/>
            <a:ext cx="22322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015258" y="3723877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5400000">
            <a:off x="4339395" y="5219467"/>
            <a:ext cx="102758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 descr="C:\Users\User\Desktop\tesi ant\pe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25" y="5753195"/>
            <a:ext cx="1135185" cy="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a destra 13"/>
          <p:cNvSpPr/>
          <p:nvPr/>
        </p:nvSpPr>
        <p:spPr>
          <a:xfrm>
            <a:off x="5976156" y="6123230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7966" y="270916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Macellazione</a:t>
            </a:r>
            <a:endParaRPr lang="it-IT" sz="1400" i="1" dirty="0"/>
          </a:p>
        </p:txBody>
      </p:sp>
      <p:pic>
        <p:nvPicPr>
          <p:cNvPr id="6" name="Picture 2" descr="C:\Users\User\Desktop\tesi ant\car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27" y="3135323"/>
            <a:ext cx="1460190" cy="13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ccia a destra 15"/>
          <p:cNvSpPr/>
          <p:nvPr/>
        </p:nvSpPr>
        <p:spPr>
          <a:xfrm>
            <a:off x="5942222" y="3723877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C:\Users\User\Desktop\tesi ant\WhatsApp Image 2019-07-16 at 18.09.3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8" y="4775376"/>
            <a:ext cx="1110472" cy="9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tesi ant\Immagine8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4657"/>
            <a:ext cx="877411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6768244" y="3706968"/>
            <a:ext cx="220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Prodotto italiano di alta gamma</a:t>
            </a:r>
            <a:endParaRPr lang="it-IT" sz="1400" b="1" i="1" dirty="0"/>
          </a:p>
        </p:txBody>
      </p:sp>
      <p:sp>
        <p:nvSpPr>
          <p:cNvPr id="20" name="Segnaposto testo 1"/>
          <p:cNvSpPr txBox="1">
            <a:spLocks/>
          </p:cNvSpPr>
          <p:nvPr/>
        </p:nvSpPr>
        <p:spPr>
          <a:xfrm>
            <a:off x="356345" y="1835089"/>
            <a:ext cx="8452097" cy="91600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just">
              <a:buFontTx/>
              <a:buNone/>
            </a:pPr>
            <a:r>
              <a:rPr lang="it-IT" sz="1800" kern="0" dirty="0" smtClean="0">
                <a:solidFill>
                  <a:sysClr val="windowText" lastClr="000000"/>
                </a:solidFill>
              </a:rPr>
              <a:t>La pelle non è solo un prodotto che parte dall’industri alimentare, ma dentro il ciclo conciario abbiamo tutta una serie di prodotti di scarto chiamati </a:t>
            </a:r>
            <a:r>
              <a:rPr lang="it-IT" sz="1800" i="1" kern="0" dirty="0" smtClean="0">
                <a:solidFill>
                  <a:sysClr val="windowText" lastClr="000000"/>
                </a:solidFill>
              </a:rPr>
              <a:t>by-</a:t>
            </a:r>
            <a:r>
              <a:rPr lang="it-IT" sz="1800" i="1" kern="0" dirty="0" err="1" smtClean="0">
                <a:solidFill>
                  <a:sysClr val="windowText" lastClr="000000"/>
                </a:solidFill>
              </a:rPr>
              <a:t>products</a:t>
            </a:r>
            <a:r>
              <a:rPr lang="it-IT" sz="1800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it-IT" sz="1800" kern="0" dirty="0" smtClean="0">
                <a:solidFill>
                  <a:sysClr val="windowText" lastClr="000000"/>
                </a:solidFill>
              </a:rPr>
              <a:t>che rendono il sistema sostenibile. </a:t>
            </a:r>
            <a:endParaRPr lang="it-IT" sz="1800" i="1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9" grpId="0"/>
      <p:bldP spid="9" grpId="1"/>
      <p:bldP spid="16" grpId="0" animBg="1"/>
      <p:bldP spid="16" grpId="1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tesi ant\Immagin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88" y="2420887"/>
            <a:ext cx="6572977" cy="42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6644" y="1702058"/>
            <a:ext cx="846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settore è composto da imprese di piccola e media </a:t>
            </a:r>
            <a:r>
              <a:rPr lang="it-IT" dirty="0" smtClean="0"/>
              <a:t>grandezza che </a:t>
            </a:r>
            <a:r>
              <a:rPr lang="it-IT" dirty="0"/>
              <a:t>si sono sviluppate in </a:t>
            </a:r>
            <a:r>
              <a:rPr lang="it-IT" dirty="0" smtClean="0"/>
              <a:t>distretti.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1755" y="1378893"/>
            <a:ext cx="845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 Industria conciaria in Italia</a:t>
            </a:r>
            <a:endParaRPr lang="it-IT" b="1" dirty="0"/>
          </a:p>
          <a:p>
            <a:endParaRPr lang="it-IT" b="1" dirty="0"/>
          </a:p>
        </p:txBody>
      </p:sp>
      <p:pic>
        <p:nvPicPr>
          <p:cNvPr id="13" name="Immagine 12" descr="C:\Users\User\Desktop\tesi ant\Immagine1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43" y="2703215"/>
            <a:ext cx="3550903" cy="2509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4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Case </a:t>
            </a:r>
            <a:r>
              <a:rPr lang="it-IT" dirty="0" err="1" smtClean="0"/>
              <a:t>Study</a:t>
            </a:r>
            <a:r>
              <a:rPr lang="it-IT" dirty="0" smtClean="0"/>
              <a:t>: F.lli Campochiaro S.r.l.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876256" y="6534201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pic>
        <p:nvPicPr>
          <p:cNvPr id="6" name="Immagine 5" descr="H:\Antonio\foto mocerino\WhatsApp Image 2019-07-16 at 18.09.4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74" y="2204864"/>
            <a:ext cx="5171405" cy="2166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7024724" y="2826471"/>
            <a:ext cx="141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Bottali per </a:t>
            </a:r>
            <a:r>
              <a:rPr lang="it-IT" i="1" dirty="0"/>
              <a:t>concia F.lli Campochiaro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877" y="1835532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F.lli Campochiaro S.r.l., sita </a:t>
            </a:r>
            <a:r>
              <a:rPr lang="it-IT" dirty="0" smtClean="0"/>
              <a:t>nella zona industriale di S</a:t>
            </a:r>
            <a:r>
              <a:rPr lang="it-IT" dirty="0"/>
              <a:t>. Tammaro, </a:t>
            </a:r>
            <a:r>
              <a:rPr lang="it-IT" dirty="0" smtClean="0"/>
              <a:t>della provincia </a:t>
            </a:r>
            <a:r>
              <a:rPr lang="it-IT" dirty="0"/>
              <a:t>di </a:t>
            </a:r>
            <a:r>
              <a:rPr lang="it-IT" dirty="0" smtClean="0"/>
              <a:t>Caserta</a:t>
            </a:r>
            <a:r>
              <a:rPr lang="it-IT" dirty="0"/>
              <a:t>.</a:t>
            </a:r>
          </a:p>
        </p:txBody>
      </p:sp>
      <p:pic>
        <p:nvPicPr>
          <p:cNvPr id="9" name="Immagine 8" descr="H:\Antonio\foto mocerino\WhatsApp Image 2019-07-16 at 18.09.3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17" y="4544406"/>
            <a:ext cx="2638425" cy="187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H:\Antonio\foto mocerino\WhatsApp Image 2019-07-16 at 18.09.5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44407"/>
            <a:ext cx="2540000" cy="187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331640" y="640299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Dalla materia prima al prodotto </a:t>
            </a:r>
            <a:r>
              <a:rPr lang="it-IT" i="1" dirty="0" smtClean="0"/>
              <a:t>finito</a:t>
            </a:r>
            <a:endParaRPr lang="it-IT" dirty="0"/>
          </a:p>
        </p:txBody>
      </p:sp>
      <p:pic>
        <p:nvPicPr>
          <p:cNvPr id="12" name="Immagine 11" descr="C:\Users\User\Desktop\tesi ant\f614c72c-ba3f-4d62-8191-cceed71ad8e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29" y="4544407"/>
            <a:ext cx="2638800" cy="18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6175900" y="6402994"/>
            <a:ext cx="2461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Macchina </a:t>
            </a:r>
            <a:r>
              <a:rPr lang="it-IT" i="1" dirty="0" err="1"/>
              <a:t>Palissonatrice</a:t>
            </a:r>
            <a:r>
              <a:rPr lang="it-IT" i="1" dirty="0"/>
              <a:t>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877" y="148279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Problemi aperti e possibili soluzioni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7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85426" y="1484784"/>
            <a:ext cx="8319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Nel case </a:t>
            </a:r>
            <a:r>
              <a:rPr lang="it-IT" dirty="0" err="1"/>
              <a:t>study</a:t>
            </a:r>
            <a:r>
              <a:rPr lang="it-IT" dirty="0"/>
              <a:t> è </a:t>
            </a:r>
            <a:r>
              <a:rPr lang="it-IT" dirty="0" smtClean="0"/>
              <a:t>stata </a:t>
            </a:r>
            <a:r>
              <a:rPr lang="it-IT" dirty="0"/>
              <a:t>analizzata e rappresentata la situazione di “</a:t>
            </a:r>
            <a:r>
              <a:rPr lang="it-IT" dirty="0" err="1"/>
              <a:t>Actual</a:t>
            </a:r>
            <a:r>
              <a:rPr lang="it-IT" dirty="0"/>
              <a:t> Point” </a:t>
            </a:r>
            <a:r>
              <a:rPr lang="it-IT" dirty="0" smtClean="0"/>
              <a:t>dell’azienda conciaria F.lli </a:t>
            </a:r>
            <a:r>
              <a:rPr lang="it-IT" dirty="0"/>
              <a:t>Campochiaro </a:t>
            </a:r>
            <a:r>
              <a:rPr lang="it-IT" dirty="0" smtClean="0"/>
              <a:t>S.r.l. che </a:t>
            </a:r>
            <a:r>
              <a:rPr lang="it-IT" dirty="0"/>
              <a:t>opera sul territorio </a:t>
            </a:r>
            <a:r>
              <a:rPr lang="it-IT" dirty="0" smtClean="0"/>
              <a:t>campano e </a:t>
            </a:r>
            <a:r>
              <a:rPr lang="it-IT" dirty="0"/>
              <a:t>presiede a tutti i processi di concia e </a:t>
            </a:r>
            <a:r>
              <a:rPr lang="it-IT" dirty="0" smtClean="0"/>
              <a:t>post-concia.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669550" y="4203762"/>
            <a:ext cx="1582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/>
              <a:t>Processo produttivo della conceria</a:t>
            </a:r>
            <a:endParaRPr lang="it-IT" dirty="0"/>
          </a:p>
        </p:txBody>
      </p:sp>
      <p:pic>
        <p:nvPicPr>
          <p:cNvPr id="1027" name="Picture 3" descr="C:\Users\User\Desktop\tesi ant\Immagine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4" y="2480122"/>
            <a:ext cx="6249207" cy="42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:\Users\User\AppData\Local\Microsoft\Windows\INetCache\Content.Word\Immagin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4" y="3142337"/>
            <a:ext cx="7221338" cy="315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\Desktop\tesi ant\Immagine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59" y="1388443"/>
            <a:ext cx="5999565" cy="26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tesi ant\Immagine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46" y="1536705"/>
            <a:ext cx="5843790" cy="48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tesi ant\Immagine7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58" y="4149080"/>
            <a:ext cx="599956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51309" y="1556792"/>
            <a:ext cx="8363272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Il settore conciario è noto per essere uno tra i settori industriali a maggiore impatto </a:t>
            </a:r>
            <a:r>
              <a:rPr lang="it-IT" sz="1800" dirty="0" smtClean="0"/>
              <a:t>ambientale. La </a:t>
            </a:r>
            <a:r>
              <a:rPr lang="it-IT" sz="1800" dirty="0"/>
              <a:t>lavorazione della pelle necessita di un consumo idrico elevatissimo e dell’impiego di numerose sostanze chimiche, che finiscono poi per essere immesse nell’ambiente circostante</a:t>
            </a:r>
            <a:r>
              <a:rPr lang="it-IT" sz="1800" dirty="0" smtClean="0"/>
              <a:t>. Le </a:t>
            </a:r>
            <a:r>
              <a:rPr lang="it-IT" sz="1800" dirty="0"/>
              <a:t>interazioni ambientali collegate al processo sono prevalentemente rappresentate da scarichi idrici, rifiuti ed emissioni in </a:t>
            </a:r>
            <a:r>
              <a:rPr lang="it-IT" sz="1800" dirty="0" smtClean="0"/>
              <a:t>atmosfera.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  <p:pic>
        <p:nvPicPr>
          <p:cNvPr id="5" name="Immagin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262261" cy="12622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16539" y="6237312"/>
            <a:ext cx="542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Flusso in entrata ed uscita in </a:t>
            </a:r>
            <a:r>
              <a:rPr lang="it-IT" i="1" dirty="0" smtClean="0"/>
              <a:t>conceria (</a:t>
            </a:r>
            <a:r>
              <a:rPr lang="it-IT" i="1" dirty="0"/>
              <a:t>Fonte: UNIC,2018)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59657" y="6380705"/>
            <a:ext cx="831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Processo di concia al cromo convenzionale (per tonnellata di pelle grezza)</a:t>
            </a:r>
            <a:endParaRPr lang="it-IT" i="1" dirty="0"/>
          </a:p>
          <a:p>
            <a:endParaRPr lang="it-IT" i="1" dirty="0"/>
          </a:p>
        </p:txBody>
      </p:sp>
      <p:sp>
        <p:nvSpPr>
          <p:cNvPr id="13" name="Rettangolo 12"/>
          <p:cNvSpPr/>
          <p:nvPr/>
        </p:nvSpPr>
        <p:spPr>
          <a:xfrm>
            <a:off x="7529724" y="3410882"/>
            <a:ext cx="1582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/>
              <a:t>Aspetti ambientali connessi ai singoli processi di lavorazione</a:t>
            </a:r>
          </a:p>
        </p:txBody>
      </p:sp>
    </p:spTree>
    <p:extLst>
      <p:ext uri="{BB962C8B-B14F-4D97-AF65-F5344CB8AC3E}">
        <p14:creationId xmlns:p14="http://schemas.microsoft.com/office/powerpoint/2010/main" val="28447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6" grpId="1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24B64D-DCD6-401C-B5F4-5E582A7E54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1202</Words>
  <Application>Microsoft Office PowerPoint</Application>
  <PresentationFormat>Presentazione su schermo (4:3)</PresentationFormat>
  <Paragraphs>164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Corbel</vt:lpstr>
      <vt:lpstr>Times New Roman</vt:lpstr>
      <vt:lpstr>DesignTemplate</vt:lpstr>
      <vt:lpstr>ECONOMIA CIRCOLARE: IL CASO DELLO SMALTIMENTO DEI RESIDUI DI LAVORAZIONE DELL’ATTIVITÀ CONCIARIA</vt:lpstr>
      <vt:lpstr>Indice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Case Study: F.lli Campochiaro S.r.l.</vt:lpstr>
      <vt:lpstr>Presentazione standard di PowerPoint</vt:lpstr>
      <vt:lpstr>Presentazione standard di PowerPoint</vt:lpstr>
      <vt:lpstr>Case Study: Impianto di depurazione</vt:lpstr>
      <vt:lpstr>Case Study: Processo trattamento fanghi</vt:lpstr>
      <vt:lpstr>Case Study: Miglioramento continuo</vt:lpstr>
      <vt:lpstr>Presentazione standard di PowerPoint</vt:lpstr>
      <vt:lpstr>Presentazione standard di PowerPoint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2017-10-10T11:34:54Z</dcterms:created>
  <dcterms:modified xsi:type="dcterms:W3CDTF">2019-11-22T08:18:15Z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