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handoutMasterIdLst>
    <p:handoutMasterId r:id="rId45"/>
  </p:handoutMasterIdLst>
  <p:sldIdLst>
    <p:sldId id="575" r:id="rId2"/>
    <p:sldId id="677" r:id="rId3"/>
    <p:sldId id="710" r:id="rId4"/>
    <p:sldId id="731" r:id="rId5"/>
    <p:sldId id="732" r:id="rId6"/>
    <p:sldId id="729" r:id="rId7"/>
    <p:sldId id="714" r:id="rId8"/>
    <p:sldId id="730" r:id="rId9"/>
    <p:sldId id="711" r:id="rId10"/>
    <p:sldId id="719" r:id="rId11"/>
    <p:sldId id="712" r:id="rId12"/>
    <p:sldId id="733" r:id="rId13"/>
    <p:sldId id="721" r:id="rId14"/>
    <p:sldId id="722" r:id="rId15"/>
    <p:sldId id="727" r:id="rId16"/>
    <p:sldId id="723" r:id="rId17"/>
    <p:sldId id="725" r:id="rId18"/>
    <p:sldId id="735" r:id="rId19"/>
    <p:sldId id="736" r:id="rId20"/>
    <p:sldId id="737" r:id="rId21"/>
    <p:sldId id="738" r:id="rId22"/>
    <p:sldId id="734" r:id="rId23"/>
    <p:sldId id="716" r:id="rId24"/>
    <p:sldId id="715" r:id="rId25"/>
    <p:sldId id="631" r:id="rId26"/>
    <p:sldId id="717" r:id="rId27"/>
    <p:sldId id="676" r:id="rId28"/>
    <p:sldId id="261" r:id="rId29"/>
    <p:sldId id="281" r:id="rId30"/>
    <p:sldId id="271" r:id="rId31"/>
    <p:sldId id="259" r:id="rId32"/>
    <p:sldId id="718" r:id="rId33"/>
    <p:sldId id="280" r:id="rId34"/>
    <p:sldId id="260" r:id="rId35"/>
    <p:sldId id="277" r:id="rId36"/>
    <p:sldId id="278" r:id="rId37"/>
    <p:sldId id="262" r:id="rId38"/>
    <p:sldId id="279" r:id="rId39"/>
    <p:sldId id="273" r:id="rId40"/>
    <p:sldId id="274" r:id="rId41"/>
    <p:sldId id="705" r:id="rId42"/>
    <p:sldId id="310" r:id="rId4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354C"/>
    <a:srgbClr val="89AB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496" autoAdjust="0"/>
    <p:restoredTop sz="83693" autoAdjust="0"/>
  </p:normalViewPr>
  <p:slideViewPr>
    <p:cSldViewPr snapToGrid="0">
      <p:cViewPr varScale="1">
        <p:scale>
          <a:sx n="62" d="100"/>
          <a:sy n="62" d="100"/>
        </p:scale>
        <p:origin x="756" y="66"/>
      </p:cViewPr>
      <p:guideLst>
        <p:guide orient="horz" pos="2160"/>
        <p:guide pos="3840"/>
      </p:guideLst>
    </p:cSldViewPr>
  </p:slideViewPr>
  <p:outlineViewPr>
    <p:cViewPr>
      <p:scale>
        <a:sx n="33" d="100"/>
        <a:sy n="33" d="100"/>
      </p:scale>
      <p:origin x="0" y="-2718"/>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4" d="100"/>
          <a:sy n="84" d="100"/>
        </p:scale>
        <p:origin x="382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DED93ADB-6B7D-4984-AEF2-4F64D8B6F18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a:extLst>
              <a:ext uri="{FF2B5EF4-FFF2-40B4-BE49-F238E27FC236}">
                <a16:creationId xmlns:a16="http://schemas.microsoft.com/office/drawing/2014/main" id="{796D6D82-4D69-BEA9-97AF-1C924C787A0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020F95-5B35-420C-A8DA-BBC37AADB213}" type="datetimeFigureOut">
              <a:rPr lang="it-IT" smtClean="0"/>
              <a:t>20/11/2025</a:t>
            </a:fld>
            <a:endParaRPr lang="it-IT"/>
          </a:p>
        </p:txBody>
      </p:sp>
      <p:sp>
        <p:nvSpPr>
          <p:cNvPr id="4" name="Segnaposto piè di pagina 3">
            <a:extLst>
              <a:ext uri="{FF2B5EF4-FFF2-40B4-BE49-F238E27FC236}">
                <a16:creationId xmlns:a16="http://schemas.microsoft.com/office/drawing/2014/main" id="{60E43A30-8370-708D-875A-B703EAE8BE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a:extLst>
              <a:ext uri="{FF2B5EF4-FFF2-40B4-BE49-F238E27FC236}">
                <a16:creationId xmlns:a16="http://schemas.microsoft.com/office/drawing/2014/main" id="{280C57B4-1045-FB62-0FAD-4F8F58857F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67FE33D-B9AC-4D77-A64F-762588C5A119}" type="slidenum">
              <a:rPr lang="it-IT" smtClean="0"/>
              <a:t>‹N›</a:t>
            </a:fld>
            <a:endParaRPr lang="it-IT"/>
          </a:p>
        </p:txBody>
      </p:sp>
    </p:spTree>
    <p:extLst>
      <p:ext uri="{BB962C8B-B14F-4D97-AF65-F5344CB8AC3E}">
        <p14:creationId xmlns:p14="http://schemas.microsoft.com/office/powerpoint/2010/main" val="41469294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938F93-D4BB-490D-A7D5-7074613E1FE8}" type="datetimeFigureOut">
              <a:rPr lang="it-IT" smtClean="0"/>
              <a:t>20/11/2025</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42E2CD-B2FF-49A6-8FE8-92C151E022EC}" type="slidenum">
              <a:rPr lang="it-IT" smtClean="0"/>
              <a:t>‹N›</a:t>
            </a:fld>
            <a:endParaRPr lang="it-IT"/>
          </a:p>
        </p:txBody>
      </p:sp>
    </p:spTree>
    <p:extLst>
      <p:ext uri="{BB962C8B-B14F-4D97-AF65-F5344CB8AC3E}">
        <p14:creationId xmlns:p14="http://schemas.microsoft.com/office/powerpoint/2010/main" val="2536601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google.com/search?cs=0&amp;sca_esv=01250f61e108407c&amp;sxsrf=AE3TifPeVKEbxsrkJOTRVbQmGM3h_fV24w%3A1750061713159&amp;q=UNI+EN+13501-1&amp;sa=X&amp;ved=2ahUKEwiElt31v_WNAxUKgv0HHTWHHj8QxccNegQICxAB&amp;mstk=AUtExfD33grCglBrue0ZUkukNFrE3C1C8oRiMOOxh_3ixzXWaigDd-I__B98KAdYwIcXvkeXbGNTUnfI9UAStL9hO_TVO7srr5fr7KCiGWCo-hL8iv82L9W-yFMiLJg-Jo0gCITCga0lnvtJkGJLborV8muxMleEVR32ZvtTC9QDowOy-xo&amp;csui=3"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google.com/search?cs=0&amp;sca_esv=01250f61e108407c&amp;sxsrf=AE3TifPeVKEbxsrkJOTRVbQmGM3h_fV24w%3A1750061713159&amp;q=UNI+EN+13501-1&amp;sa=X&amp;ved=2ahUKEwiElt31v_WNAxUKgv0HHTWHHj8QxccNegQICxAB&amp;mstk=AUtExfD33grCglBrue0ZUkukNFrE3C1C8oRiMOOxh_3ixzXWaigDd-I__B98KAdYwIcXvkeXbGNTUnfI9UAStL9hO_TVO7srr5fr7KCiGWCo-hL8iv82L9W-yFMiLJg-Jo0gCITCga0lnvtJkGJLborV8muxMleEVR32ZvtTC9QDowOy-xo&amp;csui=3"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042E2CD-B2FF-49A6-8FE8-92C151E022EC}" type="slidenum">
              <a:rPr lang="it-IT" smtClean="0"/>
              <a:t>3</a:t>
            </a:fld>
            <a:endParaRPr lang="it-IT"/>
          </a:p>
        </p:txBody>
      </p:sp>
    </p:spTree>
    <p:extLst>
      <p:ext uri="{BB962C8B-B14F-4D97-AF65-F5344CB8AC3E}">
        <p14:creationId xmlns:p14="http://schemas.microsoft.com/office/powerpoint/2010/main" val="3523787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33D775-F802-9E35-1471-DAEEEEA80F5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7CE98A5-ACA6-40A6-0474-DF61D5EE24F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540AB2CE-895F-10C7-C915-FA2B720ED8A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La reazione al fuoco dei solai, ovvero la loro capacità di contribuire o meno alla propagazione di un incendio, è un aspetto fondamentale della sicurezza antincendio. I solai, essendo elementi strutturali che separano i piani di un edificio, devono essere progettati per resistere al fuoco per un determinato periodo di tempo, impedendo la propagazione dell'incendio e garantendo la stabilità della struttura. </a:t>
            </a:r>
          </a:p>
          <a:p>
            <a:endParaRPr lang="it-IT" dirty="0"/>
          </a:p>
        </p:txBody>
      </p:sp>
      <p:sp>
        <p:nvSpPr>
          <p:cNvPr id="4" name="Segnaposto numero diapositiva 3">
            <a:extLst>
              <a:ext uri="{FF2B5EF4-FFF2-40B4-BE49-F238E27FC236}">
                <a16:creationId xmlns:a16="http://schemas.microsoft.com/office/drawing/2014/main" id="{F109D85D-2367-6200-D0BF-035FA996E251}"/>
              </a:ext>
            </a:extLst>
          </p:cNvPr>
          <p:cNvSpPr>
            <a:spLocks noGrp="1"/>
          </p:cNvSpPr>
          <p:nvPr>
            <p:ph type="sldNum" sz="quarter" idx="5"/>
          </p:nvPr>
        </p:nvSpPr>
        <p:spPr/>
        <p:txBody>
          <a:bodyPr/>
          <a:lstStyle/>
          <a:p>
            <a:fld id="{B042E2CD-B2FF-49A6-8FE8-92C151E022EC}" type="slidenum">
              <a:rPr lang="it-IT" smtClean="0"/>
              <a:t>18</a:t>
            </a:fld>
            <a:endParaRPr lang="it-IT"/>
          </a:p>
        </p:txBody>
      </p:sp>
    </p:spTree>
    <p:extLst>
      <p:ext uri="{BB962C8B-B14F-4D97-AF65-F5344CB8AC3E}">
        <p14:creationId xmlns:p14="http://schemas.microsoft.com/office/powerpoint/2010/main" val="35105809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B66F7-98DB-22D0-6FB5-3A331FBA7639}"/>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831CCD6F-6CDE-F0C0-F0EA-0D01E7E42EA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02EC017-BEC8-34CE-F0DF-03833E49361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La reazione al fuoco dei solai, ovvero la loro capacità di contribuire o meno alla propagazione di un incendio, è un aspetto fondamentale della sicurezza antincendio. I solai, essendo elementi strutturali che separano i piani di un edificio, devono essere progettati per resistere al fuoco per un determinato periodo di tempo, impedendo la propagazione dell'incendio e garantendo la stabilità della struttura. </a:t>
            </a:r>
          </a:p>
          <a:p>
            <a:endParaRPr lang="it-IT" dirty="0"/>
          </a:p>
        </p:txBody>
      </p:sp>
      <p:sp>
        <p:nvSpPr>
          <p:cNvPr id="4" name="Segnaposto numero diapositiva 3">
            <a:extLst>
              <a:ext uri="{FF2B5EF4-FFF2-40B4-BE49-F238E27FC236}">
                <a16:creationId xmlns:a16="http://schemas.microsoft.com/office/drawing/2014/main" id="{F2F57134-5E2D-7D27-158B-235A40AF4BA2}"/>
              </a:ext>
            </a:extLst>
          </p:cNvPr>
          <p:cNvSpPr>
            <a:spLocks noGrp="1"/>
          </p:cNvSpPr>
          <p:nvPr>
            <p:ph type="sldNum" sz="quarter" idx="5"/>
          </p:nvPr>
        </p:nvSpPr>
        <p:spPr/>
        <p:txBody>
          <a:bodyPr/>
          <a:lstStyle/>
          <a:p>
            <a:fld id="{B042E2CD-B2FF-49A6-8FE8-92C151E022EC}" type="slidenum">
              <a:rPr lang="it-IT" smtClean="0"/>
              <a:t>19</a:t>
            </a:fld>
            <a:endParaRPr lang="it-IT"/>
          </a:p>
        </p:txBody>
      </p:sp>
    </p:spTree>
    <p:extLst>
      <p:ext uri="{BB962C8B-B14F-4D97-AF65-F5344CB8AC3E}">
        <p14:creationId xmlns:p14="http://schemas.microsoft.com/office/powerpoint/2010/main" val="2385101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FA799E-1D01-6C75-6701-28C4877FA50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5C9B37D-F243-D5BA-D3D8-9C5BA271C7B0}"/>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780393E-C350-7A2B-D608-EA60934C84D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La reazione al fuoco dei solai, ovvero la loro capacità di contribuire o meno alla propagazione di un incendio, è un aspetto fondamentale della sicurezza antincendio. I solai, essendo elementi strutturali che separano i piani di un edificio, devono essere progettati per resistere al fuoco per un determinato periodo di tempo, impedendo la propagazione dell'incendio e garantendo la stabilità della struttura. </a:t>
            </a:r>
          </a:p>
          <a:p>
            <a:endParaRPr lang="it-IT" dirty="0"/>
          </a:p>
        </p:txBody>
      </p:sp>
      <p:sp>
        <p:nvSpPr>
          <p:cNvPr id="4" name="Segnaposto numero diapositiva 3">
            <a:extLst>
              <a:ext uri="{FF2B5EF4-FFF2-40B4-BE49-F238E27FC236}">
                <a16:creationId xmlns:a16="http://schemas.microsoft.com/office/drawing/2014/main" id="{DD394250-AA5E-CA61-689C-B8C06D436721}"/>
              </a:ext>
            </a:extLst>
          </p:cNvPr>
          <p:cNvSpPr>
            <a:spLocks noGrp="1"/>
          </p:cNvSpPr>
          <p:nvPr>
            <p:ph type="sldNum" sz="quarter" idx="5"/>
          </p:nvPr>
        </p:nvSpPr>
        <p:spPr/>
        <p:txBody>
          <a:bodyPr/>
          <a:lstStyle/>
          <a:p>
            <a:fld id="{B042E2CD-B2FF-49A6-8FE8-92C151E022EC}" type="slidenum">
              <a:rPr lang="it-IT" smtClean="0"/>
              <a:t>20</a:t>
            </a:fld>
            <a:endParaRPr lang="it-IT"/>
          </a:p>
        </p:txBody>
      </p:sp>
    </p:spTree>
    <p:extLst>
      <p:ext uri="{BB962C8B-B14F-4D97-AF65-F5344CB8AC3E}">
        <p14:creationId xmlns:p14="http://schemas.microsoft.com/office/powerpoint/2010/main" val="23753964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20ACA5-5AAB-2466-4831-7C5A28F9753E}"/>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59A310D-55B2-BD21-1784-EFD0D12C0B5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19F39D16-FA07-3A62-D6C9-29BEEFFE9AE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La reazione al fuoco dei solai, ovvero la loro capacità di contribuire o meno alla propagazione di un incendio, è un aspetto fondamentale della sicurezza antincendio. I solai, essendo elementi strutturali che separano i piani di un edificio, devono essere progettati per resistere al fuoco per un determinato periodo di tempo, impedendo la propagazione dell'incendio e garantendo la stabilità della struttura. </a:t>
            </a:r>
          </a:p>
          <a:p>
            <a:endParaRPr lang="it-IT" dirty="0"/>
          </a:p>
        </p:txBody>
      </p:sp>
      <p:sp>
        <p:nvSpPr>
          <p:cNvPr id="4" name="Segnaposto numero diapositiva 3">
            <a:extLst>
              <a:ext uri="{FF2B5EF4-FFF2-40B4-BE49-F238E27FC236}">
                <a16:creationId xmlns:a16="http://schemas.microsoft.com/office/drawing/2014/main" id="{E8F8AA39-B7A3-14DD-6B75-23003B7F412B}"/>
              </a:ext>
            </a:extLst>
          </p:cNvPr>
          <p:cNvSpPr>
            <a:spLocks noGrp="1"/>
          </p:cNvSpPr>
          <p:nvPr>
            <p:ph type="sldNum" sz="quarter" idx="5"/>
          </p:nvPr>
        </p:nvSpPr>
        <p:spPr/>
        <p:txBody>
          <a:bodyPr/>
          <a:lstStyle/>
          <a:p>
            <a:fld id="{B042E2CD-B2FF-49A6-8FE8-92C151E022EC}" type="slidenum">
              <a:rPr lang="it-IT" smtClean="0"/>
              <a:t>21</a:t>
            </a:fld>
            <a:endParaRPr lang="it-IT"/>
          </a:p>
        </p:txBody>
      </p:sp>
    </p:spTree>
    <p:extLst>
      <p:ext uri="{BB962C8B-B14F-4D97-AF65-F5344CB8AC3E}">
        <p14:creationId xmlns:p14="http://schemas.microsoft.com/office/powerpoint/2010/main" val="2207097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AA0E6-8F02-9273-7C33-6C287AF1B6F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06BF581D-5E24-0776-0261-FDAF4088F01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A597D7A-CE41-82C9-F14D-D50A9E04D38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La reazione al fuoco dei solai, ovvero la loro capacità di contribuire o meno alla propagazione di un incendio, è un aspetto fondamentale della sicurezza antincendio. I solai, essendo elementi strutturali che separano i piani di un edificio, devono essere progettati per resistere al fuoco per un determinato periodo di tempo, impedendo la propagazione dell'incendio e garantendo la stabilità della struttura. </a:t>
            </a:r>
          </a:p>
          <a:p>
            <a:endParaRPr lang="it-IT" dirty="0"/>
          </a:p>
        </p:txBody>
      </p:sp>
      <p:sp>
        <p:nvSpPr>
          <p:cNvPr id="4" name="Segnaposto numero diapositiva 3">
            <a:extLst>
              <a:ext uri="{FF2B5EF4-FFF2-40B4-BE49-F238E27FC236}">
                <a16:creationId xmlns:a16="http://schemas.microsoft.com/office/drawing/2014/main" id="{6E1E318B-51A3-CE20-D4E4-E75D959D4EAB}"/>
              </a:ext>
            </a:extLst>
          </p:cNvPr>
          <p:cNvSpPr>
            <a:spLocks noGrp="1"/>
          </p:cNvSpPr>
          <p:nvPr>
            <p:ph type="sldNum" sz="quarter" idx="5"/>
          </p:nvPr>
        </p:nvSpPr>
        <p:spPr/>
        <p:txBody>
          <a:bodyPr/>
          <a:lstStyle/>
          <a:p>
            <a:fld id="{B042E2CD-B2FF-49A6-8FE8-92C151E022EC}" type="slidenum">
              <a:rPr lang="it-IT" smtClean="0"/>
              <a:t>22</a:t>
            </a:fld>
            <a:endParaRPr lang="it-IT"/>
          </a:p>
        </p:txBody>
      </p:sp>
    </p:spTree>
    <p:extLst>
      <p:ext uri="{BB962C8B-B14F-4D97-AF65-F5344CB8AC3E}">
        <p14:creationId xmlns:p14="http://schemas.microsoft.com/office/powerpoint/2010/main" val="1218326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La reazione al fuoco dei solai, ovvero la loro capacità di contribuire o meno alla propagazione di un incendio, è un aspetto fondamentale della sicurezza antincendio. I solai, essendo elementi strutturali che separano i piani di un edificio, devono essere progettati per resistere al fuoco per un determinato periodo di tempo, impedendo la propagazione dell'incendio e garantendo la stabilità della struttura. </a:t>
            </a:r>
          </a:p>
          <a:p>
            <a:endParaRPr lang="it-IT" dirty="0"/>
          </a:p>
        </p:txBody>
      </p:sp>
      <p:sp>
        <p:nvSpPr>
          <p:cNvPr id="4" name="Segnaposto numero diapositiva 3"/>
          <p:cNvSpPr>
            <a:spLocks noGrp="1"/>
          </p:cNvSpPr>
          <p:nvPr>
            <p:ph type="sldNum" sz="quarter" idx="5"/>
          </p:nvPr>
        </p:nvSpPr>
        <p:spPr/>
        <p:txBody>
          <a:bodyPr/>
          <a:lstStyle/>
          <a:p>
            <a:fld id="{B042E2CD-B2FF-49A6-8FE8-92C151E022EC}" type="slidenum">
              <a:rPr lang="it-IT" smtClean="0"/>
              <a:t>24</a:t>
            </a:fld>
            <a:endParaRPr lang="it-IT"/>
          </a:p>
        </p:txBody>
      </p:sp>
    </p:spTree>
    <p:extLst>
      <p:ext uri="{BB962C8B-B14F-4D97-AF65-F5344CB8AC3E}">
        <p14:creationId xmlns:p14="http://schemas.microsoft.com/office/powerpoint/2010/main" val="10005904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kern="1200" dirty="0">
                <a:solidFill>
                  <a:schemeClr val="tx1"/>
                </a:solidFill>
                <a:effectLst/>
                <a:latin typeface="+mn-lt"/>
                <a:ea typeface="+mn-ea"/>
                <a:cs typeface="+mn-cs"/>
              </a:rPr>
              <a:t>Dal punto di vista della resistenza al fuoco </a:t>
            </a:r>
            <a:r>
              <a:rPr lang="it-IT" sz="1200" b="1" i="0" kern="1200" dirty="0">
                <a:solidFill>
                  <a:schemeClr val="tx1"/>
                </a:solidFill>
                <a:effectLst/>
                <a:latin typeface="+mn-lt"/>
                <a:ea typeface="+mn-ea"/>
                <a:cs typeface="+mn-cs"/>
              </a:rPr>
              <a:t>il problema è la matrice organica</a:t>
            </a:r>
            <a:r>
              <a:rPr lang="it-IT" sz="1200" b="0" i="0" kern="1200" dirty="0">
                <a:solidFill>
                  <a:schemeClr val="tx1"/>
                </a:solidFill>
                <a:effectLst/>
                <a:latin typeface="+mn-lt"/>
                <a:ea typeface="+mn-ea"/>
                <a:cs typeface="+mn-cs"/>
              </a:rPr>
              <a:t>, che a valori di temperatura relativamente bassi è soggetta al </a:t>
            </a:r>
            <a:r>
              <a:rPr lang="it-IT" sz="1200" b="1" i="0" kern="1200" dirty="0">
                <a:solidFill>
                  <a:schemeClr val="tx1"/>
                </a:solidFill>
                <a:effectLst/>
                <a:latin typeface="+mn-lt"/>
                <a:ea typeface="+mn-ea"/>
                <a:cs typeface="+mn-cs"/>
              </a:rPr>
              <a:t>fenomeno della transizione vetrosa</a:t>
            </a:r>
            <a:br>
              <a:rPr lang="it-IT" dirty="0"/>
            </a:br>
            <a:r>
              <a:rPr lang="it-IT" sz="1200" b="0" i="0" kern="1200" dirty="0">
                <a:solidFill>
                  <a:schemeClr val="tx1"/>
                </a:solidFill>
                <a:effectLst/>
                <a:latin typeface="+mn-lt"/>
                <a:ea typeface="+mn-ea"/>
                <a:cs typeface="+mn-cs"/>
              </a:rPr>
              <a:t>In seguito </a:t>
            </a:r>
            <a:r>
              <a:rPr lang="it-IT" sz="1200" b="1" i="0" kern="1200" dirty="0">
                <a:solidFill>
                  <a:schemeClr val="tx1"/>
                </a:solidFill>
                <a:effectLst/>
                <a:latin typeface="+mn-lt"/>
                <a:ea typeface="+mn-ea"/>
                <a:cs typeface="+mn-cs"/>
              </a:rPr>
              <a:t>al raggiungimento della temperatura di transizione vetrosa il sistema FRP perde le sue caratteristiche meccaniche</a:t>
            </a:r>
            <a:r>
              <a:rPr lang="it-IT" sz="1200" b="0" i="0" kern="1200" dirty="0">
                <a:solidFill>
                  <a:schemeClr val="tx1"/>
                </a:solidFill>
                <a:effectLst/>
                <a:latin typeface="+mn-lt"/>
                <a:ea typeface="+mn-ea"/>
                <a:cs typeface="+mn-cs"/>
              </a:rPr>
              <a:t> in quanto la matrice non svolge più la sua funzione strutturale</a:t>
            </a:r>
            <a:br>
              <a:rPr lang="it-IT" dirty="0"/>
            </a:br>
            <a:br>
              <a:rPr lang="it-IT" dirty="0"/>
            </a:br>
            <a:endParaRPr lang="it-IT" dirty="0"/>
          </a:p>
        </p:txBody>
      </p:sp>
      <p:sp>
        <p:nvSpPr>
          <p:cNvPr id="4" name="Segnaposto numero diapositiva 3"/>
          <p:cNvSpPr>
            <a:spLocks noGrp="1"/>
          </p:cNvSpPr>
          <p:nvPr>
            <p:ph type="sldNum" sz="quarter" idx="5"/>
          </p:nvPr>
        </p:nvSpPr>
        <p:spPr/>
        <p:txBody>
          <a:bodyPr/>
          <a:lstStyle/>
          <a:p>
            <a:fld id="{6D20024F-C51A-4BA6-9F77-6ADEB2D1BBDF}" type="slidenum">
              <a:rPr lang="it-IT" smtClean="0"/>
              <a:t>25</a:t>
            </a:fld>
            <a:endParaRPr lang="it-IT"/>
          </a:p>
        </p:txBody>
      </p:sp>
    </p:spTree>
    <p:extLst>
      <p:ext uri="{BB962C8B-B14F-4D97-AF65-F5344CB8AC3E}">
        <p14:creationId xmlns:p14="http://schemas.microsoft.com/office/powerpoint/2010/main" val="4037228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742950" lvl="1" indent="-285750">
              <a:spcBef>
                <a:spcPts val="370"/>
              </a:spcBef>
              <a:buClr>
                <a:srgbClr val="D33338"/>
              </a:buClr>
              <a:buSzPts val="1050"/>
              <a:buFont typeface="Tahoma" panose="020B0604030504040204" pitchFamily="34" charset="0"/>
              <a:buChar char="■"/>
              <a:tabLst>
                <a:tab pos="1079500" algn="l"/>
              </a:tabLst>
            </a:pPr>
            <a:r>
              <a:rPr lang="it-IT" sz="1800" spc="-10" dirty="0">
                <a:solidFill>
                  <a:srgbClr val="434344"/>
                </a:solidFill>
                <a:effectLst/>
                <a:latin typeface="Arial MT"/>
                <a:ea typeface="Tahoma" panose="020B0604030504040204" pitchFamily="34" charset="0"/>
                <a:cs typeface="Arial MT"/>
              </a:rPr>
              <a:t>Elevata</a:t>
            </a:r>
            <a:r>
              <a:rPr lang="it-IT" sz="1800" spc="-80" dirty="0">
                <a:solidFill>
                  <a:srgbClr val="434344"/>
                </a:solidFill>
                <a:effectLst/>
                <a:latin typeface="Arial MT"/>
                <a:ea typeface="Tahoma" panose="020B0604030504040204" pitchFamily="34" charset="0"/>
                <a:cs typeface="Arial MT"/>
              </a:rPr>
              <a:t> </a:t>
            </a:r>
            <a:r>
              <a:rPr lang="it-IT" sz="1800" spc="-5" dirty="0">
                <a:solidFill>
                  <a:srgbClr val="434344"/>
                </a:solidFill>
                <a:effectLst/>
                <a:latin typeface="Arial MT"/>
                <a:ea typeface="Tahoma" panose="020B0604030504040204" pitchFamily="34" charset="0"/>
                <a:cs typeface="Arial MT"/>
              </a:rPr>
              <a:t>durabilità</a:t>
            </a:r>
            <a:r>
              <a:rPr lang="it-IT" sz="1800" spc="-80" dirty="0">
                <a:solidFill>
                  <a:srgbClr val="434344"/>
                </a:solidFill>
                <a:effectLst/>
                <a:latin typeface="Arial MT"/>
                <a:ea typeface="Tahoma" panose="020B0604030504040204" pitchFamily="34" charset="0"/>
                <a:cs typeface="Arial MT"/>
              </a:rPr>
              <a:t> </a:t>
            </a:r>
            <a:r>
              <a:rPr lang="it-IT" sz="1800" spc="-5" dirty="0">
                <a:solidFill>
                  <a:srgbClr val="434344"/>
                </a:solidFill>
                <a:effectLst/>
                <a:latin typeface="Arial MT"/>
                <a:ea typeface="Tahoma" panose="020B0604030504040204" pitchFamily="34" charset="0"/>
                <a:cs typeface="Arial MT"/>
              </a:rPr>
              <a:t>nel</a:t>
            </a:r>
            <a:r>
              <a:rPr lang="it-IT" sz="1800" spc="-80" dirty="0">
                <a:solidFill>
                  <a:srgbClr val="434344"/>
                </a:solidFill>
                <a:effectLst/>
                <a:latin typeface="Arial MT"/>
                <a:ea typeface="Tahoma" panose="020B0604030504040204" pitchFamily="34" charset="0"/>
                <a:cs typeface="Arial MT"/>
              </a:rPr>
              <a:t> </a:t>
            </a:r>
            <a:r>
              <a:rPr lang="it-IT" sz="1800" spc="-5" dirty="0">
                <a:solidFill>
                  <a:srgbClr val="434344"/>
                </a:solidFill>
                <a:effectLst/>
                <a:latin typeface="Arial MT"/>
                <a:ea typeface="Tahoma" panose="020B0604030504040204" pitchFamily="34" charset="0"/>
                <a:cs typeface="Arial MT"/>
              </a:rPr>
              <a:t>tempo;</a:t>
            </a:r>
            <a:endParaRPr lang="it-IT" sz="1800" dirty="0">
              <a:effectLst/>
              <a:latin typeface="Arial MT"/>
              <a:ea typeface="Tahoma" panose="020B0604030504040204" pitchFamily="34" charset="0"/>
              <a:cs typeface="Arial MT"/>
            </a:endParaRPr>
          </a:p>
          <a:p>
            <a:pPr marL="742950" lvl="1" indent="-285750">
              <a:spcBef>
                <a:spcPts val="370"/>
              </a:spcBef>
              <a:buClr>
                <a:srgbClr val="D33338"/>
              </a:buClr>
              <a:buSzPts val="1050"/>
              <a:buFont typeface="Tahoma" panose="020B0604030504040204" pitchFamily="34" charset="0"/>
              <a:buChar char="■"/>
              <a:tabLst>
                <a:tab pos="1079500" algn="l"/>
              </a:tabLst>
            </a:pPr>
            <a:r>
              <a:rPr lang="it-IT" sz="1800" spc="-10" dirty="0">
                <a:solidFill>
                  <a:srgbClr val="434344"/>
                </a:solidFill>
                <a:effectLst/>
                <a:latin typeface="Arial MT"/>
                <a:ea typeface="Tahoma" panose="020B0604030504040204" pitchFamily="34" charset="0"/>
                <a:cs typeface="Arial MT"/>
              </a:rPr>
              <a:t>Elevata resistenza meccanica</a:t>
            </a:r>
            <a:r>
              <a:rPr lang="it-IT" sz="1800" spc="-5" dirty="0">
                <a:solidFill>
                  <a:srgbClr val="434344"/>
                </a:solidFill>
                <a:effectLst/>
                <a:latin typeface="Arial MT"/>
                <a:ea typeface="Tahoma" panose="020B0604030504040204" pitchFamily="34" charset="0"/>
                <a:cs typeface="Arial MT"/>
              </a:rPr>
              <a:t>;</a:t>
            </a:r>
            <a:endParaRPr lang="it-IT" sz="1800" dirty="0">
              <a:effectLst/>
              <a:latin typeface="Arial MT"/>
              <a:ea typeface="Tahoma" panose="020B0604030504040204" pitchFamily="34" charset="0"/>
              <a:cs typeface="Arial MT"/>
            </a:endParaRPr>
          </a:p>
          <a:p>
            <a:pPr marL="742950" lvl="1" indent="-285750">
              <a:spcBef>
                <a:spcPts val="365"/>
              </a:spcBef>
              <a:buClr>
                <a:srgbClr val="D33338"/>
              </a:buClr>
              <a:buSzPts val="1050"/>
              <a:buFont typeface="Tahoma" panose="020B0604030504040204" pitchFamily="34" charset="0"/>
              <a:buChar char="■"/>
              <a:tabLst>
                <a:tab pos="1079500" algn="l"/>
              </a:tabLst>
            </a:pPr>
            <a:r>
              <a:rPr lang="it-IT" sz="1800" spc="-25" dirty="0">
                <a:solidFill>
                  <a:srgbClr val="434344"/>
                </a:solidFill>
                <a:effectLst/>
                <a:latin typeface="Arial MT"/>
                <a:ea typeface="Tahoma" panose="020B0604030504040204" pitchFamily="34" charset="0"/>
                <a:cs typeface="Arial MT"/>
              </a:rPr>
              <a:t>Leggerezza</a:t>
            </a:r>
            <a:r>
              <a:rPr lang="it-IT" sz="1800" spc="-20" dirty="0">
                <a:solidFill>
                  <a:srgbClr val="434344"/>
                </a:solidFill>
                <a:effectLst/>
                <a:latin typeface="Arial MT"/>
                <a:ea typeface="Tahoma" panose="020B0604030504040204" pitchFamily="34" charset="0"/>
                <a:cs typeface="Arial MT"/>
              </a:rPr>
              <a:t>;</a:t>
            </a:r>
            <a:endParaRPr lang="it-IT" sz="1800" dirty="0">
              <a:effectLst/>
              <a:latin typeface="Arial MT"/>
              <a:ea typeface="Tahoma" panose="020B0604030504040204" pitchFamily="34" charset="0"/>
              <a:cs typeface="Arial MT"/>
            </a:endParaRPr>
          </a:p>
          <a:p>
            <a:pPr marL="742950" lvl="1" indent="-285750">
              <a:spcBef>
                <a:spcPts val="365"/>
              </a:spcBef>
              <a:buClr>
                <a:srgbClr val="D33338"/>
              </a:buClr>
              <a:buSzPts val="1050"/>
              <a:buFont typeface="Tahoma" panose="020B0604030504040204" pitchFamily="34" charset="0"/>
              <a:buChar char="■"/>
              <a:tabLst>
                <a:tab pos="1079500" algn="l"/>
              </a:tabLst>
            </a:pPr>
            <a:r>
              <a:rPr lang="it-IT" sz="1800" spc="-20" dirty="0">
                <a:solidFill>
                  <a:srgbClr val="434344"/>
                </a:solidFill>
                <a:effectLst/>
                <a:latin typeface="Arial MT"/>
                <a:ea typeface="Tahoma" panose="020B0604030504040204" pitchFamily="34" charset="0"/>
                <a:cs typeface="Arial MT"/>
              </a:rPr>
              <a:t>Idoneità ad ambienti aggressivi;</a:t>
            </a:r>
            <a:endParaRPr lang="it-IT" sz="1800" dirty="0">
              <a:effectLst/>
              <a:latin typeface="Arial MT"/>
              <a:ea typeface="Tahoma" panose="020B0604030504040204" pitchFamily="34" charset="0"/>
              <a:cs typeface="Arial MT"/>
            </a:endParaRPr>
          </a:p>
          <a:p>
            <a:pPr marL="742950" lvl="1" indent="-285750">
              <a:spcBef>
                <a:spcPts val="370"/>
              </a:spcBef>
              <a:buClr>
                <a:srgbClr val="D33338"/>
              </a:buClr>
              <a:buSzPts val="1050"/>
              <a:buFont typeface="Tahoma" panose="020B0604030504040204" pitchFamily="34" charset="0"/>
              <a:buChar char="■"/>
              <a:tabLst>
                <a:tab pos="1079500" algn="l"/>
              </a:tabLst>
            </a:pPr>
            <a:r>
              <a:rPr lang="it-IT" sz="1800" spc="-10" dirty="0">
                <a:solidFill>
                  <a:srgbClr val="434344"/>
                </a:solidFill>
                <a:effectLst/>
                <a:latin typeface="Arial MT"/>
                <a:ea typeface="Tahoma" panose="020B0604030504040204" pitchFamily="34" charset="0"/>
                <a:cs typeface="Arial MT"/>
              </a:rPr>
              <a:t>Facilità</a:t>
            </a:r>
            <a:r>
              <a:rPr lang="it-IT" sz="1800" spc="-80" dirty="0">
                <a:solidFill>
                  <a:srgbClr val="434344"/>
                </a:solidFill>
                <a:effectLst/>
                <a:latin typeface="Arial MT"/>
                <a:ea typeface="Tahoma" panose="020B0604030504040204" pitchFamily="34" charset="0"/>
                <a:cs typeface="Arial MT"/>
              </a:rPr>
              <a:t> e rapidità </a:t>
            </a:r>
            <a:r>
              <a:rPr lang="it-IT" sz="1800" spc="-10" dirty="0">
                <a:solidFill>
                  <a:srgbClr val="434344"/>
                </a:solidFill>
                <a:effectLst/>
                <a:latin typeface="Arial MT"/>
                <a:ea typeface="Tahoma" panose="020B0604030504040204" pitchFamily="34" charset="0"/>
                <a:cs typeface="Arial MT"/>
              </a:rPr>
              <a:t>di</a:t>
            </a:r>
            <a:r>
              <a:rPr lang="it-IT" sz="1800" spc="-80" dirty="0">
                <a:solidFill>
                  <a:srgbClr val="434344"/>
                </a:solidFill>
                <a:effectLst/>
                <a:latin typeface="Arial MT"/>
                <a:ea typeface="Tahoma" panose="020B0604030504040204" pitchFamily="34" charset="0"/>
                <a:cs typeface="Arial MT"/>
              </a:rPr>
              <a:t> </a:t>
            </a:r>
            <a:r>
              <a:rPr lang="it-IT" sz="1800" spc="-10" dirty="0">
                <a:solidFill>
                  <a:srgbClr val="434344"/>
                </a:solidFill>
                <a:effectLst/>
                <a:latin typeface="Arial MT"/>
                <a:ea typeface="Tahoma" panose="020B0604030504040204" pitchFamily="34" charset="0"/>
                <a:cs typeface="Arial MT"/>
              </a:rPr>
              <a:t>applicazione</a:t>
            </a:r>
            <a:r>
              <a:rPr lang="it-IT" sz="1800" spc="-80" dirty="0">
                <a:solidFill>
                  <a:srgbClr val="434344"/>
                </a:solidFill>
                <a:effectLst/>
                <a:latin typeface="Arial MT"/>
                <a:ea typeface="Tahoma" panose="020B0604030504040204" pitchFamily="34" charset="0"/>
                <a:cs typeface="Arial MT"/>
              </a:rPr>
              <a:t> </a:t>
            </a:r>
            <a:r>
              <a:rPr lang="it-IT" sz="1800" spc="-10" dirty="0">
                <a:solidFill>
                  <a:srgbClr val="434344"/>
                </a:solidFill>
                <a:effectLst/>
                <a:latin typeface="Arial MT"/>
                <a:ea typeface="Tahoma" panose="020B0604030504040204" pitchFamily="34" charset="0"/>
                <a:cs typeface="Arial MT"/>
              </a:rPr>
              <a:t>da</a:t>
            </a:r>
            <a:r>
              <a:rPr lang="it-IT" sz="1800" spc="-80" dirty="0">
                <a:solidFill>
                  <a:srgbClr val="434344"/>
                </a:solidFill>
                <a:effectLst/>
                <a:latin typeface="Arial MT"/>
                <a:ea typeface="Tahoma" panose="020B0604030504040204" pitchFamily="34" charset="0"/>
                <a:cs typeface="Arial MT"/>
              </a:rPr>
              <a:t> </a:t>
            </a:r>
            <a:r>
              <a:rPr lang="it-IT" sz="1800" spc="-10" dirty="0">
                <a:solidFill>
                  <a:srgbClr val="434344"/>
                </a:solidFill>
                <a:effectLst/>
                <a:latin typeface="Arial MT"/>
                <a:ea typeface="Tahoma" panose="020B0604030504040204" pitchFamily="34" charset="0"/>
                <a:cs typeface="Arial MT"/>
              </a:rPr>
              <a:t>parte</a:t>
            </a:r>
            <a:r>
              <a:rPr lang="it-IT" sz="1800" spc="-80" dirty="0">
                <a:solidFill>
                  <a:srgbClr val="434344"/>
                </a:solidFill>
                <a:effectLst/>
                <a:latin typeface="Arial MT"/>
                <a:ea typeface="Tahoma" panose="020B0604030504040204" pitchFamily="34" charset="0"/>
                <a:cs typeface="Arial MT"/>
              </a:rPr>
              <a:t> </a:t>
            </a:r>
            <a:r>
              <a:rPr lang="it-IT" sz="1800" spc="-10" dirty="0">
                <a:solidFill>
                  <a:srgbClr val="434344"/>
                </a:solidFill>
                <a:effectLst/>
                <a:latin typeface="Arial MT"/>
                <a:ea typeface="Tahoma" panose="020B0604030504040204" pitchFamily="34" charset="0"/>
                <a:cs typeface="Arial MT"/>
              </a:rPr>
              <a:t>delle</a:t>
            </a:r>
            <a:r>
              <a:rPr lang="it-IT" sz="1800" spc="-80" dirty="0">
                <a:solidFill>
                  <a:srgbClr val="434344"/>
                </a:solidFill>
                <a:effectLst/>
                <a:latin typeface="Arial MT"/>
                <a:ea typeface="Tahoma" panose="020B0604030504040204" pitchFamily="34" charset="0"/>
                <a:cs typeface="Arial MT"/>
              </a:rPr>
              <a:t> </a:t>
            </a:r>
            <a:r>
              <a:rPr lang="it-IT" sz="1800" spc="-5" dirty="0">
                <a:solidFill>
                  <a:srgbClr val="434344"/>
                </a:solidFill>
                <a:effectLst/>
                <a:latin typeface="Arial MT"/>
                <a:ea typeface="Tahoma" panose="020B0604030504040204" pitchFamily="34" charset="0"/>
                <a:cs typeface="Arial MT"/>
              </a:rPr>
              <a:t>maestranze;</a:t>
            </a:r>
            <a:endParaRPr lang="it-IT" sz="1800" dirty="0">
              <a:effectLst/>
              <a:latin typeface="Arial MT"/>
              <a:ea typeface="Tahoma" panose="020B0604030504040204" pitchFamily="34" charset="0"/>
              <a:cs typeface="Arial MT"/>
            </a:endParaRPr>
          </a:p>
          <a:p>
            <a:pPr marL="742950" lvl="1" indent="-285750">
              <a:spcBef>
                <a:spcPts val="370"/>
              </a:spcBef>
              <a:buClr>
                <a:srgbClr val="D33338"/>
              </a:buClr>
              <a:buSzPts val="1050"/>
              <a:buFont typeface="Tahoma" panose="020B0604030504040204" pitchFamily="34" charset="0"/>
              <a:buChar char="■"/>
              <a:tabLst>
                <a:tab pos="1079500" algn="l"/>
              </a:tabLst>
            </a:pPr>
            <a:r>
              <a:rPr lang="it-IT" sz="1800" spc="-5" dirty="0">
                <a:solidFill>
                  <a:srgbClr val="434344"/>
                </a:solidFill>
                <a:effectLst/>
                <a:latin typeface="Arial MT"/>
                <a:ea typeface="Tahoma" panose="020B0604030504040204" pitchFamily="34" charset="0"/>
                <a:cs typeface="Arial MT"/>
              </a:rPr>
              <a:t>Mantenimento dell’estetica e della funzionalità strutturale.</a:t>
            </a:r>
            <a:endParaRPr lang="it-IT" sz="1800" dirty="0">
              <a:effectLst/>
              <a:latin typeface="Arial MT"/>
              <a:ea typeface="Tahoma" panose="020B0604030504040204" pitchFamily="34" charset="0"/>
              <a:cs typeface="Arial MT"/>
            </a:endParaRPr>
          </a:p>
        </p:txBody>
      </p:sp>
      <p:sp>
        <p:nvSpPr>
          <p:cNvPr id="4" name="Segnaposto intestazione 3"/>
          <p:cNvSpPr>
            <a:spLocks noGrp="1"/>
          </p:cNvSpPr>
          <p:nvPr>
            <p:ph type="hdr" sz="quarter"/>
          </p:nvPr>
        </p:nvSpPr>
        <p:spPr/>
        <p:txBody>
          <a:bodyPr/>
          <a:lstStyle/>
          <a:p>
            <a:endParaRPr lang="it-IT"/>
          </a:p>
        </p:txBody>
      </p:sp>
      <p:sp>
        <p:nvSpPr>
          <p:cNvPr id="5" name="Segnaposto numero diapositiva 4"/>
          <p:cNvSpPr>
            <a:spLocks noGrp="1"/>
          </p:cNvSpPr>
          <p:nvPr>
            <p:ph type="sldNum" sz="quarter" idx="5"/>
          </p:nvPr>
        </p:nvSpPr>
        <p:spPr/>
        <p:txBody>
          <a:bodyPr/>
          <a:lstStyle/>
          <a:p>
            <a:fld id="{8BC632B2-A0ED-4579-A36D-A068C61DCE52}" type="slidenum">
              <a:rPr lang="it-IT" smtClean="0"/>
              <a:t>27</a:t>
            </a:fld>
            <a:endParaRPr lang="it-IT"/>
          </a:p>
        </p:txBody>
      </p:sp>
    </p:spTree>
    <p:extLst>
      <p:ext uri="{BB962C8B-B14F-4D97-AF65-F5344CB8AC3E}">
        <p14:creationId xmlns:p14="http://schemas.microsoft.com/office/powerpoint/2010/main" val="3131623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Solaio 4,5x3m e h 20cm – </a:t>
            </a:r>
            <a:r>
              <a:rPr lang="it-IT" dirty="0" err="1"/>
              <a:t>htot</a:t>
            </a:r>
            <a:r>
              <a:rPr lang="it-IT" dirty="0"/>
              <a:t>(con </a:t>
            </a:r>
            <a:r>
              <a:rPr lang="it-IT" dirty="0" err="1"/>
              <a:t>oly</a:t>
            </a:r>
            <a:r>
              <a:rPr lang="it-IT" dirty="0"/>
              <a:t> </a:t>
            </a:r>
            <a:r>
              <a:rPr lang="it-IT" dirty="0" err="1"/>
              <a:t>fire</a:t>
            </a:r>
            <a:r>
              <a:rPr lang="it-IT" dirty="0"/>
              <a:t>) =30,5cm</a:t>
            </a:r>
          </a:p>
          <a:p>
            <a:r>
              <a:rPr lang="it-IT" dirty="0" err="1"/>
              <a:t>oly</a:t>
            </a:r>
            <a:r>
              <a:rPr lang="it-IT" dirty="0"/>
              <a:t> </a:t>
            </a:r>
            <a:r>
              <a:rPr lang="it-IT" dirty="0" err="1"/>
              <a:t>sil</a:t>
            </a:r>
            <a:r>
              <a:rPr lang="it-IT" dirty="0"/>
              <a:t> </a:t>
            </a:r>
            <a:r>
              <a:rPr lang="it-IT" dirty="0" err="1"/>
              <a:t>fire</a:t>
            </a:r>
            <a:r>
              <a:rPr lang="it-IT" dirty="0"/>
              <a:t> 4x3m distante 10,5 cm da solaio</a:t>
            </a:r>
          </a:p>
        </p:txBody>
      </p:sp>
      <p:sp>
        <p:nvSpPr>
          <p:cNvPr id="4" name="Segnaposto intestazione 3"/>
          <p:cNvSpPr>
            <a:spLocks noGrp="1"/>
          </p:cNvSpPr>
          <p:nvPr>
            <p:ph type="hdr" sz="quarter"/>
          </p:nvPr>
        </p:nvSpPr>
        <p:spPr/>
        <p:txBody>
          <a:bodyPr/>
          <a:lstStyle/>
          <a:p>
            <a:endParaRPr lang="it-IT"/>
          </a:p>
        </p:txBody>
      </p:sp>
      <p:sp>
        <p:nvSpPr>
          <p:cNvPr id="5" name="Segnaposto numero diapositiva 4"/>
          <p:cNvSpPr>
            <a:spLocks noGrp="1"/>
          </p:cNvSpPr>
          <p:nvPr>
            <p:ph type="sldNum" sz="quarter" idx="5"/>
          </p:nvPr>
        </p:nvSpPr>
        <p:spPr/>
        <p:txBody>
          <a:bodyPr/>
          <a:lstStyle/>
          <a:p>
            <a:fld id="{8BC632B2-A0ED-4579-A36D-A068C61DCE52}" type="slidenum">
              <a:rPr lang="it-IT" smtClean="0"/>
              <a:t>31</a:t>
            </a:fld>
            <a:endParaRPr lang="it-IT"/>
          </a:p>
        </p:txBody>
      </p:sp>
    </p:spTree>
    <p:extLst>
      <p:ext uri="{BB962C8B-B14F-4D97-AF65-F5344CB8AC3E}">
        <p14:creationId xmlns:p14="http://schemas.microsoft.com/office/powerpoint/2010/main" val="22386342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042E2CD-B2FF-49A6-8FE8-92C151E022EC}" type="slidenum">
              <a:rPr lang="it-IT" smtClean="0"/>
              <a:t>32</a:t>
            </a:fld>
            <a:endParaRPr lang="it-IT"/>
          </a:p>
        </p:txBody>
      </p:sp>
    </p:spTree>
    <p:extLst>
      <p:ext uri="{BB962C8B-B14F-4D97-AF65-F5344CB8AC3E}">
        <p14:creationId xmlns:p14="http://schemas.microsoft.com/office/powerpoint/2010/main" val="1840899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9ABE05-00B9-A8E9-5969-2B53B1FC86E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C80D3C7-F99C-4277-5213-F39AFD0AD3C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0F300C0-540E-E723-5FBF-D2B8657FF13B}"/>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E707C197-5911-E29B-9984-3D0AD3DCF1EF}"/>
              </a:ext>
            </a:extLst>
          </p:cNvPr>
          <p:cNvSpPr>
            <a:spLocks noGrp="1"/>
          </p:cNvSpPr>
          <p:nvPr>
            <p:ph type="sldNum" sz="quarter" idx="5"/>
          </p:nvPr>
        </p:nvSpPr>
        <p:spPr/>
        <p:txBody>
          <a:bodyPr/>
          <a:lstStyle/>
          <a:p>
            <a:fld id="{B042E2CD-B2FF-49A6-8FE8-92C151E022EC}" type="slidenum">
              <a:rPr lang="it-IT" smtClean="0"/>
              <a:t>4</a:t>
            </a:fld>
            <a:endParaRPr lang="it-IT"/>
          </a:p>
        </p:txBody>
      </p:sp>
    </p:spTree>
    <p:extLst>
      <p:ext uri="{BB962C8B-B14F-4D97-AF65-F5344CB8AC3E}">
        <p14:creationId xmlns:p14="http://schemas.microsoft.com/office/powerpoint/2010/main" val="27733274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F9DD5-CFF4-3A61-0228-3AA7B472FB8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5F1FC631-9099-9D67-D083-2EED3F2B1B8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AA4C878B-C6DA-B9CE-ECEB-E4A3267B6966}"/>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96AC6EDE-FBEA-AD6F-9B64-F91CB2637491}"/>
              </a:ext>
            </a:extLst>
          </p:cNvPr>
          <p:cNvSpPr>
            <a:spLocks noGrp="1"/>
          </p:cNvSpPr>
          <p:nvPr>
            <p:ph type="sldNum" sz="quarter" idx="5"/>
          </p:nvPr>
        </p:nvSpPr>
        <p:spPr/>
        <p:txBody>
          <a:bodyPr/>
          <a:lstStyle/>
          <a:p>
            <a:fld id="{B042E2CD-B2FF-49A6-8FE8-92C151E022EC}" type="slidenum">
              <a:rPr lang="it-IT" smtClean="0"/>
              <a:t>5</a:t>
            </a:fld>
            <a:endParaRPr lang="it-IT"/>
          </a:p>
        </p:txBody>
      </p:sp>
    </p:spTree>
    <p:extLst>
      <p:ext uri="{BB962C8B-B14F-4D97-AF65-F5344CB8AC3E}">
        <p14:creationId xmlns:p14="http://schemas.microsoft.com/office/powerpoint/2010/main" val="1961367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C4C3C-8FD6-3884-5F97-4F77298B5C5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7025E07E-0F5A-344B-43FA-95FDBA7DEE85}"/>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BA099B2-9476-8360-729C-C10C27976534}"/>
              </a:ext>
            </a:extLst>
          </p:cNvPr>
          <p:cNvSpPr>
            <a:spLocks noGrp="1"/>
          </p:cNvSpPr>
          <p:nvPr>
            <p:ph type="body" idx="1"/>
          </p:nvPr>
        </p:nvSpPr>
        <p:spPr/>
        <p:txBody>
          <a:bodyPr/>
          <a:lstStyle/>
          <a:p>
            <a:pPr algn="l">
              <a:lnSpc>
                <a:spcPts val="1950"/>
              </a:lnSpc>
              <a:spcBef>
                <a:spcPts val="1500"/>
              </a:spcBef>
              <a:spcAft>
                <a:spcPts val="750"/>
              </a:spcAft>
              <a:buNone/>
            </a:pPr>
            <a:r>
              <a:rPr lang="it-IT" b="0" i="0" dirty="0">
                <a:solidFill>
                  <a:srgbClr val="001D35"/>
                </a:solidFill>
                <a:effectLst/>
                <a:latin typeface="Google Sans"/>
              </a:rPr>
              <a:t>Classificazione della reazione al fuoco:</a:t>
            </a:r>
          </a:p>
          <a:p>
            <a:pPr algn="l">
              <a:spcBef>
                <a:spcPts val="750"/>
              </a:spcBef>
              <a:spcAft>
                <a:spcPts val="1500"/>
              </a:spcAft>
            </a:pPr>
            <a:r>
              <a:rPr lang="it-IT" b="0" i="0" dirty="0">
                <a:solidFill>
                  <a:srgbClr val="001D35"/>
                </a:solidFill>
                <a:effectLst/>
                <a:latin typeface="Google Sans"/>
              </a:rPr>
              <a:t>La reazione al fuoco dei materiali da costruzione, inclusi quelli utilizzati per i solai, è classificata secondo il sistema europeo </a:t>
            </a:r>
            <a:r>
              <a:rPr lang="it-IT" b="0" i="0" dirty="0">
                <a:solidFill>
                  <a:srgbClr val="001D35"/>
                </a:solidFill>
                <a:effectLst/>
                <a:latin typeface="Google Sans"/>
                <a:hlinkClick r:id="rId3"/>
              </a:rPr>
              <a:t>UNI EN 13501-1</a:t>
            </a:r>
            <a:r>
              <a:rPr lang="it-IT" b="0" i="0" dirty="0">
                <a:solidFill>
                  <a:srgbClr val="001D35"/>
                </a:solidFill>
                <a:effectLst/>
                <a:latin typeface="Google Sans"/>
              </a:rPr>
              <a:t>, che prevede diverse classi, dalla A1 (incombustibile) alla F (materiali non classificati). I materiali classificati come A1 non contribuiscono alla propagazione dell'incendio, mentre quelli di classi inferiori partecipano in misura maggiore. </a:t>
            </a:r>
          </a:p>
          <a:p>
            <a:endParaRPr lang="it-IT" dirty="0"/>
          </a:p>
        </p:txBody>
      </p:sp>
      <p:sp>
        <p:nvSpPr>
          <p:cNvPr id="4" name="Segnaposto numero diapositiva 3">
            <a:extLst>
              <a:ext uri="{FF2B5EF4-FFF2-40B4-BE49-F238E27FC236}">
                <a16:creationId xmlns:a16="http://schemas.microsoft.com/office/drawing/2014/main" id="{F05B3186-9A4F-1886-0637-2C6B96FC90E5}"/>
              </a:ext>
            </a:extLst>
          </p:cNvPr>
          <p:cNvSpPr>
            <a:spLocks noGrp="1"/>
          </p:cNvSpPr>
          <p:nvPr>
            <p:ph type="sldNum" sz="quarter" idx="5"/>
          </p:nvPr>
        </p:nvSpPr>
        <p:spPr/>
        <p:txBody>
          <a:bodyPr/>
          <a:lstStyle/>
          <a:p>
            <a:fld id="{B042E2CD-B2FF-49A6-8FE8-92C151E022EC}" type="slidenum">
              <a:rPr lang="it-IT" smtClean="0"/>
              <a:t>6</a:t>
            </a:fld>
            <a:endParaRPr lang="it-IT"/>
          </a:p>
        </p:txBody>
      </p:sp>
    </p:spTree>
    <p:extLst>
      <p:ext uri="{BB962C8B-B14F-4D97-AF65-F5344CB8AC3E}">
        <p14:creationId xmlns:p14="http://schemas.microsoft.com/office/powerpoint/2010/main" val="399292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EB8AF-6717-E9EA-3B02-C05F9172709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9C447FCE-4FB8-96E1-BE20-50F85DCD194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DF84F990-D369-865D-6D8F-6C0550132F96}"/>
              </a:ext>
            </a:extLst>
          </p:cNvPr>
          <p:cNvSpPr>
            <a:spLocks noGrp="1"/>
          </p:cNvSpPr>
          <p:nvPr>
            <p:ph type="body" idx="1"/>
          </p:nvPr>
        </p:nvSpPr>
        <p:spPr/>
        <p:txBody>
          <a:bodyPr/>
          <a:lstStyle/>
          <a:p>
            <a:pPr algn="l">
              <a:lnSpc>
                <a:spcPts val="1950"/>
              </a:lnSpc>
              <a:spcBef>
                <a:spcPts val="1500"/>
              </a:spcBef>
              <a:spcAft>
                <a:spcPts val="750"/>
              </a:spcAft>
              <a:buNone/>
            </a:pPr>
            <a:r>
              <a:rPr lang="it-IT" b="0" i="0" dirty="0">
                <a:solidFill>
                  <a:srgbClr val="001D35"/>
                </a:solidFill>
                <a:effectLst/>
                <a:latin typeface="Google Sans"/>
              </a:rPr>
              <a:t>Classificazione della reazione al fuoco:</a:t>
            </a:r>
          </a:p>
          <a:p>
            <a:pPr algn="l">
              <a:spcBef>
                <a:spcPts val="750"/>
              </a:spcBef>
              <a:spcAft>
                <a:spcPts val="1500"/>
              </a:spcAft>
            </a:pPr>
            <a:r>
              <a:rPr lang="it-IT" b="0" i="0" dirty="0">
                <a:solidFill>
                  <a:srgbClr val="001D35"/>
                </a:solidFill>
                <a:effectLst/>
                <a:latin typeface="Google Sans"/>
              </a:rPr>
              <a:t>La reazione al fuoco dei materiali da costruzione, inclusi quelli utilizzati per i solai, è classificata secondo il sistema europeo </a:t>
            </a:r>
            <a:r>
              <a:rPr lang="it-IT" b="0" i="0" dirty="0">
                <a:solidFill>
                  <a:srgbClr val="001D35"/>
                </a:solidFill>
                <a:effectLst/>
                <a:latin typeface="Google Sans"/>
                <a:hlinkClick r:id="rId3"/>
              </a:rPr>
              <a:t>UNI EN 13501-1</a:t>
            </a:r>
            <a:r>
              <a:rPr lang="it-IT" b="0" i="0" dirty="0">
                <a:solidFill>
                  <a:srgbClr val="001D35"/>
                </a:solidFill>
                <a:effectLst/>
                <a:latin typeface="Google Sans"/>
              </a:rPr>
              <a:t>, che prevede diverse classi, dalla A1 (incombustibile) alla F (materiali non classificati). I materiali classificati come A1 non contribuiscono alla propagazione dell'incendio, mentre quelli di classi inferiori partecipano in misura maggiore. </a:t>
            </a:r>
          </a:p>
          <a:p>
            <a:endParaRPr lang="it-IT" dirty="0"/>
          </a:p>
        </p:txBody>
      </p:sp>
      <p:sp>
        <p:nvSpPr>
          <p:cNvPr id="4" name="Segnaposto numero diapositiva 3">
            <a:extLst>
              <a:ext uri="{FF2B5EF4-FFF2-40B4-BE49-F238E27FC236}">
                <a16:creationId xmlns:a16="http://schemas.microsoft.com/office/drawing/2014/main" id="{48DB8C25-A55E-119A-0155-F2804C97E298}"/>
              </a:ext>
            </a:extLst>
          </p:cNvPr>
          <p:cNvSpPr>
            <a:spLocks noGrp="1"/>
          </p:cNvSpPr>
          <p:nvPr>
            <p:ph type="sldNum" sz="quarter" idx="5"/>
          </p:nvPr>
        </p:nvSpPr>
        <p:spPr/>
        <p:txBody>
          <a:bodyPr/>
          <a:lstStyle/>
          <a:p>
            <a:fld id="{B042E2CD-B2FF-49A6-8FE8-92C151E022EC}" type="slidenum">
              <a:rPr lang="it-IT" smtClean="0"/>
              <a:t>8</a:t>
            </a:fld>
            <a:endParaRPr lang="it-IT"/>
          </a:p>
        </p:txBody>
      </p:sp>
    </p:spTree>
    <p:extLst>
      <p:ext uri="{BB962C8B-B14F-4D97-AF65-F5344CB8AC3E}">
        <p14:creationId xmlns:p14="http://schemas.microsoft.com/office/powerpoint/2010/main" val="751035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kern="1200" dirty="0">
                <a:solidFill>
                  <a:schemeClr val="tx1"/>
                </a:solidFill>
                <a:effectLst/>
                <a:latin typeface="+mn-lt"/>
                <a:ea typeface="+mn-ea"/>
                <a:cs typeface="+mn-cs"/>
              </a:rPr>
              <a:t>In sintesi, la resistenza al fuoco indica la durata della protezione di un elemento costruttivo in caso di incendio, mentre la reazione al fuoco valuta il contributo del materiale all'incendio stesso. </a:t>
            </a:r>
            <a:endParaRPr lang="it-IT" dirty="0"/>
          </a:p>
        </p:txBody>
      </p:sp>
      <p:sp>
        <p:nvSpPr>
          <p:cNvPr id="4" name="Segnaposto numero diapositiva 3"/>
          <p:cNvSpPr>
            <a:spLocks noGrp="1"/>
          </p:cNvSpPr>
          <p:nvPr>
            <p:ph type="sldNum" sz="quarter" idx="5"/>
          </p:nvPr>
        </p:nvSpPr>
        <p:spPr/>
        <p:txBody>
          <a:bodyPr/>
          <a:lstStyle/>
          <a:p>
            <a:fld id="{B042E2CD-B2FF-49A6-8FE8-92C151E022EC}" type="slidenum">
              <a:rPr lang="it-IT" smtClean="0"/>
              <a:t>11</a:t>
            </a:fld>
            <a:endParaRPr lang="it-IT"/>
          </a:p>
        </p:txBody>
      </p:sp>
    </p:spTree>
    <p:extLst>
      <p:ext uri="{BB962C8B-B14F-4D97-AF65-F5344CB8AC3E}">
        <p14:creationId xmlns:p14="http://schemas.microsoft.com/office/powerpoint/2010/main" val="173617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960E49-CAD2-E171-C816-88DC5694569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CFEF24F-CA2F-DC1C-08A2-06A4F3AE67E1}"/>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3919D750-0B46-2C3F-8549-6EBF90D33FFA}"/>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71F418C0-DFE7-9193-B6E5-7525408DC731}"/>
              </a:ext>
            </a:extLst>
          </p:cNvPr>
          <p:cNvSpPr>
            <a:spLocks noGrp="1"/>
          </p:cNvSpPr>
          <p:nvPr>
            <p:ph type="sldNum" sz="quarter" idx="5"/>
          </p:nvPr>
        </p:nvSpPr>
        <p:spPr/>
        <p:txBody>
          <a:bodyPr/>
          <a:lstStyle/>
          <a:p>
            <a:fld id="{B042E2CD-B2FF-49A6-8FE8-92C151E022EC}" type="slidenum">
              <a:rPr lang="it-IT" smtClean="0"/>
              <a:t>12</a:t>
            </a:fld>
            <a:endParaRPr lang="it-IT"/>
          </a:p>
        </p:txBody>
      </p:sp>
    </p:spTree>
    <p:extLst>
      <p:ext uri="{BB962C8B-B14F-4D97-AF65-F5344CB8AC3E}">
        <p14:creationId xmlns:p14="http://schemas.microsoft.com/office/powerpoint/2010/main" val="2440562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C8532-8B6A-205D-740D-BD9388752F3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E44746EA-A5B5-6F55-6812-0F82399DD55D}"/>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0F9CCAA5-71A4-44FF-B990-7EB60045C06C}"/>
              </a:ext>
            </a:extLst>
          </p:cNvPr>
          <p:cNvSpPr>
            <a:spLocks noGrp="1"/>
          </p:cNvSpPr>
          <p:nvPr>
            <p:ph type="body" idx="1"/>
          </p:nvPr>
        </p:nvSpPr>
        <p:spPr/>
        <p:txBody>
          <a:bodyPr/>
          <a:lstStyle/>
          <a:p>
            <a:endParaRPr lang="it-IT" dirty="0"/>
          </a:p>
        </p:txBody>
      </p:sp>
      <p:sp>
        <p:nvSpPr>
          <p:cNvPr id="4" name="Segnaposto numero diapositiva 3">
            <a:extLst>
              <a:ext uri="{FF2B5EF4-FFF2-40B4-BE49-F238E27FC236}">
                <a16:creationId xmlns:a16="http://schemas.microsoft.com/office/drawing/2014/main" id="{BB676DCA-7762-6625-169B-BA9AC9F4D9D3}"/>
              </a:ext>
            </a:extLst>
          </p:cNvPr>
          <p:cNvSpPr>
            <a:spLocks noGrp="1"/>
          </p:cNvSpPr>
          <p:nvPr>
            <p:ph type="sldNum" sz="quarter" idx="5"/>
          </p:nvPr>
        </p:nvSpPr>
        <p:spPr/>
        <p:txBody>
          <a:bodyPr/>
          <a:lstStyle/>
          <a:p>
            <a:fld id="{6D20024F-C51A-4BA6-9F77-6ADEB2D1BBDF}" type="slidenum">
              <a:rPr lang="it-IT" smtClean="0"/>
              <a:t>16</a:t>
            </a:fld>
            <a:endParaRPr lang="it-IT"/>
          </a:p>
        </p:txBody>
      </p:sp>
    </p:spTree>
    <p:extLst>
      <p:ext uri="{BB962C8B-B14F-4D97-AF65-F5344CB8AC3E}">
        <p14:creationId xmlns:p14="http://schemas.microsoft.com/office/powerpoint/2010/main" val="4274388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00921-2DEC-AC19-EB2D-5057E99DC23D}"/>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274819D-FF79-8AED-02D9-E0A00C5ECC60}"/>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862F38E6-48D1-E739-1929-77AF98C6CAC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La reazione al fuoco dei solai, ovvero la loro capacità di contribuire o meno alla propagazione di un incendio, è un aspetto fondamentale della sicurezza antincendio. I solai, essendo elementi strutturali che separano i piani di un edificio, devono essere progettati per resistere al fuoco per un determinato periodo di tempo, impedendo la propagazione dell'incendio e garantendo la stabilità della struttura. </a:t>
            </a:r>
          </a:p>
          <a:p>
            <a:endParaRPr lang="it-IT" dirty="0"/>
          </a:p>
        </p:txBody>
      </p:sp>
      <p:sp>
        <p:nvSpPr>
          <p:cNvPr id="4" name="Segnaposto numero diapositiva 3">
            <a:extLst>
              <a:ext uri="{FF2B5EF4-FFF2-40B4-BE49-F238E27FC236}">
                <a16:creationId xmlns:a16="http://schemas.microsoft.com/office/drawing/2014/main" id="{8A938F89-DC3A-F0E9-14F0-184BA813C1DF}"/>
              </a:ext>
            </a:extLst>
          </p:cNvPr>
          <p:cNvSpPr>
            <a:spLocks noGrp="1"/>
          </p:cNvSpPr>
          <p:nvPr>
            <p:ph type="sldNum" sz="quarter" idx="5"/>
          </p:nvPr>
        </p:nvSpPr>
        <p:spPr/>
        <p:txBody>
          <a:bodyPr/>
          <a:lstStyle/>
          <a:p>
            <a:fld id="{B042E2CD-B2FF-49A6-8FE8-92C151E022EC}" type="slidenum">
              <a:rPr lang="it-IT" smtClean="0"/>
              <a:t>17</a:t>
            </a:fld>
            <a:endParaRPr lang="it-IT"/>
          </a:p>
        </p:txBody>
      </p:sp>
    </p:spTree>
    <p:extLst>
      <p:ext uri="{BB962C8B-B14F-4D97-AF65-F5344CB8AC3E}">
        <p14:creationId xmlns:p14="http://schemas.microsoft.com/office/powerpoint/2010/main" val="2860851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B8ACC626-DB41-4C17-9B95-CB740A6FBCBA}" type="datetimeFigureOut">
              <a:rPr lang="it-IT" smtClean="0"/>
              <a:t>20/11/2025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1BBD303-80A3-46F8-AD3B-D24769B0A0D6}" type="slidenum">
              <a:rPr lang="it-IT" smtClean="0"/>
              <a:t>‹N›</a:t>
            </a:fld>
            <a:endParaRPr lang="it-IT"/>
          </a:p>
        </p:txBody>
      </p:sp>
    </p:spTree>
    <p:extLst>
      <p:ext uri="{BB962C8B-B14F-4D97-AF65-F5344CB8AC3E}">
        <p14:creationId xmlns:p14="http://schemas.microsoft.com/office/powerpoint/2010/main" val="30462668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8ACC626-DB41-4C17-9B95-CB740A6FBCBA}" type="datetimeFigureOut">
              <a:rPr lang="it-IT" smtClean="0"/>
              <a:t>20/11/2025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1BBD303-80A3-46F8-AD3B-D24769B0A0D6}" type="slidenum">
              <a:rPr lang="it-IT" smtClean="0"/>
              <a:t>‹N›</a:t>
            </a:fld>
            <a:endParaRPr lang="it-IT"/>
          </a:p>
        </p:txBody>
      </p:sp>
    </p:spTree>
    <p:extLst>
      <p:ext uri="{BB962C8B-B14F-4D97-AF65-F5344CB8AC3E}">
        <p14:creationId xmlns:p14="http://schemas.microsoft.com/office/powerpoint/2010/main" val="31105193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8ACC626-DB41-4C17-9B95-CB740A6FBCBA}" type="datetimeFigureOut">
              <a:rPr lang="it-IT" smtClean="0"/>
              <a:t>20/11/2025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1BBD303-80A3-46F8-AD3B-D24769B0A0D6}" type="slidenum">
              <a:rPr lang="it-IT" smtClean="0"/>
              <a:t>‹N›</a:t>
            </a:fld>
            <a:endParaRPr lang="it-IT"/>
          </a:p>
        </p:txBody>
      </p:sp>
    </p:spTree>
    <p:extLst>
      <p:ext uri="{BB962C8B-B14F-4D97-AF65-F5344CB8AC3E}">
        <p14:creationId xmlns:p14="http://schemas.microsoft.com/office/powerpoint/2010/main" val="35477509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B8ACC626-DB41-4C17-9B95-CB740A6FBCBA}" type="datetimeFigureOut">
              <a:rPr lang="it-IT" smtClean="0"/>
              <a:t>20/11/2025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1BBD303-80A3-46F8-AD3B-D24769B0A0D6}" type="slidenum">
              <a:rPr lang="it-IT" smtClean="0"/>
              <a:t>‹N›</a:t>
            </a:fld>
            <a:endParaRPr lang="it-IT"/>
          </a:p>
        </p:txBody>
      </p:sp>
    </p:spTree>
    <p:extLst>
      <p:ext uri="{BB962C8B-B14F-4D97-AF65-F5344CB8AC3E}">
        <p14:creationId xmlns:p14="http://schemas.microsoft.com/office/powerpoint/2010/main" val="2867454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B8ACC626-DB41-4C17-9B95-CB740A6FBCBA}" type="datetimeFigureOut">
              <a:rPr lang="it-IT" smtClean="0"/>
              <a:t>20/11/2025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1BBD303-80A3-46F8-AD3B-D24769B0A0D6}" type="slidenum">
              <a:rPr lang="it-IT" smtClean="0"/>
              <a:t>‹N›</a:t>
            </a:fld>
            <a:endParaRPr lang="it-IT"/>
          </a:p>
        </p:txBody>
      </p:sp>
    </p:spTree>
    <p:extLst>
      <p:ext uri="{BB962C8B-B14F-4D97-AF65-F5344CB8AC3E}">
        <p14:creationId xmlns:p14="http://schemas.microsoft.com/office/powerpoint/2010/main" val="2205032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B8ACC626-DB41-4C17-9B95-CB740A6FBCBA}" type="datetimeFigureOut">
              <a:rPr lang="it-IT" smtClean="0"/>
              <a:t>20/11/2025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1BBD303-80A3-46F8-AD3B-D24769B0A0D6}" type="slidenum">
              <a:rPr lang="it-IT" smtClean="0"/>
              <a:t>‹N›</a:t>
            </a:fld>
            <a:endParaRPr lang="it-IT"/>
          </a:p>
        </p:txBody>
      </p:sp>
    </p:spTree>
    <p:extLst>
      <p:ext uri="{BB962C8B-B14F-4D97-AF65-F5344CB8AC3E}">
        <p14:creationId xmlns:p14="http://schemas.microsoft.com/office/powerpoint/2010/main" val="39036003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B8ACC626-DB41-4C17-9B95-CB740A6FBCBA}" type="datetimeFigureOut">
              <a:rPr lang="it-IT" smtClean="0"/>
              <a:t>20/11/2025</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1BBD303-80A3-46F8-AD3B-D24769B0A0D6}" type="slidenum">
              <a:rPr lang="it-IT" smtClean="0"/>
              <a:t>‹N›</a:t>
            </a:fld>
            <a:endParaRPr lang="it-IT"/>
          </a:p>
        </p:txBody>
      </p:sp>
    </p:spTree>
    <p:extLst>
      <p:ext uri="{BB962C8B-B14F-4D97-AF65-F5344CB8AC3E}">
        <p14:creationId xmlns:p14="http://schemas.microsoft.com/office/powerpoint/2010/main" val="15180668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B8ACC626-DB41-4C17-9B95-CB740A6FBCBA}" type="datetimeFigureOut">
              <a:rPr lang="it-IT" smtClean="0"/>
              <a:t>20/11/2025</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1BBD303-80A3-46F8-AD3B-D24769B0A0D6}" type="slidenum">
              <a:rPr lang="it-IT" smtClean="0"/>
              <a:t>‹N›</a:t>
            </a:fld>
            <a:endParaRPr lang="it-IT"/>
          </a:p>
        </p:txBody>
      </p:sp>
    </p:spTree>
    <p:extLst>
      <p:ext uri="{BB962C8B-B14F-4D97-AF65-F5344CB8AC3E}">
        <p14:creationId xmlns:p14="http://schemas.microsoft.com/office/powerpoint/2010/main" val="1042698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B8ACC626-DB41-4C17-9B95-CB740A6FBCBA}" type="datetimeFigureOut">
              <a:rPr lang="it-IT" smtClean="0"/>
              <a:t>20/11/2025</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1BBD303-80A3-46F8-AD3B-D24769B0A0D6}" type="slidenum">
              <a:rPr lang="it-IT" smtClean="0"/>
              <a:t>‹N›</a:t>
            </a:fld>
            <a:endParaRPr lang="it-IT"/>
          </a:p>
        </p:txBody>
      </p:sp>
    </p:spTree>
    <p:extLst>
      <p:ext uri="{BB962C8B-B14F-4D97-AF65-F5344CB8AC3E}">
        <p14:creationId xmlns:p14="http://schemas.microsoft.com/office/powerpoint/2010/main" val="17375257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B8ACC626-DB41-4C17-9B95-CB740A6FBCBA}" type="datetimeFigureOut">
              <a:rPr lang="it-IT" smtClean="0"/>
              <a:t>20/11/2025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1BBD303-80A3-46F8-AD3B-D24769B0A0D6}" type="slidenum">
              <a:rPr lang="it-IT" smtClean="0"/>
              <a:t>‹N›</a:t>
            </a:fld>
            <a:endParaRPr lang="it-IT"/>
          </a:p>
        </p:txBody>
      </p:sp>
    </p:spTree>
    <p:extLst>
      <p:ext uri="{BB962C8B-B14F-4D97-AF65-F5344CB8AC3E}">
        <p14:creationId xmlns:p14="http://schemas.microsoft.com/office/powerpoint/2010/main" val="19530733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B8ACC626-DB41-4C17-9B95-CB740A6FBCBA}" type="datetimeFigureOut">
              <a:rPr lang="it-IT" smtClean="0"/>
              <a:t>20/11/2025</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1BBD303-80A3-46F8-AD3B-D24769B0A0D6}" type="slidenum">
              <a:rPr lang="it-IT" smtClean="0"/>
              <a:t>‹N›</a:t>
            </a:fld>
            <a:endParaRPr lang="it-IT"/>
          </a:p>
        </p:txBody>
      </p:sp>
    </p:spTree>
    <p:extLst>
      <p:ext uri="{BB962C8B-B14F-4D97-AF65-F5344CB8AC3E}">
        <p14:creationId xmlns:p14="http://schemas.microsoft.com/office/powerpoint/2010/main" val="2904003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ACC626-DB41-4C17-9B95-CB740A6FBCBA}" type="datetimeFigureOut">
              <a:rPr lang="it-IT" smtClean="0"/>
              <a:t>20/11/2025</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BBD303-80A3-46F8-AD3B-D24769B0A0D6}" type="slidenum">
              <a:rPr lang="it-IT" smtClean="0"/>
              <a:t>‹N›</a:t>
            </a:fld>
            <a:endParaRPr lang="it-IT"/>
          </a:p>
        </p:txBody>
      </p:sp>
    </p:spTree>
    <p:extLst>
      <p:ext uri="{BB962C8B-B14F-4D97-AF65-F5344CB8AC3E}">
        <p14:creationId xmlns:p14="http://schemas.microsoft.com/office/powerpoint/2010/main" val="2086921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biblus.acca.it/download/dm-26-06-1984/"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jp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4.JPG"/><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png"/><Relationship Id="rId10" Type="http://schemas.openxmlformats.org/officeDocument/2006/relationships/image" Target="../media/image1.png"/><Relationship Id="rId4" Type="http://schemas.openxmlformats.org/officeDocument/2006/relationships/image" Target="cid:171E9B88-6CDD-47C7-A50B-5E5092402BA2@homenet.telecomitalia.it" TargetMode="External"/><Relationship Id="rId9"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0.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7.emf"/><Relationship Id="rId4" Type="http://schemas.openxmlformats.org/officeDocument/2006/relationships/oleObject" Target="../embeddings/oleObject1.bin"/></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o 7">
            <a:extLst>
              <a:ext uri="{FF2B5EF4-FFF2-40B4-BE49-F238E27FC236}">
                <a16:creationId xmlns:a16="http://schemas.microsoft.com/office/drawing/2014/main" id="{B75325FE-D0CD-182F-A27F-C6A3EB9C365C}"/>
              </a:ext>
            </a:extLst>
          </p:cNvPr>
          <p:cNvGrpSpPr/>
          <p:nvPr/>
        </p:nvGrpSpPr>
        <p:grpSpPr>
          <a:xfrm>
            <a:off x="0" y="0"/>
            <a:ext cx="12192002" cy="1029974"/>
            <a:chOff x="0" y="0"/>
            <a:chExt cx="12192002" cy="1029974"/>
          </a:xfrm>
        </p:grpSpPr>
        <p:pic>
          <p:nvPicPr>
            <p:cNvPr id="9" name="Immagine 8">
              <a:extLst>
                <a:ext uri="{FF2B5EF4-FFF2-40B4-BE49-F238E27FC236}">
                  <a16:creationId xmlns:a16="http://schemas.microsoft.com/office/drawing/2014/main" id="{89D7FA88-5C04-69C1-88C2-898CCB648706}"/>
                </a:ext>
              </a:extLst>
            </p:cNvPr>
            <p:cNvPicPr>
              <a:picLocks noChangeAspect="1"/>
            </p:cNvPicPr>
            <p:nvPr/>
          </p:nvPicPr>
          <p:blipFill rotWithShape="1">
            <a:blip r:embed="rId2"/>
            <a:srcRect r="17550"/>
            <a:stretch/>
          </p:blipFill>
          <p:spPr>
            <a:xfrm>
              <a:off x="0" y="0"/>
              <a:ext cx="4003829" cy="1029974"/>
            </a:xfrm>
            <a:prstGeom prst="rect">
              <a:avLst/>
            </a:prstGeom>
          </p:spPr>
        </p:pic>
        <p:pic>
          <p:nvPicPr>
            <p:cNvPr id="10" name="Immagine 9">
              <a:extLst>
                <a:ext uri="{FF2B5EF4-FFF2-40B4-BE49-F238E27FC236}">
                  <a16:creationId xmlns:a16="http://schemas.microsoft.com/office/drawing/2014/main" id="{6FA70339-FC2C-3EBB-7BEC-CB2DD1631A12}"/>
                </a:ext>
              </a:extLst>
            </p:cNvPr>
            <p:cNvPicPr>
              <a:picLocks noChangeAspect="1"/>
            </p:cNvPicPr>
            <p:nvPr/>
          </p:nvPicPr>
          <p:blipFill rotWithShape="1">
            <a:blip r:embed="rId2"/>
            <a:srcRect l="57343"/>
            <a:stretch/>
          </p:blipFill>
          <p:spPr>
            <a:xfrm>
              <a:off x="10120544" y="0"/>
              <a:ext cx="2071458" cy="1029974"/>
            </a:xfrm>
            <a:prstGeom prst="rect">
              <a:avLst/>
            </a:prstGeom>
          </p:spPr>
        </p:pic>
        <p:pic>
          <p:nvPicPr>
            <p:cNvPr id="11" name="Immagine 10">
              <a:extLst>
                <a:ext uri="{FF2B5EF4-FFF2-40B4-BE49-F238E27FC236}">
                  <a16:creationId xmlns:a16="http://schemas.microsoft.com/office/drawing/2014/main" id="{CA06D0AA-D296-71B0-FD1C-556AED6ED11A}"/>
                </a:ext>
              </a:extLst>
            </p:cNvPr>
            <p:cNvPicPr>
              <a:picLocks noChangeAspect="1"/>
            </p:cNvPicPr>
            <p:nvPr/>
          </p:nvPicPr>
          <p:blipFill rotWithShape="1">
            <a:blip r:embed="rId2"/>
            <a:srcRect l="57770" r="17550"/>
            <a:stretch/>
          </p:blipFill>
          <p:spPr>
            <a:xfrm>
              <a:off x="4003829" y="0"/>
              <a:ext cx="6232124" cy="1029974"/>
            </a:xfrm>
            <a:prstGeom prst="rect">
              <a:avLst/>
            </a:prstGeom>
          </p:spPr>
        </p:pic>
      </p:grpSp>
      <p:sp>
        <p:nvSpPr>
          <p:cNvPr id="5" name="CasellaDiTesto 4">
            <a:extLst>
              <a:ext uri="{FF2B5EF4-FFF2-40B4-BE49-F238E27FC236}">
                <a16:creationId xmlns:a16="http://schemas.microsoft.com/office/drawing/2014/main" id="{46766994-B912-8E63-C85C-6F2BC7197F2C}"/>
              </a:ext>
            </a:extLst>
          </p:cNvPr>
          <p:cNvSpPr txBox="1"/>
          <p:nvPr/>
        </p:nvSpPr>
        <p:spPr>
          <a:xfrm>
            <a:off x="3555159" y="1422467"/>
            <a:ext cx="5181717" cy="954107"/>
          </a:xfrm>
          <a:prstGeom prst="rect">
            <a:avLst/>
          </a:prstGeom>
          <a:noFill/>
        </p:spPr>
        <p:txBody>
          <a:bodyPr wrap="square" rtlCol="0">
            <a:spAutoFit/>
          </a:bodyPr>
          <a:lstStyle/>
          <a:p>
            <a:pPr algn="ctr"/>
            <a:r>
              <a:rPr lang="it-IT" sz="2800" b="1" dirty="0"/>
              <a:t> </a:t>
            </a:r>
          </a:p>
          <a:p>
            <a:pPr algn="ctr"/>
            <a:r>
              <a:rPr lang="it-IT" sz="2800" b="1" dirty="0">
                <a:solidFill>
                  <a:srgbClr val="C00000"/>
                </a:solidFill>
                <a:latin typeface="Arial" panose="020B0604020202020204" pitchFamily="34" charset="0"/>
                <a:cs typeface="Arial" panose="020B0604020202020204" pitchFamily="34" charset="0"/>
              </a:rPr>
              <a:t>OLYMPUS-FIRE REI 120 </a:t>
            </a:r>
            <a:endParaRPr lang="it-IT" sz="2800" b="1" dirty="0">
              <a:solidFill>
                <a:srgbClr val="C00000"/>
              </a:solidFill>
            </a:endParaRPr>
          </a:p>
        </p:txBody>
      </p:sp>
      <p:sp>
        <p:nvSpPr>
          <p:cNvPr id="6" name="Sottotitolo 2">
            <a:extLst>
              <a:ext uri="{FF2B5EF4-FFF2-40B4-BE49-F238E27FC236}">
                <a16:creationId xmlns:a16="http://schemas.microsoft.com/office/drawing/2014/main" id="{F5961E9E-3AD1-D4CF-B737-7779C8DACC42}"/>
              </a:ext>
            </a:extLst>
          </p:cNvPr>
          <p:cNvSpPr txBox="1">
            <a:spLocks/>
          </p:cNvSpPr>
          <p:nvPr/>
        </p:nvSpPr>
        <p:spPr>
          <a:xfrm>
            <a:off x="1524000" y="5688097"/>
            <a:ext cx="9144000" cy="898683"/>
          </a:xfrm>
          <a:prstGeom prst="rect">
            <a:avLst/>
          </a:prstGeom>
        </p:spPr>
        <p:txBody>
          <a:bodyPr>
            <a:normAutofit/>
          </a:bodyPr>
          <a:lstStyle>
            <a:lvl1pPr marL="342900" indent="-342900" algn="ctr" rtl="0" fontAlgn="base">
              <a:lnSpc>
                <a:spcPct val="83000"/>
              </a:lnSpc>
              <a:spcBef>
                <a:spcPts val="1425"/>
              </a:spcBef>
              <a:spcAft>
                <a:spcPts val="13"/>
              </a:spcAft>
              <a:buClr>
                <a:srgbClr val="000000"/>
              </a:buClr>
              <a:buSzPct val="100000"/>
              <a:buFont typeface="Times New Roman" panose="02020603050405020304" pitchFamily="18" charset="0"/>
              <a:defRPr sz="3200" kern="1200">
                <a:solidFill>
                  <a:srgbClr val="000000"/>
                </a:solidFill>
                <a:latin typeface="+mn-lt"/>
                <a:ea typeface="+mn-ea"/>
                <a:cs typeface="+mn-cs"/>
              </a:defRPr>
            </a:lvl1pPr>
            <a:lvl2pPr marL="742950" indent="-285750" algn="l" rtl="0" fontAlgn="base">
              <a:lnSpc>
                <a:spcPct val="83000"/>
              </a:lnSpc>
              <a:spcBef>
                <a:spcPts val="1138"/>
              </a:spcBef>
              <a:spcAft>
                <a:spcPts val="13"/>
              </a:spcAft>
              <a:buClr>
                <a:srgbClr val="000000"/>
              </a:buClr>
              <a:buSzPct val="100000"/>
              <a:buFont typeface="Times New Roman" panose="02020603050405020304" pitchFamily="18" charset="0"/>
              <a:defRPr kern="1200">
                <a:solidFill>
                  <a:srgbClr val="000000"/>
                </a:solidFill>
                <a:latin typeface="+mn-lt"/>
                <a:ea typeface="+mn-ea"/>
                <a:cs typeface="+mn-cs"/>
              </a:defRPr>
            </a:lvl2pPr>
            <a:lvl3pPr marL="1143000" indent="-228600" algn="l" rtl="0" fontAlgn="base">
              <a:lnSpc>
                <a:spcPct val="83000"/>
              </a:lnSpc>
              <a:spcBef>
                <a:spcPts val="863"/>
              </a:spcBef>
              <a:spcAft>
                <a:spcPts val="13"/>
              </a:spcAft>
              <a:buClr>
                <a:srgbClr val="000000"/>
              </a:buClr>
              <a:buSzPct val="100000"/>
              <a:buFont typeface="Times New Roman" panose="02020603050405020304" pitchFamily="18" charset="0"/>
              <a:defRPr kern="1200">
                <a:solidFill>
                  <a:srgbClr val="000000"/>
                </a:solidFill>
                <a:latin typeface="+mn-lt"/>
                <a:ea typeface="+mn-ea"/>
                <a:cs typeface="+mn-cs"/>
              </a:defRPr>
            </a:lvl3pPr>
            <a:lvl4pPr marL="1600200" indent="-228600" algn="l" rtl="0" fontAlgn="base">
              <a:lnSpc>
                <a:spcPct val="83000"/>
              </a:lnSpc>
              <a:spcBef>
                <a:spcPts val="575"/>
              </a:spcBef>
              <a:spcAft>
                <a:spcPts val="13"/>
              </a:spcAft>
              <a:buClr>
                <a:srgbClr val="000000"/>
              </a:buClr>
              <a:buSzPct val="100000"/>
              <a:buFont typeface="Times New Roman" panose="02020603050405020304" pitchFamily="18" charset="0"/>
              <a:defRPr kern="1200">
                <a:solidFill>
                  <a:srgbClr val="000000"/>
                </a:solidFill>
                <a:latin typeface="+mn-lt"/>
                <a:ea typeface="+mn-ea"/>
                <a:cs typeface="+mn-cs"/>
              </a:defRPr>
            </a:lvl4pPr>
            <a:lvl5pPr marL="2057400" indent="-228600" algn="l" rtl="0" fontAlgn="base">
              <a:lnSpc>
                <a:spcPct val="83000"/>
              </a:lnSpc>
              <a:spcBef>
                <a:spcPts val="288"/>
              </a:spcBef>
              <a:spcAft>
                <a:spcPts val="13"/>
              </a:spcAft>
              <a:buClr>
                <a:srgbClr val="000000"/>
              </a:buClr>
              <a:buSzPct val="100000"/>
              <a:buFont typeface="Times New Roman" panose="02020603050405020304" pitchFamily="18" charset="0"/>
              <a:defRPr sz="2000" kern="1200">
                <a:solidFill>
                  <a:srgbClr val="00000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defRPr/>
            </a:pPr>
            <a:r>
              <a:rPr lang="it-IT" sz="1600" b="1" dirty="0">
                <a:solidFill>
                  <a:schemeClr val="tx1"/>
                </a:solidFill>
              </a:rPr>
              <a:t>Caserta, 11 Novembre 2025</a:t>
            </a:r>
          </a:p>
          <a:p>
            <a:r>
              <a:rPr lang="it-IT" sz="2000" b="1" dirty="0"/>
              <a:t>Ing. Sara Maria Montella </a:t>
            </a:r>
          </a:p>
        </p:txBody>
      </p:sp>
      <p:sp>
        <p:nvSpPr>
          <p:cNvPr id="13" name="Sottotitolo 12">
            <a:extLst>
              <a:ext uri="{FF2B5EF4-FFF2-40B4-BE49-F238E27FC236}">
                <a16:creationId xmlns:a16="http://schemas.microsoft.com/office/drawing/2014/main" id="{D9EE427E-B7A7-51E1-EAB1-665F0EA92954}"/>
              </a:ext>
            </a:extLst>
          </p:cNvPr>
          <p:cNvSpPr>
            <a:spLocks noGrp="1"/>
          </p:cNvSpPr>
          <p:nvPr>
            <p:ph type="subTitle" idx="1"/>
          </p:nvPr>
        </p:nvSpPr>
        <p:spPr>
          <a:xfrm>
            <a:off x="1574017" y="2861556"/>
            <a:ext cx="9144000" cy="785018"/>
          </a:xfrm>
        </p:spPr>
        <p:txBody>
          <a:bodyPr/>
          <a:lstStyle/>
          <a:p>
            <a:r>
              <a:rPr lang="it-IT" b="1" kern="100" dirty="0">
                <a:latin typeface="Calibri" panose="020F0502020204030204" pitchFamily="34" charset="0"/>
                <a:ea typeface="Calibri" panose="020F0502020204030204" pitchFamily="34" charset="0"/>
                <a:cs typeface="Times New Roman" panose="02020603050405020304" pitchFamily="18" charset="0"/>
              </a:rPr>
              <a:t>Protezione al fuoco di solai rinforzati con FRP</a:t>
            </a:r>
          </a:p>
          <a:p>
            <a:endParaRPr lang="it-IT" dirty="0"/>
          </a:p>
        </p:txBody>
      </p:sp>
      <p:pic>
        <p:nvPicPr>
          <p:cNvPr id="3" name="Immagine 2">
            <a:extLst>
              <a:ext uri="{FF2B5EF4-FFF2-40B4-BE49-F238E27FC236}">
                <a16:creationId xmlns:a16="http://schemas.microsoft.com/office/drawing/2014/main" id="{41BDD758-DF58-B0CD-EB8A-0FFF7D1D28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42020" y="3250267"/>
            <a:ext cx="4393933" cy="2437830"/>
          </a:xfrm>
          <a:prstGeom prst="rect">
            <a:avLst/>
          </a:prstGeom>
        </p:spPr>
      </p:pic>
      <p:pic>
        <p:nvPicPr>
          <p:cNvPr id="12" name="Immagine 11">
            <a:extLst>
              <a:ext uri="{FF2B5EF4-FFF2-40B4-BE49-F238E27FC236}">
                <a16:creationId xmlns:a16="http://schemas.microsoft.com/office/drawing/2014/main" id="{3F24036E-CAB5-F9DF-40D9-7477199822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80951" y="3976024"/>
            <a:ext cx="2615049" cy="813390"/>
          </a:xfrm>
          <a:prstGeom prst="rect">
            <a:avLst/>
          </a:prstGeom>
        </p:spPr>
      </p:pic>
    </p:spTree>
    <p:extLst>
      <p:ext uri="{BB962C8B-B14F-4D97-AF65-F5344CB8AC3E}">
        <p14:creationId xmlns:p14="http://schemas.microsoft.com/office/powerpoint/2010/main" val="6581874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32D2C-0C5C-4A92-525A-CF7CD6E71CEB}"/>
            </a:ext>
          </a:extLst>
        </p:cNvPr>
        <p:cNvGrpSpPr/>
        <p:nvPr/>
      </p:nvGrpSpPr>
      <p:grpSpPr>
        <a:xfrm>
          <a:off x="0" y="0"/>
          <a:ext cx="0" cy="0"/>
          <a:chOff x="0" y="0"/>
          <a:chExt cx="0" cy="0"/>
        </a:xfrm>
      </p:grpSpPr>
      <p:grpSp>
        <p:nvGrpSpPr>
          <p:cNvPr id="6" name="Gruppo 5">
            <a:extLst>
              <a:ext uri="{FF2B5EF4-FFF2-40B4-BE49-F238E27FC236}">
                <a16:creationId xmlns:a16="http://schemas.microsoft.com/office/drawing/2014/main" id="{2C23866B-595B-2922-0A76-6581EFB61E29}"/>
              </a:ext>
            </a:extLst>
          </p:cNvPr>
          <p:cNvGrpSpPr/>
          <p:nvPr/>
        </p:nvGrpSpPr>
        <p:grpSpPr>
          <a:xfrm>
            <a:off x="-2" y="-5272"/>
            <a:ext cx="12192002" cy="1029974"/>
            <a:chOff x="0" y="0"/>
            <a:chExt cx="12192002" cy="1029974"/>
          </a:xfrm>
        </p:grpSpPr>
        <p:pic>
          <p:nvPicPr>
            <p:cNvPr id="7" name="Immagine 6">
              <a:extLst>
                <a:ext uri="{FF2B5EF4-FFF2-40B4-BE49-F238E27FC236}">
                  <a16:creationId xmlns:a16="http://schemas.microsoft.com/office/drawing/2014/main" id="{F0837B06-AB3D-3912-47EA-47A3FCFFE22C}"/>
                </a:ext>
              </a:extLst>
            </p:cNvPr>
            <p:cNvPicPr>
              <a:picLocks noChangeAspect="1"/>
            </p:cNvPicPr>
            <p:nvPr/>
          </p:nvPicPr>
          <p:blipFill rotWithShape="1">
            <a:blip r:embed="rId2"/>
            <a:srcRect r="17550"/>
            <a:stretch/>
          </p:blipFill>
          <p:spPr>
            <a:xfrm>
              <a:off x="0" y="0"/>
              <a:ext cx="4003829" cy="1029974"/>
            </a:xfrm>
            <a:prstGeom prst="rect">
              <a:avLst/>
            </a:prstGeom>
          </p:spPr>
        </p:pic>
        <p:pic>
          <p:nvPicPr>
            <p:cNvPr id="8" name="Immagine 7">
              <a:extLst>
                <a:ext uri="{FF2B5EF4-FFF2-40B4-BE49-F238E27FC236}">
                  <a16:creationId xmlns:a16="http://schemas.microsoft.com/office/drawing/2014/main" id="{2C2166C2-9526-415D-9A73-A6FE4D72FF0B}"/>
                </a:ext>
              </a:extLst>
            </p:cNvPr>
            <p:cNvPicPr>
              <a:picLocks noChangeAspect="1"/>
            </p:cNvPicPr>
            <p:nvPr/>
          </p:nvPicPr>
          <p:blipFill rotWithShape="1">
            <a:blip r:embed="rId2"/>
            <a:srcRect l="57343"/>
            <a:stretch/>
          </p:blipFill>
          <p:spPr>
            <a:xfrm>
              <a:off x="10120544" y="0"/>
              <a:ext cx="2071458" cy="1029974"/>
            </a:xfrm>
            <a:prstGeom prst="rect">
              <a:avLst/>
            </a:prstGeom>
          </p:spPr>
        </p:pic>
        <p:pic>
          <p:nvPicPr>
            <p:cNvPr id="9" name="Immagine 8">
              <a:extLst>
                <a:ext uri="{FF2B5EF4-FFF2-40B4-BE49-F238E27FC236}">
                  <a16:creationId xmlns:a16="http://schemas.microsoft.com/office/drawing/2014/main" id="{81948A90-6136-7CB2-2A5A-78DC9C829AF0}"/>
                </a:ext>
              </a:extLst>
            </p:cNvPr>
            <p:cNvPicPr>
              <a:picLocks noChangeAspect="1"/>
            </p:cNvPicPr>
            <p:nvPr/>
          </p:nvPicPr>
          <p:blipFill rotWithShape="1">
            <a:blip r:embed="rId2"/>
            <a:srcRect l="57770" r="17550"/>
            <a:stretch/>
          </p:blipFill>
          <p:spPr>
            <a:xfrm>
              <a:off x="4003829" y="0"/>
              <a:ext cx="6232124" cy="1029974"/>
            </a:xfrm>
            <a:prstGeom prst="rect">
              <a:avLst/>
            </a:prstGeom>
          </p:spPr>
        </p:pic>
      </p:grpSp>
      <p:sp>
        <p:nvSpPr>
          <p:cNvPr id="10" name="CasellaDiTesto 9">
            <a:extLst>
              <a:ext uri="{FF2B5EF4-FFF2-40B4-BE49-F238E27FC236}">
                <a16:creationId xmlns:a16="http://schemas.microsoft.com/office/drawing/2014/main" id="{7EA36F2C-1DB5-8429-038D-2F371B2C15CD}"/>
              </a:ext>
            </a:extLst>
          </p:cNvPr>
          <p:cNvSpPr txBox="1"/>
          <p:nvPr/>
        </p:nvSpPr>
        <p:spPr>
          <a:xfrm>
            <a:off x="287867" y="1523437"/>
            <a:ext cx="6096000" cy="532903"/>
          </a:xfrm>
          <a:prstGeom prst="rect">
            <a:avLst/>
          </a:prstGeom>
          <a:noFill/>
        </p:spPr>
        <p:txBody>
          <a:bodyPr wrap="square">
            <a:spAutoFit/>
          </a:bodyPr>
          <a:lstStyle/>
          <a:p>
            <a:pPr>
              <a:lnSpc>
                <a:spcPct val="107000"/>
              </a:lnSpc>
              <a:spcAft>
                <a:spcPts val="800"/>
              </a:spcAft>
              <a:buNone/>
            </a:pPr>
            <a:r>
              <a:rPr lang="it-IT" sz="28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Re</a:t>
            </a:r>
            <a:r>
              <a:rPr lang="it-IT" sz="2800" b="1" kern="100" dirty="0">
                <a:solidFill>
                  <a:srgbClr val="C00000"/>
                </a:solidFill>
                <a:latin typeface="Calibri" panose="020F0502020204030204" pitchFamily="34" charset="0"/>
                <a:ea typeface="Calibri" panose="020F0502020204030204" pitchFamily="34" charset="0"/>
                <a:cs typeface="Times New Roman" panose="02020603050405020304" pitchFamily="18" charset="0"/>
              </a:rPr>
              <a:t>azione</a:t>
            </a:r>
            <a:r>
              <a:rPr lang="it-IT" sz="28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e Resistenza al fuoco</a:t>
            </a:r>
          </a:p>
        </p:txBody>
      </p:sp>
      <p:sp>
        <p:nvSpPr>
          <p:cNvPr id="12" name="CasellaDiTesto 11">
            <a:extLst>
              <a:ext uri="{FF2B5EF4-FFF2-40B4-BE49-F238E27FC236}">
                <a16:creationId xmlns:a16="http://schemas.microsoft.com/office/drawing/2014/main" id="{B586703D-8316-4A0B-0C75-EB67E560A18A}"/>
              </a:ext>
            </a:extLst>
          </p:cNvPr>
          <p:cNvSpPr txBox="1"/>
          <p:nvPr/>
        </p:nvSpPr>
        <p:spPr>
          <a:xfrm>
            <a:off x="331182" y="2292878"/>
            <a:ext cx="9308764" cy="400110"/>
          </a:xfrm>
          <a:prstGeom prst="rect">
            <a:avLst/>
          </a:prstGeom>
          <a:noFill/>
        </p:spPr>
        <p:txBody>
          <a:bodyPr wrap="square">
            <a:spAutoFit/>
          </a:bodyPr>
          <a:lstStyle/>
          <a:p>
            <a:r>
              <a:rPr lang="it-IT" sz="2000" dirty="0"/>
              <a:t>È importante distinguere la </a:t>
            </a:r>
            <a:r>
              <a:rPr lang="it-IT" sz="2000" b="1" dirty="0"/>
              <a:t>resistenza al fuoco </a:t>
            </a:r>
            <a:r>
              <a:rPr lang="it-IT" sz="2000" dirty="0"/>
              <a:t>dalla </a:t>
            </a:r>
            <a:r>
              <a:rPr lang="it-IT" sz="2000" b="1" dirty="0"/>
              <a:t>reazione al fuoco</a:t>
            </a:r>
            <a:r>
              <a:rPr lang="it-IT" sz="2000" dirty="0"/>
              <a:t>. </a:t>
            </a:r>
          </a:p>
        </p:txBody>
      </p:sp>
      <p:sp>
        <p:nvSpPr>
          <p:cNvPr id="5" name="Rectangle 3">
            <a:extLst>
              <a:ext uri="{FF2B5EF4-FFF2-40B4-BE49-F238E27FC236}">
                <a16:creationId xmlns:a16="http://schemas.microsoft.com/office/drawing/2014/main" id="{A9B8C846-FE2D-894C-8BCD-E36B9709CEB5}"/>
              </a:ext>
            </a:extLst>
          </p:cNvPr>
          <p:cNvSpPr>
            <a:spLocks noChangeArrowheads="1"/>
          </p:cNvSpPr>
          <p:nvPr/>
        </p:nvSpPr>
        <p:spPr bwMode="auto">
          <a:xfrm>
            <a:off x="0" y="-234649"/>
            <a:ext cx="65" cy="4692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63480" rIns="0" bIns="12696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14" name="Rectangle 4">
            <a:extLst>
              <a:ext uri="{FF2B5EF4-FFF2-40B4-BE49-F238E27FC236}">
                <a16:creationId xmlns:a16="http://schemas.microsoft.com/office/drawing/2014/main" id="{660D6EF8-F935-F907-09B8-2628158D136A}"/>
              </a:ext>
            </a:extLst>
          </p:cNvPr>
          <p:cNvSpPr>
            <a:spLocks noChangeArrowheads="1"/>
          </p:cNvSpPr>
          <p:nvPr/>
        </p:nvSpPr>
        <p:spPr bwMode="auto">
          <a:xfrm>
            <a:off x="0" y="-234649"/>
            <a:ext cx="65" cy="4692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63480" rIns="0" bIns="12696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dirty="0">
              <a:ln>
                <a:noFill/>
              </a:ln>
              <a:solidFill>
                <a:schemeClr val="tx1"/>
              </a:solidFill>
              <a:effectLst/>
              <a:latin typeface="Arial" panose="020B0604020202020204" pitchFamily="34" charset="0"/>
            </a:endParaRPr>
          </a:p>
        </p:txBody>
      </p:sp>
      <p:sp>
        <p:nvSpPr>
          <p:cNvPr id="3" name="CasellaDiTesto 2">
            <a:extLst>
              <a:ext uri="{FF2B5EF4-FFF2-40B4-BE49-F238E27FC236}">
                <a16:creationId xmlns:a16="http://schemas.microsoft.com/office/drawing/2014/main" id="{6C1B6985-28AE-A26B-9A7C-DC390D5266AA}"/>
              </a:ext>
            </a:extLst>
          </p:cNvPr>
          <p:cNvSpPr txBox="1"/>
          <p:nvPr/>
        </p:nvSpPr>
        <p:spPr>
          <a:xfrm>
            <a:off x="624663" y="3324516"/>
            <a:ext cx="5471337" cy="1477328"/>
          </a:xfrm>
          <a:prstGeom prst="rect">
            <a:avLst/>
          </a:prstGeom>
          <a:noFill/>
        </p:spPr>
        <p:txBody>
          <a:bodyPr wrap="square">
            <a:spAutoFit/>
          </a:bodyPr>
          <a:lstStyle/>
          <a:p>
            <a:pPr lvl="0" eaLnBrk="0" fontAlgn="base" hangingPunct="0">
              <a:spcBef>
                <a:spcPct val="0"/>
              </a:spcBef>
              <a:spcAft>
                <a:spcPct val="0"/>
              </a:spcAft>
            </a:pPr>
            <a:r>
              <a:rPr kumimoji="0" lang="it-IT" altLang="it-IT" sz="1800" b="1" i="0" u="none" strike="noStrike" cap="none" normalizeH="0" baseline="0" dirty="0">
                <a:ln>
                  <a:noFill/>
                </a:ln>
                <a:effectLst/>
              </a:rPr>
              <a:t>Reazione al Fuoco</a:t>
            </a:r>
            <a:r>
              <a:rPr kumimoji="0" lang="it-IT" altLang="it-IT" sz="1800" b="0" i="0" u="none" strike="noStrike" cap="none" normalizeH="0" baseline="0" dirty="0">
                <a:ln>
                  <a:noFill/>
                </a:ln>
                <a:effectLst/>
              </a:rPr>
              <a:t>:</a:t>
            </a:r>
            <a:r>
              <a:rPr lang="it-IT" sz="1800" dirty="0"/>
              <a:t> riguarda la capacità di un materiale di contribuire o meno all'incendio</a:t>
            </a:r>
            <a:endParaRPr kumimoji="0" lang="it-IT" altLang="it-IT" sz="1800" b="0" i="0" u="none" strike="noStrike" cap="none" normalizeH="0" baseline="0" dirty="0">
              <a:ln>
                <a:noFill/>
              </a:ln>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dirty="0">
                <a:ln>
                  <a:noFill/>
                </a:ln>
                <a:effectLst/>
              </a:rPr>
              <a:t>Le classi di reazione al fuoco indicano il grado di partecipazione del materiale all'incendio, materiali incombustibili fino a materiali facilmente infiammabili.</a:t>
            </a:r>
          </a:p>
        </p:txBody>
      </p:sp>
      <p:sp>
        <p:nvSpPr>
          <p:cNvPr id="4" name="CasellaDiTesto 3">
            <a:extLst>
              <a:ext uri="{FF2B5EF4-FFF2-40B4-BE49-F238E27FC236}">
                <a16:creationId xmlns:a16="http://schemas.microsoft.com/office/drawing/2014/main" id="{7CF9949B-4CCB-DAF7-BD5B-FBA221B1AEDD}"/>
              </a:ext>
            </a:extLst>
          </p:cNvPr>
          <p:cNvSpPr txBox="1"/>
          <p:nvPr/>
        </p:nvSpPr>
        <p:spPr>
          <a:xfrm>
            <a:off x="6383867" y="3287850"/>
            <a:ext cx="5471337" cy="2585323"/>
          </a:xfrm>
          <a:prstGeom prst="rect">
            <a:avLst/>
          </a:prstGeom>
          <a:noFill/>
        </p:spPr>
        <p:txBody>
          <a:bodyPr wrap="square">
            <a:spAutoFit/>
          </a:bodyPr>
          <a:lstStyle/>
          <a:p>
            <a:pPr lvl="0" algn="just" eaLnBrk="0" fontAlgn="base" hangingPunct="0">
              <a:spcBef>
                <a:spcPct val="0"/>
              </a:spcBef>
              <a:spcAft>
                <a:spcPct val="0"/>
              </a:spcAft>
            </a:pPr>
            <a:r>
              <a:rPr kumimoji="0" lang="it-IT" altLang="it-IT" sz="1800" b="1" i="0" u="none" strike="noStrike" cap="none" normalizeH="0" baseline="0" dirty="0">
                <a:ln>
                  <a:noFill/>
                </a:ln>
                <a:effectLst/>
              </a:rPr>
              <a:t>Resistenza al Fuoco</a:t>
            </a:r>
            <a:r>
              <a:rPr kumimoji="0" lang="it-IT" altLang="it-IT" sz="1800" b="0" i="0" u="none" strike="noStrike" cap="none" normalizeH="0" baseline="0" dirty="0">
                <a:ln>
                  <a:noFill/>
                </a:ln>
                <a:effectLst/>
              </a:rPr>
              <a:t>:</a:t>
            </a:r>
            <a:r>
              <a:rPr lang="it-IT" sz="1800" dirty="0"/>
              <a:t> si riferisce alla </a:t>
            </a:r>
            <a:r>
              <a:rPr lang="it-IT" sz="1800" b="1" dirty="0"/>
              <a:t>CAPACITA’ STRUTTURALE</a:t>
            </a:r>
            <a:r>
              <a:rPr lang="it-IT" sz="1800" dirty="0"/>
              <a:t> degli edifici di resistere e limitare la diffusione del fuoco.</a:t>
            </a:r>
            <a:r>
              <a:rPr lang="it-IT" dirty="0"/>
              <a:t> La resistenza al fuoco indica la durata della protezione di un elemento costruttivo in caso di incendio. le classi di resistenza al fuoco sono: 10, 15, 20, 30, 45, 60, 90, 120, 180, 240 e 360</a:t>
            </a:r>
          </a:p>
          <a:p>
            <a:pPr lvl="0" algn="just" eaLnBrk="0" fontAlgn="base" hangingPunct="0">
              <a:spcBef>
                <a:spcPct val="0"/>
              </a:spcBef>
              <a:spcAft>
                <a:spcPct val="0"/>
              </a:spcAft>
            </a:pPr>
            <a:r>
              <a:rPr lang="it-IT" dirty="0"/>
              <a:t>E’ fondamentale per proteggere vite umane, limitare danni strutturali e preservare la sicurezza globale degli ambienti costruiti durante emergenze legate agli incendi.</a:t>
            </a:r>
            <a:endParaRPr kumimoji="0" lang="it-IT" altLang="it-IT" sz="1800" b="0" i="0" u="none" strike="noStrike" cap="none" normalizeH="0" baseline="0" dirty="0">
              <a:ln>
                <a:noFill/>
              </a:ln>
              <a:effectLst/>
            </a:endParaRPr>
          </a:p>
        </p:txBody>
      </p:sp>
      <p:pic>
        <p:nvPicPr>
          <p:cNvPr id="2" name="Immagine 1">
            <a:extLst>
              <a:ext uri="{FF2B5EF4-FFF2-40B4-BE49-F238E27FC236}">
                <a16:creationId xmlns:a16="http://schemas.microsoft.com/office/drawing/2014/main" id="{AD24BE94-CCAD-26F6-E199-FC03E2E879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511" y="5078842"/>
            <a:ext cx="4687734" cy="1605040"/>
          </a:xfrm>
          <a:prstGeom prst="rect">
            <a:avLst/>
          </a:prstGeom>
        </p:spPr>
      </p:pic>
    </p:spTree>
    <p:extLst>
      <p:ext uri="{BB962C8B-B14F-4D97-AF65-F5344CB8AC3E}">
        <p14:creationId xmlns:p14="http://schemas.microsoft.com/office/powerpoint/2010/main" val="10887120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66D47-8525-FE58-D1DD-BED1D2D308B6}"/>
            </a:ext>
          </a:extLst>
        </p:cNvPr>
        <p:cNvGrpSpPr/>
        <p:nvPr/>
      </p:nvGrpSpPr>
      <p:grpSpPr>
        <a:xfrm>
          <a:off x="0" y="0"/>
          <a:ext cx="0" cy="0"/>
          <a:chOff x="0" y="0"/>
          <a:chExt cx="0" cy="0"/>
        </a:xfrm>
      </p:grpSpPr>
      <p:grpSp>
        <p:nvGrpSpPr>
          <p:cNvPr id="6" name="Gruppo 5">
            <a:extLst>
              <a:ext uri="{FF2B5EF4-FFF2-40B4-BE49-F238E27FC236}">
                <a16:creationId xmlns:a16="http://schemas.microsoft.com/office/drawing/2014/main" id="{209F357C-D3D4-A8A7-4023-241E56D7649A}"/>
              </a:ext>
            </a:extLst>
          </p:cNvPr>
          <p:cNvGrpSpPr/>
          <p:nvPr/>
        </p:nvGrpSpPr>
        <p:grpSpPr>
          <a:xfrm>
            <a:off x="-2" y="-5272"/>
            <a:ext cx="12192002" cy="1029974"/>
            <a:chOff x="0" y="0"/>
            <a:chExt cx="12192002" cy="1029974"/>
          </a:xfrm>
        </p:grpSpPr>
        <p:pic>
          <p:nvPicPr>
            <p:cNvPr id="7" name="Immagine 6">
              <a:extLst>
                <a:ext uri="{FF2B5EF4-FFF2-40B4-BE49-F238E27FC236}">
                  <a16:creationId xmlns:a16="http://schemas.microsoft.com/office/drawing/2014/main" id="{FF762DC3-1A3C-929E-4832-2C29C0254B7E}"/>
                </a:ext>
              </a:extLst>
            </p:cNvPr>
            <p:cNvPicPr>
              <a:picLocks noChangeAspect="1"/>
            </p:cNvPicPr>
            <p:nvPr/>
          </p:nvPicPr>
          <p:blipFill rotWithShape="1">
            <a:blip r:embed="rId3"/>
            <a:srcRect r="17550"/>
            <a:stretch/>
          </p:blipFill>
          <p:spPr>
            <a:xfrm>
              <a:off x="0" y="0"/>
              <a:ext cx="4003829" cy="1029974"/>
            </a:xfrm>
            <a:prstGeom prst="rect">
              <a:avLst/>
            </a:prstGeom>
          </p:spPr>
        </p:pic>
        <p:pic>
          <p:nvPicPr>
            <p:cNvPr id="8" name="Immagine 7">
              <a:extLst>
                <a:ext uri="{FF2B5EF4-FFF2-40B4-BE49-F238E27FC236}">
                  <a16:creationId xmlns:a16="http://schemas.microsoft.com/office/drawing/2014/main" id="{4696A2D4-104F-BED3-F0D7-9ED83C30B8B9}"/>
                </a:ext>
              </a:extLst>
            </p:cNvPr>
            <p:cNvPicPr>
              <a:picLocks noChangeAspect="1"/>
            </p:cNvPicPr>
            <p:nvPr/>
          </p:nvPicPr>
          <p:blipFill rotWithShape="1">
            <a:blip r:embed="rId3"/>
            <a:srcRect l="57343"/>
            <a:stretch/>
          </p:blipFill>
          <p:spPr>
            <a:xfrm>
              <a:off x="10120544" y="0"/>
              <a:ext cx="2071458" cy="1029974"/>
            </a:xfrm>
            <a:prstGeom prst="rect">
              <a:avLst/>
            </a:prstGeom>
          </p:spPr>
        </p:pic>
        <p:pic>
          <p:nvPicPr>
            <p:cNvPr id="9" name="Immagine 8">
              <a:extLst>
                <a:ext uri="{FF2B5EF4-FFF2-40B4-BE49-F238E27FC236}">
                  <a16:creationId xmlns:a16="http://schemas.microsoft.com/office/drawing/2014/main" id="{A7B01F47-EB20-DACA-E55F-7DC28622E9E6}"/>
                </a:ext>
              </a:extLst>
            </p:cNvPr>
            <p:cNvPicPr>
              <a:picLocks noChangeAspect="1"/>
            </p:cNvPicPr>
            <p:nvPr/>
          </p:nvPicPr>
          <p:blipFill rotWithShape="1">
            <a:blip r:embed="rId3"/>
            <a:srcRect l="57770" r="17550"/>
            <a:stretch/>
          </p:blipFill>
          <p:spPr>
            <a:xfrm>
              <a:off x="4003829" y="0"/>
              <a:ext cx="6232124" cy="1029974"/>
            </a:xfrm>
            <a:prstGeom prst="rect">
              <a:avLst/>
            </a:prstGeom>
          </p:spPr>
        </p:pic>
      </p:grpSp>
      <p:sp>
        <p:nvSpPr>
          <p:cNvPr id="4" name="CasellaDiTesto 3">
            <a:extLst>
              <a:ext uri="{FF2B5EF4-FFF2-40B4-BE49-F238E27FC236}">
                <a16:creationId xmlns:a16="http://schemas.microsoft.com/office/drawing/2014/main" id="{46E3E360-A5B0-F75B-19CE-0F86E3451CA1}"/>
              </a:ext>
            </a:extLst>
          </p:cNvPr>
          <p:cNvSpPr txBox="1"/>
          <p:nvPr/>
        </p:nvSpPr>
        <p:spPr>
          <a:xfrm>
            <a:off x="287867" y="2281698"/>
            <a:ext cx="11335862" cy="2867452"/>
          </a:xfrm>
          <a:prstGeom prst="rect">
            <a:avLst/>
          </a:prstGeom>
          <a:noFill/>
        </p:spPr>
        <p:txBody>
          <a:bodyPr wrap="square">
            <a:spAutoFit/>
          </a:bodyPr>
          <a:lstStyle/>
          <a:p>
            <a:pPr>
              <a:lnSpc>
                <a:spcPct val="107000"/>
              </a:lnSpc>
              <a:spcAft>
                <a:spcPts val="800"/>
              </a:spcAft>
              <a:buNone/>
            </a:pPr>
            <a:r>
              <a:rPr lang="it-IT" sz="2000" dirty="0"/>
              <a:t>Rappresenta la capacità di un sistema composto da un materiale o da più materiali di resistere per un determinato tempo alla tenuta ed all’isolamento durante l’incendio.</a:t>
            </a:r>
            <a:br>
              <a:rPr lang="it-IT" sz="2000" dirty="0"/>
            </a:br>
            <a:r>
              <a:rPr lang="it-IT" sz="2000" dirty="0"/>
              <a:t>Sulla base della “Normativa REI” le classi di resistenza al fuoco sono: 10, 15, 20, 30, 45, 60, 90, 120, 180, 240 e 360, indicano la durata, in minuti, per cui l'elemento mantiene le caratteristiche di R, E ed I. </a:t>
            </a:r>
          </a:p>
          <a:p>
            <a:pPr>
              <a:lnSpc>
                <a:spcPct val="107000"/>
              </a:lnSpc>
              <a:spcAft>
                <a:spcPts val="800"/>
              </a:spcAft>
              <a:buNone/>
            </a:pPr>
            <a:endParaRPr lang="it-IT" sz="2000" kern="100" dirty="0">
              <a:effectLst/>
              <a:ea typeface="Calibri" panose="020F0502020204030204" pitchFamily="34" charset="0"/>
              <a:cs typeface="Times New Roman" panose="02020603050405020304" pitchFamily="18" charset="0"/>
            </a:endParaRPr>
          </a:p>
          <a:p>
            <a:pPr lvl="0" eaLnBrk="0" fontAlgn="base" hangingPunct="0">
              <a:spcBef>
                <a:spcPct val="0"/>
              </a:spcBef>
              <a:spcAft>
                <a:spcPct val="0"/>
              </a:spcAft>
            </a:pPr>
            <a:r>
              <a:rPr lang="it-IT" altLang="it-IT" sz="2000" b="1" dirty="0"/>
              <a:t>Esempio</a:t>
            </a:r>
            <a:r>
              <a:rPr lang="it-IT" altLang="it-IT" sz="2000" dirty="0"/>
              <a:t>:</a:t>
            </a:r>
          </a:p>
          <a:p>
            <a:pPr lvl="0" eaLnBrk="0" fontAlgn="base" hangingPunct="0">
              <a:spcBef>
                <a:spcPct val="0"/>
              </a:spcBef>
              <a:spcAft>
                <a:spcPct val="0"/>
              </a:spcAft>
            </a:pPr>
            <a:r>
              <a:rPr lang="it-IT" altLang="it-IT" sz="2000" dirty="0"/>
              <a:t>Una parete REI 120 può resistere per 120 minuti all'azione del fuoco, mantenendo la sua capacità portante, evitando il passaggio di fiamme e gas, e limitando la trasmissione del calore</a:t>
            </a:r>
            <a:endParaRPr lang="it-IT" sz="2000" kern="100" dirty="0">
              <a:effectLst/>
              <a:ea typeface="Calibri" panose="020F0502020204030204" pitchFamily="34" charset="0"/>
              <a:cs typeface="Times New Roman" panose="02020603050405020304" pitchFamily="18" charset="0"/>
            </a:endParaRPr>
          </a:p>
        </p:txBody>
      </p:sp>
      <p:sp>
        <p:nvSpPr>
          <p:cNvPr id="10" name="CasellaDiTesto 9">
            <a:extLst>
              <a:ext uri="{FF2B5EF4-FFF2-40B4-BE49-F238E27FC236}">
                <a16:creationId xmlns:a16="http://schemas.microsoft.com/office/drawing/2014/main" id="{0BCF3210-83FA-A24A-6AC4-6B0A6B15202F}"/>
              </a:ext>
            </a:extLst>
          </p:cNvPr>
          <p:cNvSpPr txBox="1"/>
          <p:nvPr/>
        </p:nvSpPr>
        <p:spPr>
          <a:xfrm>
            <a:off x="287867" y="1523437"/>
            <a:ext cx="6096000" cy="532903"/>
          </a:xfrm>
          <a:prstGeom prst="rect">
            <a:avLst/>
          </a:prstGeom>
          <a:noFill/>
        </p:spPr>
        <p:txBody>
          <a:bodyPr wrap="square">
            <a:spAutoFit/>
          </a:bodyPr>
          <a:lstStyle/>
          <a:p>
            <a:pPr>
              <a:lnSpc>
                <a:spcPct val="107000"/>
              </a:lnSpc>
              <a:spcAft>
                <a:spcPts val="800"/>
              </a:spcAft>
              <a:buNone/>
            </a:pPr>
            <a:r>
              <a:rPr lang="it-IT" sz="2800" b="1" kern="100" dirty="0">
                <a:solidFill>
                  <a:srgbClr val="C00000"/>
                </a:solidFill>
                <a:latin typeface="Calibri" panose="020F0502020204030204" pitchFamily="34" charset="0"/>
                <a:ea typeface="Calibri" panose="020F0502020204030204" pitchFamily="34" charset="0"/>
                <a:cs typeface="Times New Roman" panose="02020603050405020304" pitchFamily="18" charset="0"/>
              </a:rPr>
              <a:t>Resistenza</a:t>
            </a:r>
            <a:r>
              <a:rPr lang="it-IT" sz="28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al fuoco</a:t>
            </a:r>
          </a:p>
        </p:txBody>
      </p:sp>
      <p:sp>
        <p:nvSpPr>
          <p:cNvPr id="12" name="CasellaDiTesto 11">
            <a:extLst>
              <a:ext uri="{FF2B5EF4-FFF2-40B4-BE49-F238E27FC236}">
                <a16:creationId xmlns:a16="http://schemas.microsoft.com/office/drawing/2014/main" id="{F28D4608-B408-F976-F36B-EFD3511EC290}"/>
              </a:ext>
            </a:extLst>
          </p:cNvPr>
          <p:cNvSpPr txBox="1"/>
          <p:nvPr/>
        </p:nvSpPr>
        <p:spPr>
          <a:xfrm>
            <a:off x="2711223" y="5676715"/>
            <a:ext cx="7345288" cy="707886"/>
          </a:xfrm>
          <a:prstGeom prst="rect">
            <a:avLst/>
          </a:prstGeom>
          <a:noFill/>
        </p:spPr>
        <p:txBody>
          <a:bodyPr wrap="square">
            <a:spAutoFit/>
          </a:bodyPr>
          <a:lstStyle/>
          <a:p>
            <a:r>
              <a:rPr lang="it-IT" sz="2000" kern="100" dirty="0">
                <a:effectLst/>
                <a:latin typeface="Calibri" panose="020F0502020204030204" pitchFamily="34" charset="0"/>
                <a:ea typeface="Calibri" panose="020F0502020204030204" pitchFamily="34" charset="0"/>
                <a:cs typeface="Times New Roman" panose="02020603050405020304" pitchFamily="18" charset="0"/>
              </a:rPr>
              <a:t>Le classi sono determinate mediante prove sperimentali in laboratorio, secondo normative europee (es. EN 1363-1, EN 1365-2).</a:t>
            </a:r>
            <a:endParaRPr lang="it-IT" sz="2000" dirty="0"/>
          </a:p>
        </p:txBody>
      </p:sp>
    </p:spTree>
    <p:extLst>
      <p:ext uri="{BB962C8B-B14F-4D97-AF65-F5344CB8AC3E}">
        <p14:creationId xmlns:p14="http://schemas.microsoft.com/office/powerpoint/2010/main" val="2467440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1DCC5-FD30-AB65-0A59-F159BCBE0D81}"/>
            </a:ext>
          </a:extLst>
        </p:cNvPr>
        <p:cNvGrpSpPr/>
        <p:nvPr/>
      </p:nvGrpSpPr>
      <p:grpSpPr>
        <a:xfrm>
          <a:off x="0" y="0"/>
          <a:ext cx="0" cy="0"/>
          <a:chOff x="0" y="0"/>
          <a:chExt cx="0" cy="0"/>
        </a:xfrm>
      </p:grpSpPr>
      <p:grpSp>
        <p:nvGrpSpPr>
          <p:cNvPr id="6" name="Gruppo 5">
            <a:extLst>
              <a:ext uri="{FF2B5EF4-FFF2-40B4-BE49-F238E27FC236}">
                <a16:creationId xmlns:a16="http://schemas.microsoft.com/office/drawing/2014/main" id="{6AD1D60E-8FFA-CEC6-9F33-C274184DD90C}"/>
              </a:ext>
            </a:extLst>
          </p:cNvPr>
          <p:cNvGrpSpPr/>
          <p:nvPr/>
        </p:nvGrpSpPr>
        <p:grpSpPr>
          <a:xfrm>
            <a:off x="-2" y="-5272"/>
            <a:ext cx="12192002" cy="1029974"/>
            <a:chOff x="0" y="0"/>
            <a:chExt cx="12192002" cy="1029974"/>
          </a:xfrm>
        </p:grpSpPr>
        <p:pic>
          <p:nvPicPr>
            <p:cNvPr id="7" name="Immagine 6">
              <a:extLst>
                <a:ext uri="{FF2B5EF4-FFF2-40B4-BE49-F238E27FC236}">
                  <a16:creationId xmlns:a16="http://schemas.microsoft.com/office/drawing/2014/main" id="{518AFF51-7768-334F-85D0-201C167C96A8}"/>
                </a:ext>
              </a:extLst>
            </p:cNvPr>
            <p:cNvPicPr>
              <a:picLocks noChangeAspect="1"/>
            </p:cNvPicPr>
            <p:nvPr/>
          </p:nvPicPr>
          <p:blipFill rotWithShape="1">
            <a:blip r:embed="rId3"/>
            <a:srcRect r="17550"/>
            <a:stretch/>
          </p:blipFill>
          <p:spPr>
            <a:xfrm>
              <a:off x="0" y="0"/>
              <a:ext cx="4003829" cy="1029974"/>
            </a:xfrm>
            <a:prstGeom prst="rect">
              <a:avLst/>
            </a:prstGeom>
          </p:spPr>
        </p:pic>
        <p:pic>
          <p:nvPicPr>
            <p:cNvPr id="8" name="Immagine 7">
              <a:extLst>
                <a:ext uri="{FF2B5EF4-FFF2-40B4-BE49-F238E27FC236}">
                  <a16:creationId xmlns:a16="http://schemas.microsoft.com/office/drawing/2014/main" id="{91F01D1F-7626-1A47-0EDC-CE99EB747CB0}"/>
                </a:ext>
              </a:extLst>
            </p:cNvPr>
            <p:cNvPicPr>
              <a:picLocks noChangeAspect="1"/>
            </p:cNvPicPr>
            <p:nvPr/>
          </p:nvPicPr>
          <p:blipFill rotWithShape="1">
            <a:blip r:embed="rId3"/>
            <a:srcRect l="57343"/>
            <a:stretch/>
          </p:blipFill>
          <p:spPr>
            <a:xfrm>
              <a:off x="10120544" y="0"/>
              <a:ext cx="2071458" cy="1029974"/>
            </a:xfrm>
            <a:prstGeom prst="rect">
              <a:avLst/>
            </a:prstGeom>
          </p:spPr>
        </p:pic>
        <p:pic>
          <p:nvPicPr>
            <p:cNvPr id="9" name="Immagine 8">
              <a:extLst>
                <a:ext uri="{FF2B5EF4-FFF2-40B4-BE49-F238E27FC236}">
                  <a16:creationId xmlns:a16="http://schemas.microsoft.com/office/drawing/2014/main" id="{4DF77EA2-DAC4-4010-963C-90CBC1BF134B}"/>
                </a:ext>
              </a:extLst>
            </p:cNvPr>
            <p:cNvPicPr>
              <a:picLocks noChangeAspect="1"/>
            </p:cNvPicPr>
            <p:nvPr/>
          </p:nvPicPr>
          <p:blipFill rotWithShape="1">
            <a:blip r:embed="rId3"/>
            <a:srcRect l="57770" r="17550"/>
            <a:stretch/>
          </p:blipFill>
          <p:spPr>
            <a:xfrm>
              <a:off x="4003829" y="0"/>
              <a:ext cx="6232124" cy="1029974"/>
            </a:xfrm>
            <a:prstGeom prst="rect">
              <a:avLst/>
            </a:prstGeom>
          </p:spPr>
        </p:pic>
      </p:grpSp>
      <p:sp>
        <p:nvSpPr>
          <p:cNvPr id="15" name="CasellaDiTesto 14">
            <a:extLst>
              <a:ext uri="{FF2B5EF4-FFF2-40B4-BE49-F238E27FC236}">
                <a16:creationId xmlns:a16="http://schemas.microsoft.com/office/drawing/2014/main" id="{93962CA4-7908-2D72-A200-80D838E34175}"/>
              </a:ext>
            </a:extLst>
          </p:cNvPr>
          <p:cNvSpPr txBox="1"/>
          <p:nvPr/>
        </p:nvSpPr>
        <p:spPr>
          <a:xfrm>
            <a:off x="545644" y="1349217"/>
            <a:ext cx="8964115" cy="461665"/>
          </a:xfrm>
          <a:prstGeom prst="rect">
            <a:avLst/>
          </a:prstGeom>
          <a:noFill/>
        </p:spPr>
        <p:txBody>
          <a:bodyPr wrap="square">
            <a:spAutoFit/>
          </a:bodyPr>
          <a:lstStyle/>
          <a:p>
            <a:r>
              <a:rPr lang="it-IT" sz="2400" b="1" kern="100" dirty="0">
                <a:solidFill>
                  <a:srgbClr val="C00000"/>
                </a:solidFill>
                <a:latin typeface="Calibri" panose="020F0502020204030204" pitchFamily="34" charset="0"/>
                <a:ea typeface="Calibri" panose="020F0502020204030204" pitchFamily="34" charset="0"/>
                <a:cs typeface="Times New Roman" panose="02020603050405020304" pitchFamily="18" charset="0"/>
              </a:rPr>
              <a:t>L</a:t>
            </a:r>
            <a:r>
              <a:rPr lang="it-IT" sz="24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 normativa europea ed i requisiti base delle opere di costruzione</a:t>
            </a:r>
            <a:endParaRPr lang="it-IT" sz="2400" b="1" dirty="0">
              <a:solidFill>
                <a:srgbClr val="C00000"/>
              </a:solidFill>
            </a:endParaRPr>
          </a:p>
        </p:txBody>
      </p:sp>
      <p:sp>
        <p:nvSpPr>
          <p:cNvPr id="17" name="CasellaDiTesto 16">
            <a:extLst>
              <a:ext uri="{FF2B5EF4-FFF2-40B4-BE49-F238E27FC236}">
                <a16:creationId xmlns:a16="http://schemas.microsoft.com/office/drawing/2014/main" id="{FB7B3AA8-5146-8FB8-28BD-62E029ACCEF7}"/>
              </a:ext>
            </a:extLst>
          </p:cNvPr>
          <p:cNvSpPr txBox="1"/>
          <p:nvPr/>
        </p:nvSpPr>
        <p:spPr>
          <a:xfrm>
            <a:off x="653822" y="1997839"/>
            <a:ext cx="10884355" cy="4247317"/>
          </a:xfrm>
          <a:prstGeom prst="rect">
            <a:avLst/>
          </a:prstGeom>
          <a:noFill/>
        </p:spPr>
        <p:txBody>
          <a:bodyPr wrap="square">
            <a:spAutoFit/>
          </a:bodyPr>
          <a:lstStyle/>
          <a:p>
            <a:pPr algn="just"/>
            <a:r>
              <a:rPr lang="it-IT" sz="2000" dirty="0"/>
              <a:t>Le norme di riferimento per il calcolo e la verifica di resistenza al fuoco sono:</a:t>
            </a:r>
          </a:p>
          <a:p>
            <a:pPr algn="just"/>
            <a:endParaRPr lang="it-IT" sz="2000" dirty="0"/>
          </a:p>
          <a:p>
            <a:pPr marL="342900" indent="-342900" algn="just">
              <a:buFont typeface="Arial" panose="020B0604020202020204" pitchFamily="34" charset="0"/>
              <a:buChar char="•"/>
            </a:pPr>
            <a:r>
              <a:rPr lang="it-IT" sz="2000" dirty="0"/>
              <a:t>il </a:t>
            </a:r>
            <a:r>
              <a:rPr lang="it-IT" sz="2000" b="1" dirty="0"/>
              <a:t>D.M. 16/02/2007 </a:t>
            </a:r>
            <a:r>
              <a:rPr lang="it-IT" sz="2000" dirty="0"/>
              <a:t>– Classificazione di resistenza al fuoco di prodotti ed elementi costruttivi di opere da costruzione, in conformità alle decisioni 2000/367/CE e 2003/629/CE</a:t>
            </a:r>
          </a:p>
          <a:p>
            <a:pPr marL="457200" indent="-457200" algn="just">
              <a:spcBef>
                <a:spcPts val="1200"/>
              </a:spcBef>
              <a:buFont typeface="Arial" panose="020B0604020202020204" pitchFamily="34" charset="0"/>
              <a:buChar char="•"/>
            </a:pPr>
            <a:r>
              <a:rPr lang="it-IT" sz="2000" dirty="0"/>
              <a:t>il </a:t>
            </a:r>
            <a:r>
              <a:rPr lang="it-IT" sz="2000" b="1" dirty="0"/>
              <a:t>D.M. 9/03/2007 </a:t>
            </a:r>
            <a:r>
              <a:rPr lang="it-IT" sz="2000" dirty="0"/>
              <a:t>– Prestazioni  di resistenza al fuoco delle costruzioni nelle attività soggette al controllo del Corpo nazionale dei vigili del fuoco.</a:t>
            </a:r>
          </a:p>
          <a:p>
            <a:pPr algn="just"/>
            <a:endParaRPr lang="it-IT" sz="2000" dirty="0"/>
          </a:p>
          <a:p>
            <a:pPr algn="just"/>
            <a:r>
              <a:rPr lang="it-IT" sz="2000" dirty="0"/>
              <a:t>Il D.M. 16/02/2007 recepisce la norma europea EN 13501-2 ed elenca le varie possibilità di determinazione delle caratteristiche di resistenza al fuoco delle strutture. La classificazione della resistenza al fuoco è riportata nel D.M. 16/02/2007 ed è legata al D.M. 09/03/2007 per il calcolo del carico d’incendio. La normativa italiana per il calcolo e la verifica della resistenza al fuoco rimanda all’applicazione degli </a:t>
            </a:r>
            <a:r>
              <a:rPr lang="it-IT" sz="2000" b="1" dirty="0"/>
              <a:t>Eurocodici </a:t>
            </a:r>
            <a:r>
              <a:rPr lang="it-IT" sz="2000" dirty="0"/>
              <a:t>(EC) e alle relative appendici che contengono i parametri definiti a livello nazionale.</a:t>
            </a:r>
          </a:p>
        </p:txBody>
      </p:sp>
    </p:spTree>
    <p:extLst>
      <p:ext uri="{BB962C8B-B14F-4D97-AF65-F5344CB8AC3E}">
        <p14:creationId xmlns:p14="http://schemas.microsoft.com/office/powerpoint/2010/main" val="2418042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6F911C-DACE-EC12-ECAE-B2A5ED964409}"/>
            </a:ext>
          </a:extLst>
        </p:cNvPr>
        <p:cNvGrpSpPr/>
        <p:nvPr/>
      </p:nvGrpSpPr>
      <p:grpSpPr>
        <a:xfrm>
          <a:off x="0" y="0"/>
          <a:ext cx="0" cy="0"/>
          <a:chOff x="0" y="0"/>
          <a:chExt cx="0" cy="0"/>
        </a:xfrm>
      </p:grpSpPr>
      <p:grpSp>
        <p:nvGrpSpPr>
          <p:cNvPr id="6" name="Gruppo 5">
            <a:extLst>
              <a:ext uri="{FF2B5EF4-FFF2-40B4-BE49-F238E27FC236}">
                <a16:creationId xmlns:a16="http://schemas.microsoft.com/office/drawing/2014/main" id="{A9C121B9-CA0C-AC88-D469-0D319AF3A92D}"/>
              </a:ext>
            </a:extLst>
          </p:cNvPr>
          <p:cNvGrpSpPr/>
          <p:nvPr/>
        </p:nvGrpSpPr>
        <p:grpSpPr>
          <a:xfrm>
            <a:off x="-2" y="-5272"/>
            <a:ext cx="12192002" cy="1029974"/>
            <a:chOff x="0" y="0"/>
            <a:chExt cx="12192002" cy="1029974"/>
          </a:xfrm>
        </p:grpSpPr>
        <p:pic>
          <p:nvPicPr>
            <p:cNvPr id="7" name="Immagine 6">
              <a:extLst>
                <a:ext uri="{FF2B5EF4-FFF2-40B4-BE49-F238E27FC236}">
                  <a16:creationId xmlns:a16="http://schemas.microsoft.com/office/drawing/2014/main" id="{EE4C28DF-7917-A64B-6397-2426909F1338}"/>
                </a:ext>
              </a:extLst>
            </p:cNvPr>
            <p:cNvPicPr>
              <a:picLocks noChangeAspect="1"/>
            </p:cNvPicPr>
            <p:nvPr/>
          </p:nvPicPr>
          <p:blipFill rotWithShape="1">
            <a:blip r:embed="rId2"/>
            <a:srcRect r="17550"/>
            <a:stretch/>
          </p:blipFill>
          <p:spPr>
            <a:xfrm>
              <a:off x="0" y="0"/>
              <a:ext cx="4003829" cy="1029974"/>
            </a:xfrm>
            <a:prstGeom prst="rect">
              <a:avLst/>
            </a:prstGeom>
          </p:spPr>
        </p:pic>
        <p:pic>
          <p:nvPicPr>
            <p:cNvPr id="8" name="Immagine 7">
              <a:extLst>
                <a:ext uri="{FF2B5EF4-FFF2-40B4-BE49-F238E27FC236}">
                  <a16:creationId xmlns:a16="http://schemas.microsoft.com/office/drawing/2014/main" id="{2D921336-3866-16A8-A96C-E477B3F1E207}"/>
                </a:ext>
              </a:extLst>
            </p:cNvPr>
            <p:cNvPicPr>
              <a:picLocks noChangeAspect="1"/>
            </p:cNvPicPr>
            <p:nvPr/>
          </p:nvPicPr>
          <p:blipFill rotWithShape="1">
            <a:blip r:embed="rId2"/>
            <a:srcRect l="57343"/>
            <a:stretch/>
          </p:blipFill>
          <p:spPr>
            <a:xfrm>
              <a:off x="10120544" y="0"/>
              <a:ext cx="2071458" cy="1029974"/>
            </a:xfrm>
            <a:prstGeom prst="rect">
              <a:avLst/>
            </a:prstGeom>
          </p:spPr>
        </p:pic>
        <p:pic>
          <p:nvPicPr>
            <p:cNvPr id="9" name="Immagine 8">
              <a:extLst>
                <a:ext uri="{FF2B5EF4-FFF2-40B4-BE49-F238E27FC236}">
                  <a16:creationId xmlns:a16="http://schemas.microsoft.com/office/drawing/2014/main" id="{835DECA3-5C82-D311-4B7D-887950B94BF1}"/>
                </a:ext>
              </a:extLst>
            </p:cNvPr>
            <p:cNvPicPr>
              <a:picLocks noChangeAspect="1"/>
            </p:cNvPicPr>
            <p:nvPr/>
          </p:nvPicPr>
          <p:blipFill rotWithShape="1">
            <a:blip r:embed="rId2"/>
            <a:srcRect l="57770" r="17550"/>
            <a:stretch/>
          </p:blipFill>
          <p:spPr>
            <a:xfrm>
              <a:off x="4003829" y="0"/>
              <a:ext cx="6232124" cy="1029974"/>
            </a:xfrm>
            <a:prstGeom prst="rect">
              <a:avLst/>
            </a:prstGeom>
          </p:spPr>
        </p:pic>
      </p:grpSp>
      <p:sp>
        <p:nvSpPr>
          <p:cNvPr id="10" name="CasellaDiTesto 9">
            <a:extLst>
              <a:ext uri="{FF2B5EF4-FFF2-40B4-BE49-F238E27FC236}">
                <a16:creationId xmlns:a16="http://schemas.microsoft.com/office/drawing/2014/main" id="{4DAE5B4D-D8FF-A424-F31E-5211055CB1B5}"/>
              </a:ext>
            </a:extLst>
          </p:cNvPr>
          <p:cNvSpPr txBox="1"/>
          <p:nvPr/>
        </p:nvSpPr>
        <p:spPr>
          <a:xfrm>
            <a:off x="151108" y="1458297"/>
            <a:ext cx="6096000" cy="532903"/>
          </a:xfrm>
          <a:prstGeom prst="rect">
            <a:avLst/>
          </a:prstGeom>
          <a:noFill/>
        </p:spPr>
        <p:txBody>
          <a:bodyPr wrap="square">
            <a:spAutoFit/>
          </a:bodyPr>
          <a:lstStyle/>
          <a:p>
            <a:pPr>
              <a:lnSpc>
                <a:spcPct val="107000"/>
              </a:lnSpc>
              <a:spcAft>
                <a:spcPts val="800"/>
              </a:spcAft>
              <a:buNone/>
            </a:pPr>
            <a:r>
              <a:rPr lang="it-IT" sz="2800" b="1" kern="100" dirty="0">
                <a:solidFill>
                  <a:srgbClr val="C00000"/>
                </a:solidFill>
                <a:latin typeface="Calibri" panose="020F0502020204030204" pitchFamily="34" charset="0"/>
                <a:ea typeface="Calibri" panose="020F0502020204030204" pitchFamily="34" charset="0"/>
                <a:cs typeface="Times New Roman" panose="02020603050405020304" pitchFamily="18" charset="0"/>
              </a:rPr>
              <a:t>R</a:t>
            </a:r>
            <a:r>
              <a:rPr lang="it-IT" sz="28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eazione al fuoco</a:t>
            </a:r>
          </a:p>
        </p:txBody>
      </p:sp>
      <p:sp>
        <p:nvSpPr>
          <p:cNvPr id="4" name="CasellaDiTesto 3">
            <a:extLst>
              <a:ext uri="{FF2B5EF4-FFF2-40B4-BE49-F238E27FC236}">
                <a16:creationId xmlns:a16="http://schemas.microsoft.com/office/drawing/2014/main" id="{C17CC818-4BF2-1C03-84C6-88858CE5742D}"/>
              </a:ext>
            </a:extLst>
          </p:cNvPr>
          <p:cNvSpPr txBox="1"/>
          <p:nvPr/>
        </p:nvSpPr>
        <p:spPr>
          <a:xfrm>
            <a:off x="305686" y="2119122"/>
            <a:ext cx="11315700" cy="2759730"/>
          </a:xfrm>
          <a:prstGeom prst="rect">
            <a:avLst/>
          </a:prstGeom>
          <a:noFill/>
        </p:spPr>
        <p:txBody>
          <a:bodyPr wrap="square">
            <a:spAutoFit/>
          </a:bodyPr>
          <a:lstStyle/>
          <a:p>
            <a:pPr algn="l" fontAlgn="base">
              <a:spcAft>
                <a:spcPts val="750"/>
              </a:spcAft>
              <a:buNone/>
            </a:pPr>
            <a:r>
              <a:rPr lang="it-IT" sz="2000" b="0" i="0" dirty="0">
                <a:solidFill>
                  <a:srgbClr val="333333"/>
                </a:solidFill>
                <a:effectLst/>
              </a:rPr>
              <a:t>Utilizzare prodotti da costruzioni con una </a:t>
            </a:r>
            <a:r>
              <a:rPr lang="it-IT" sz="2000" b="1" i="0" dirty="0">
                <a:solidFill>
                  <a:srgbClr val="333333"/>
                </a:solidFill>
                <a:effectLst/>
              </a:rPr>
              <a:t>idonea classe di reazione al fuoco</a:t>
            </a:r>
            <a:r>
              <a:rPr lang="it-IT" sz="2000" b="0" i="0" dirty="0">
                <a:solidFill>
                  <a:srgbClr val="333333"/>
                </a:solidFill>
                <a:effectLst/>
              </a:rPr>
              <a:t> significa:</a:t>
            </a:r>
          </a:p>
          <a:p>
            <a:pPr marL="342900" indent="-342900" algn="l" fontAlgn="base">
              <a:spcAft>
                <a:spcPts val="750"/>
              </a:spcAft>
              <a:buFont typeface="Arial" panose="020B0604020202020204" pitchFamily="34" charset="0"/>
              <a:buChar char="•"/>
            </a:pPr>
            <a:r>
              <a:rPr lang="it-IT" sz="2000" b="0" i="0" dirty="0">
                <a:solidFill>
                  <a:srgbClr val="333333"/>
                </a:solidFill>
                <a:effectLst/>
              </a:rPr>
              <a:t>ridurre la velocità di propagazione dell’incendio;</a:t>
            </a:r>
          </a:p>
          <a:p>
            <a:pPr marL="342900" indent="-342900" algn="l" fontAlgn="base">
              <a:spcAft>
                <a:spcPts val="750"/>
              </a:spcAft>
              <a:buFont typeface="Arial" panose="020B0604020202020204" pitchFamily="34" charset="0"/>
              <a:buChar char="•"/>
            </a:pPr>
            <a:r>
              <a:rPr lang="it-IT" sz="2000" b="0" i="0" dirty="0">
                <a:solidFill>
                  <a:srgbClr val="333333"/>
                </a:solidFill>
                <a:effectLst/>
              </a:rPr>
              <a:t>limitare la propagazione dell’incendio;</a:t>
            </a:r>
          </a:p>
          <a:p>
            <a:pPr marL="342900" indent="-342900" algn="l" fontAlgn="base">
              <a:spcAft>
                <a:spcPts val="750"/>
              </a:spcAft>
              <a:buFont typeface="Arial" panose="020B0604020202020204" pitchFamily="34" charset="0"/>
              <a:buChar char="•"/>
            </a:pPr>
            <a:r>
              <a:rPr lang="it-IT" sz="2000" b="0" i="0" dirty="0">
                <a:solidFill>
                  <a:srgbClr val="333333"/>
                </a:solidFill>
                <a:effectLst/>
              </a:rPr>
              <a:t>favorire l’aumento del tempo di esodo.</a:t>
            </a:r>
          </a:p>
          <a:p>
            <a:pPr algn="l" fontAlgn="base">
              <a:spcAft>
                <a:spcPts val="750"/>
              </a:spcAft>
            </a:pPr>
            <a:endParaRPr lang="it-IT" sz="2000" b="0" i="0" dirty="0">
              <a:solidFill>
                <a:srgbClr val="333333"/>
              </a:solidFill>
              <a:effectLst/>
            </a:endParaRPr>
          </a:p>
          <a:p>
            <a:pPr algn="l" fontAlgn="base">
              <a:spcAft>
                <a:spcPts val="750"/>
              </a:spcAft>
            </a:pPr>
            <a:r>
              <a:rPr lang="it-IT" sz="2000" b="0" i="0" dirty="0">
                <a:solidFill>
                  <a:srgbClr val="333333"/>
                </a:solidFill>
                <a:effectLst/>
              </a:rPr>
              <a:t>La classificazione di reazione al fuoco termina con l’emissione di un</a:t>
            </a:r>
            <a:r>
              <a:rPr lang="it-IT" sz="2000" b="1" i="0" dirty="0">
                <a:solidFill>
                  <a:srgbClr val="333333"/>
                </a:solidFill>
                <a:effectLst/>
              </a:rPr>
              <a:t> certificato</a:t>
            </a:r>
            <a:r>
              <a:rPr lang="it-IT" sz="2000" b="0" i="0" dirty="0">
                <a:solidFill>
                  <a:srgbClr val="333333"/>
                </a:solidFill>
                <a:effectLst/>
              </a:rPr>
              <a:t> da parte di un laboratorio autorizzato ai sensi del D.M. 26/03/1985. </a:t>
            </a:r>
          </a:p>
        </p:txBody>
      </p:sp>
      <p:sp>
        <p:nvSpPr>
          <p:cNvPr id="12" name="CasellaDiTesto 11">
            <a:extLst>
              <a:ext uri="{FF2B5EF4-FFF2-40B4-BE49-F238E27FC236}">
                <a16:creationId xmlns:a16="http://schemas.microsoft.com/office/drawing/2014/main" id="{C5A11D4F-9405-4A09-EACD-E5B71456D9BC}"/>
              </a:ext>
            </a:extLst>
          </p:cNvPr>
          <p:cNvSpPr txBox="1"/>
          <p:nvPr/>
        </p:nvSpPr>
        <p:spPr>
          <a:xfrm>
            <a:off x="305686" y="5208960"/>
            <a:ext cx="9486900" cy="707886"/>
          </a:xfrm>
          <a:prstGeom prst="rect">
            <a:avLst/>
          </a:prstGeom>
          <a:noFill/>
        </p:spPr>
        <p:txBody>
          <a:bodyPr wrap="square">
            <a:spAutoFit/>
          </a:bodyPr>
          <a:lstStyle/>
          <a:p>
            <a:r>
              <a:rPr lang="it-IT" sz="2000" b="0" i="0" dirty="0">
                <a:solidFill>
                  <a:srgbClr val="333333"/>
                </a:solidFill>
                <a:effectLst/>
              </a:rPr>
              <a:t>l </a:t>
            </a:r>
            <a:r>
              <a:rPr lang="it-IT" sz="2000" b="1" i="0" u="none" strike="noStrike" dirty="0">
                <a:solidFill>
                  <a:srgbClr val="0306B1"/>
                </a:solidFill>
                <a:effectLst/>
                <a:hlinkClick r:id="rId3"/>
              </a:rPr>
              <a:t>D.M. 26/06/1984 </a:t>
            </a:r>
            <a:r>
              <a:rPr lang="it-IT" sz="2000" b="0" i="0" dirty="0">
                <a:solidFill>
                  <a:srgbClr val="333333"/>
                </a:solidFill>
                <a:effectLst/>
              </a:rPr>
              <a:t>ha stabilito per primo norme, criteri e procedure per la classificazione di reazione al fuoco e l’omologazione dei materiali ai fini della prevenzione incendi.</a:t>
            </a:r>
            <a:endParaRPr lang="it-IT" sz="2000" dirty="0"/>
          </a:p>
        </p:txBody>
      </p:sp>
    </p:spTree>
    <p:extLst>
      <p:ext uri="{BB962C8B-B14F-4D97-AF65-F5344CB8AC3E}">
        <p14:creationId xmlns:p14="http://schemas.microsoft.com/office/powerpoint/2010/main" val="426394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873DD-767B-2560-14E8-7CEF771F8C4F}"/>
            </a:ext>
          </a:extLst>
        </p:cNvPr>
        <p:cNvGrpSpPr/>
        <p:nvPr/>
      </p:nvGrpSpPr>
      <p:grpSpPr>
        <a:xfrm>
          <a:off x="0" y="0"/>
          <a:ext cx="0" cy="0"/>
          <a:chOff x="0" y="0"/>
          <a:chExt cx="0" cy="0"/>
        </a:xfrm>
      </p:grpSpPr>
      <p:grpSp>
        <p:nvGrpSpPr>
          <p:cNvPr id="6" name="Gruppo 5">
            <a:extLst>
              <a:ext uri="{FF2B5EF4-FFF2-40B4-BE49-F238E27FC236}">
                <a16:creationId xmlns:a16="http://schemas.microsoft.com/office/drawing/2014/main" id="{FFF8D06B-B7E7-C873-AB08-C5E5E2E0DC6D}"/>
              </a:ext>
            </a:extLst>
          </p:cNvPr>
          <p:cNvGrpSpPr/>
          <p:nvPr/>
        </p:nvGrpSpPr>
        <p:grpSpPr>
          <a:xfrm>
            <a:off x="-2" y="-5272"/>
            <a:ext cx="12192002" cy="1029974"/>
            <a:chOff x="0" y="0"/>
            <a:chExt cx="12192002" cy="1029974"/>
          </a:xfrm>
        </p:grpSpPr>
        <p:pic>
          <p:nvPicPr>
            <p:cNvPr id="7" name="Immagine 6">
              <a:extLst>
                <a:ext uri="{FF2B5EF4-FFF2-40B4-BE49-F238E27FC236}">
                  <a16:creationId xmlns:a16="http://schemas.microsoft.com/office/drawing/2014/main" id="{009DB754-FF7F-EF95-24A3-C6B4ACE0CD77}"/>
                </a:ext>
              </a:extLst>
            </p:cNvPr>
            <p:cNvPicPr>
              <a:picLocks noChangeAspect="1"/>
            </p:cNvPicPr>
            <p:nvPr/>
          </p:nvPicPr>
          <p:blipFill rotWithShape="1">
            <a:blip r:embed="rId2"/>
            <a:srcRect r="17550"/>
            <a:stretch/>
          </p:blipFill>
          <p:spPr>
            <a:xfrm>
              <a:off x="0" y="0"/>
              <a:ext cx="4003829" cy="1029974"/>
            </a:xfrm>
            <a:prstGeom prst="rect">
              <a:avLst/>
            </a:prstGeom>
          </p:spPr>
        </p:pic>
        <p:pic>
          <p:nvPicPr>
            <p:cNvPr id="8" name="Immagine 7">
              <a:extLst>
                <a:ext uri="{FF2B5EF4-FFF2-40B4-BE49-F238E27FC236}">
                  <a16:creationId xmlns:a16="http://schemas.microsoft.com/office/drawing/2014/main" id="{E765E2D2-E095-6E8D-4AE2-22DDAFB9143C}"/>
                </a:ext>
              </a:extLst>
            </p:cNvPr>
            <p:cNvPicPr>
              <a:picLocks noChangeAspect="1"/>
            </p:cNvPicPr>
            <p:nvPr/>
          </p:nvPicPr>
          <p:blipFill rotWithShape="1">
            <a:blip r:embed="rId2"/>
            <a:srcRect l="57343"/>
            <a:stretch/>
          </p:blipFill>
          <p:spPr>
            <a:xfrm>
              <a:off x="10120544" y="0"/>
              <a:ext cx="2071458" cy="1029974"/>
            </a:xfrm>
            <a:prstGeom prst="rect">
              <a:avLst/>
            </a:prstGeom>
          </p:spPr>
        </p:pic>
        <p:pic>
          <p:nvPicPr>
            <p:cNvPr id="9" name="Immagine 8">
              <a:extLst>
                <a:ext uri="{FF2B5EF4-FFF2-40B4-BE49-F238E27FC236}">
                  <a16:creationId xmlns:a16="http://schemas.microsoft.com/office/drawing/2014/main" id="{FC3A845F-7C26-8A11-B566-9BCF8151F06B}"/>
                </a:ext>
              </a:extLst>
            </p:cNvPr>
            <p:cNvPicPr>
              <a:picLocks noChangeAspect="1"/>
            </p:cNvPicPr>
            <p:nvPr/>
          </p:nvPicPr>
          <p:blipFill rotWithShape="1">
            <a:blip r:embed="rId2"/>
            <a:srcRect l="57770" r="17550"/>
            <a:stretch/>
          </p:blipFill>
          <p:spPr>
            <a:xfrm>
              <a:off x="4003829" y="0"/>
              <a:ext cx="6232124" cy="1029974"/>
            </a:xfrm>
            <a:prstGeom prst="rect">
              <a:avLst/>
            </a:prstGeom>
          </p:spPr>
        </p:pic>
      </p:grpSp>
      <p:sp>
        <p:nvSpPr>
          <p:cNvPr id="10" name="CasellaDiTesto 9">
            <a:extLst>
              <a:ext uri="{FF2B5EF4-FFF2-40B4-BE49-F238E27FC236}">
                <a16:creationId xmlns:a16="http://schemas.microsoft.com/office/drawing/2014/main" id="{042BDD0C-B271-2056-90ED-49EEE4E16FDC}"/>
              </a:ext>
            </a:extLst>
          </p:cNvPr>
          <p:cNvSpPr txBox="1"/>
          <p:nvPr/>
        </p:nvSpPr>
        <p:spPr>
          <a:xfrm>
            <a:off x="456985" y="1458297"/>
            <a:ext cx="3026990" cy="532903"/>
          </a:xfrm>
          <a:prstGeom prst="rect">
            <a:avLst/>
          </a:prstGeom>
          <a:noFill/>
        </p:spPr>
        <p:txBody>
          <a:bodyPr wrap="square">
            <a:spAutoFit/>
          </a:bodyPr>
          <a:lstStyle/>
          <a:p>
            <a:pPr>
              <a:lnSpc>
                <a:spcPct val="107000"/>
              </a:lnSpc>
              <a:spcAft>
                <a:spcPts val="800"/>
              </a:spcAft>
              <a:buNone/>
            </a:pPr>
            <a:r>
              <a:rPr lang="it-IT" sz="2800" b="1" kern="100" dirty="0">
                <a:solidFill>
                  <a:srgbClr val="C00000"/>
                </a:solidFill>
                <a:latin typeface="Calibri" panose="020F0502020204030204" pitchFamily="34" charset="0"/>
                <a:ea typeface="Calibri" panose="020F0502020204030204" pitchFamily="34" charset="0"/>
                <a:cs typeface="Times New Roman" panose="02020603050405020304" pitchFamily="18" charset="0"/>
              </a:rPr>
              <a:t>R</a:t>
            </a:r>
            <a:r>
              <a:rPr lang="it-IT" sz="28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eazione al fuoco</a:t>
            </a:r>
          </a:p>
        </p:txBody>
      </p:sp>
      <p:sp>
        <p:nvSpPr>
          <p:cNvPr id="3" name="CasellaDiTesto 2">
            <a:extLst>
              <a:ext uri="{FF2B5EF4-FFF2-40B4-BE49-F238E27FC236}">
                <a16:creationId xmlns:a16="http://schemas.microsoft.com/office/drawing/2014/main" id="{8C32E51B-9089-53F7-C7F8-1465DAB0191F}"/>
              </a:ext>
            </a:extLst>
          </p:cNvPr>
          <p:cNvSpPr txBox="1"/>
          <p:nvPr/>
        </p:nvSpPr>
        <p:spPr>
          <a:xfrm>
            <a:off x="465175" y="2295566"/>
            <a:ext cx="6874409" cy="3662541"/>
          </a:xfrm>
          <a:prstGeom prst="rect">
            <a:avLst/>
          </a:prstGeom>
          <a:noFill/>
        </p:spPr>
        <p:txBody>
          <a:bodyPr wrap="square">
            <a:spAutoFit/>
          </a:bodyPr>
          <a:lstStyle/>
          <a:p>
            <a:r>
              <a:rPr lang="it-IT" sz="2400" b="1" dirty="0">
                <a:solidFill>
                  <a:srgbClr val="0070C0"/>
                </a:solidFill>
                <a:latin typeface="DIN Condensed" pitchFamily="2" charset="0"/>
              </a:rPr>
              <a:t>D.M. 10/03/2005</a:t>
            </a:r>
          </a:p>
          <a:p>
            <a:endParaRPr lang="it-IT" sz="800" dirty="0">
              <a:solidFill>
                <a:srgbClr val="000000"/>
              </a:solidFill>
              <a:latin typeface="DIN Condensed" pitchFamily="2" charset="0"/>
            </a:endParaRPr>
          </a:p>
          <a:p>
            <a:pPr algn="just"/>
            <a:r>
              <a:rPr lang="it-IT" sz="2000" dirty="0">
                <a:solidFill>
                  <a:srgbClr val="000000"/>
                </a:solidFill>
                <a:latin typeface="DIN Condensed" pitchFamily="2" charset="0"/>
              </a:rPr>
              <a:t>L’allegato B del DM 10/03/2005 “elenchi delle classi di reazione al fuoco attribuibili in conformità alla norma EN 13501-1” </a:t>
            </a:r>
            <a:r>
              <a:rPr lang="it-IT" sz="2000" b="1" dirty="0">
                <a:solidFill>
                  <a:srgbClr val="000000"/>
                </a:solidFill>
                <a:latin typeface="DIN Condensed" pitchFamily="2" charset="0"/>
              </a:rPr>
              <a:t>identifica le classi di Reazione al Fuoco attribuibili ai prodotti da costruzione</a:t>
            </a:r>
            <a:r>
              <a:rPr lang="it-IT" sz="2000" dirty="0">
                <a:solidFill>
                  <a:srgbClr val="000000"/>
                </a:solidFill>
                <a:latin typeface="DIN Condensed" pitchFamily="2" charset="0"/>
              </a:rPr>
              <a:t>.</a:t>
            </a:r>
          </a:p>
          <a:p>
            <a:pPr algn="just"/>
            <a:r>
              <a:rPr lang="it-IT" sz="2000" dirty="0">
                <a:solidFill>
                  <a:srgbClr val="000000"/>
                </a:solidFill>
                <a:latin typeface="DIN Condensed" pitchFamily="2" charset="0"/>
              </a:rPr>
              <a:t>L’identificazione della reazione in funzione dell’impiego, è poi combinata (per le classi A2,B,C,D) con le sottoclassi relative al</a:t>
            </a:r>
          </a:p>
          <a:p>
            <a:pPr algn="just"/>
            <a:r>
              <a:rPr lang="it-IT" sz="2000" dirty="0">
                <a:solidFill>
                  <a:srgbClr val="000000"/>
                </a:solidFill>
                <a:latin typeface="DIN Condensed" pitchFamily="2" charset="0"/>
              </a:rPr>
              <a:t>gocciolamento, inteso come produzione di gocce e particelle ardenti, (d0, d1 e d2), e quelle riguardanti la produzione di fumo, in termini di opacità ed attenuazione della visibilità (s1, s2 e s3)</a:t>
            </a:r>
          </a:p>
          <a:p>
            <a:pPr algn="just"/>
            <a:r>
              <a:rPr lang="it-IT" sz="2000" dirty="0">
                <a:solidFill>
                  <a:srgbClr val="000000"/>
                </a:solidFill>
                <a:latin typeface="DIN Condensed" pitchFamily="2" charset="0"/>
              </a:rPr>
              <a:t>(EN 13823).</a:t>
            </a:r>
          </a:p>
        </p:txBody>
      </p:sp>
      <p:pic>
        <p:nvPicPr>
          <p:cNvPr id="4" name="Immagine 3">
            <a:extLst>
              <a:ext uri="{FF2B5EF4-FFF2-40B4-BE49-F238E27FC236}">
                <a16:creationId xmlns:a16="http://schemas.microsoft.com/office/drawing/2014/main" id="{183A4420-8443-169E-2F8F-80155EC19B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3827" y="75546"/>
            <a:ext cx="3414951" cy="2675492"/>
          </a:xfrm>
          <a:prstGeom prst="rect">
            <a:avLst/>
          </a:prstGeom>
          <a:ln>
            <a:solidFill>
              <a:srgbClr val="FF0000"/>
            </a:solidFill>
          </a:ln>
        </p:spPr>
      </p:pic>
      <p:pic>
        <p:nvPicPr>
          <p:cNvPr id="2" name="Immagine 1">
            <a:extLst>
              <a:ext uri="{FF2B5EF4-FFF2-40B4-BE49-F238E27FC236}">
                <a16:creationId xmlns:a16="http://schemas.microsoft.com/office/drawing/2014/main" id="{08C879ED-BD3C-6535-40CE-6B42187F03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21535" y="1893682"/>
            <a:ext cx="4596113" cy="4466307"/>
          </a:xfrm>
          <a:prstGeom prst="rect">
            <a:avLst/>
          </a:prstGeom>
          <a:ln>
            <a:solidFill>
              <a:srgbClr val="FF0000"/>
            </a:solidFill>
          </a:ln>
        </p:spPr>
      </p:pic>
    </p:spTree>
    <p:extLst>
      <p:ext uri="{BB962C8B-B14F-4D97-AF65-F5344CB8AC3E}">
        <p14:creationId xmlns:p14="http://schemas.microsoft.com/office/powerpoint/2010/main" val="25633031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C5A6E-4FD9-57F4-F85A-CA6BBE2A2AD4}"/>
            </a:ext>
          </a:extLst>
        </p:cNvPr>
        <p:cNvGrpSpPr/>
        <p:nvPr/>
      </p:nvGrpSpPr>
      <p:grpSpPr>
        <a:xfrm>
          <a:off x="0" y="0"/>
          <a:ext cx="0" cy="0"/>
          <a:chOff x="0" y="0"/>
          <a:chExt cx="0" cy="0"/>
        </a:xfrm>
      </p:grpSpPr>
      <p:grpSp>
        <p:nvGrpSpPr>
          <p:cNvPr id="6" name="Gruppo 5">
            <a:extLst>
              <a:ext uri="{FF2B5EF4-FFF2-40B4-BE49-F238E27FC236}">
                <a16:creationId xmlns:a16="http://schemas.microsoft.com/office/drawing/2014/main" id="{1ECA2999-BC0A-7D73-484E-F9300BFEB237}"/>
              </a:ext>
            </a:extLst>
          </p:cNvPr>
          <p:cNvGrpSpPr/>
          <p:nvPr/>
        </p:nvGrpSpPr>
        <p:grpSpPr>
          <a:xfrm>
            <a:off x="-2" y="-5272"/>
            <a:ext cx="12192002" cy="1029974"/>
            <a:chOff x="0" y="0"/>
            <a:chExt cx="12192002" cy="1029974"/>
          </a:xfrm>
        </p:grpSpPr>
        <p:pic>
          <p:nvPicPr>
            <p:cNvPr id="7" name="Immagine 6">
              <a:extLst>
                <a:ext uri="{FF2B5EF4-FFF2-40B4-BE49-F238E27FC236}">
                  <a16:creationId xmlns:a16="http://schemas.microsoft.com/office/drawing/2014/main" id="{A86A437E-D98B-504F-4ED3-F9E70CCCEA32}"/>
                </a:ext>
              </a:extLst>
            </p:cNvPr>
            <p:cNvPicPr>
              <a:picLocks noChangeAspect="1"/>
            </p:cNvPicPr>
            <p:nvPr/>
          </p:nvPicPr>
          <p:blipFill rotWithShape="1">
            <a:blip r:embed="rId2"/>
            <a:srcRect r="17550"/>
            <a:stretch/>
          </p:blipFill>
          <p:spPr>
            <a:xfrm>
              <a:off x="0" y="0"/>
              <a:ext cx="4003829" cy="1029974"/>
            </a:xfrm>
            <a:prstGeom prst="rect">
              <a:avLst/>
            </a:prstGeom>
          </p:spPr>
        </p:pic>
        <p:pic>
          <p:nvPicPr>
            <p:cNvPr id="8" name="Immagine 7">
              <a:extLst>
                <a:ext uri="{FF2B5EF4-FFF2-40B4-BE49-F238E27FC236}">
                  <a16:creationId xmlns:a16="http://schemas.microsoft.com/office/drawing/2014/main" id="{38004413-D147-2113-35E8-55A8AC3F24C8}"/>
                </a:ext>
              </a:extLst>
            </p:cNvPr>
            <p:cNvPicPr>
              <a:picLocks noChangeAspect="1"/>
            </p:cNvPicPr>
            <p:nvPr/>
          </p:nvPicPr>
          <p:blipFill rotWithShape="1">
            <a:blip r:embed="rId2"/>
            <a:srcRect l="57343"/>
            <a:stretch/>
          </p:blipFill>
          <p:spPr>
            <a:xfrm>
              <a:off x="10120544" y="0"/>
              <a:ext cx="2071458" cy="1029974"/>
            </a:xfrm>
            <a:prstGeom prst="rect">
              <a:avLst/>
            </a:prstGeom>
          </p:spPr>
        </p:pic>
        <p:pic>
          <p:nvPicPr>
            <p:cNvPr id="9" name="Immagine 8">
              <a:extLst>
                <a:ext uri="{FF2B5EF4-FFF2-40B4-BE49-F238E27FC236}">
                  <a16:creationId xmlns:a16="http://schemas.microsoft.com/office/drawing/2014/main" id="{993DCD5E-8ADE-851C-FB6F-38E9FC015580}"/>
                </a:ext>
              </a:extLst>
            </p:cNvPr>
            <p:cNvPicPr>
              <a:picLocks noChangeAspect="1"/>
            </p:cNvPicPr>
            <p:nvPr/>
          </p:nvPicPr>
          <p:blipFill rotWithShape="1">
            <a:blip r:embed="rId2"/>
            <a:srcRect l="57770" r="17550"/>
            <a:stretch/>
          </p:blipFill>
          <p:spPr>
            <a:xfrm>
              <a:off x="4003829" y="0"/>
              <a:ext cx="6232124" cy="1029974"/>
            </a:xfrm>
            <a:prstGeom prst="rect">
              <a:avLst/>
            </a:prstGeom>
          </p:spPr>
        </p:pic>
      </p:grpSp>
      <p:sp>
        <p:nvSpPr>
          <p:cNvPr id="10" name="CasellaDiTesto 9">
            <a:extLst>
              <a:ext uri="{FF2B5EF4-FFF2-40B4-BE49-F238E27FC236}">
                <a16:creationId xmlns:a16="http://schemas.microsoft.com/office/drawing/2014/main" id="{4C721BDB-11B0-47F1-B1C8-D301678EBE40}"/>
              </a:ext>
            </a:extLst>
          </p:cNvPr>
          <p:cNvSpPr txBox="1"/>
          <p:nvPr/>
        </p:nvSpPr>
        <p:spPr>
          <a:xfrm>
            <a:off x="286636" y="1277216"/>
            <a:ext cx="2936636" cy="532903"/>
          </a:xfrm>
          <a:prstGeom prst="rect">
            <a:avLst/>
          </a:prstGeom>
          <a:noFill/>
        </p:spPr>
        <p:txBody>
          <a:bodyPr wrap="square">
            <a:spAutoFit/>
          </a:bodyPr>
          <a:lstStyle/>
          <a:p>
            <a:pPr>
              <a:lnSpc>
                <a:spcPct val="107000"/>
              </a:lnSpc>
              <a:spcAft>
                <a:spcPts val="800"/>
              </a:spcAft>
              <a:buNone/>
            </a:pPr>
            <a:r>
              <a:rPr lang="it-IT" sz="2800" b="1" kern="100" dirty="0">
                <a:solidFill>
                  <a:srgbClr val="C00000"/>
                </a:solidFill>
                <a:latin typeface="Calibri" panose="020F0502020204030204" pitchFamily="34" charset="0"/>
                <a:ea typeface="Calibri" panose="020F0502020204030204" pitchFamily="34" charset="0"/>
                <a:cs typeface="Times New Roman" panose="02020603050405020304" pitchFamily="18" charset="0"/>
              </a:rPr>
              <a:t>R</a:t>
            </a:r>
            <a:r>
              <a:rPr lang="it-IT" sz="28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eazione al fuoco</a:t>
            </a:r>
          </a:p>
        </p:txBody>
      </p:sp>
      <p:pic>
        <p:nvPicPr>
          <p:cNvPr id="2" name="Immagine 1">
            <a:extLst>
              <a:ext uri="{FF2B5EF4-FFF2-40B4-BE49-F238E27FC236}">
                <a16:creationId xmlns:a16="http://schemas.microsoft.com/office/drawing/2014/main" id="{7F769E30-AA9F-D60A-E622-C18BA01054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6636" y="1810119"/>
            <a:ext cx="7434382" cy="1677382"/>
          </a:xfrm>
          <a:prstGeom prst="rect">
            <a:avLst/>
          </a:prstGeom>
          <a:ln>
            <a:solidFill>
              <a:srgbClr val="FF0000"/>
            </a:solidFill>
          </a:ln>
        </p:spPr>
      </p:pic>
      <p:pic>
        <p:nvPicPr>
          <p:cNvPr id="3" name="Immagine 2">
            <a:extLst>
              <a:ext uri="{FF2B5EF4-FFF2-40B4-BE49-F238E27FC236}">
                <a16:creationId xmlns:a16="http://schemas.microsoft.com/office/drawing/2014/main" id="{27B79659-B5B7-638D-F524-537B728B59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636" y="3738027"/>
            <a:ext cx="3415569" cy="2567526"/>
          </a:xfrm>
          <a:prstGeom prst="rect">
            <a:avLst/>
          </a:prstGeom>
        </p:spPr>
      </p:pic>
      <p:pic>
        <p:nvPicPr>
          <p:cNvPr id="4" name="Immagine 3">
            <a:extLst>
              <a:ext uri="{FF2B5EF4-FFF2-40B4-BE49-F238E27FC236}">
                <a16:creationId xmlns:a16="http://schemas.microsoft.com/office/drawing/2014/main" id="{B1425307-1079-280C-CEAF-CF7957CBA1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3275" y="3738026"/>
            <a:ext cx="7694934" cy="2567525"/>
          </a:xfrm>
          <a:prstGeom prst="rect">
            <a:avLst/>
          </a:prstGeom>
          <a:ln>
            <a:solidFill>
              <a:srgbClr val="FF0000"/>
            </a:solidFill>
          </a:ln>
        </p:spPr>
      </p:pic>
      <p:sp>
        <p:nvSpPr>
          <p:cNvPr id="11" name="CasellaDiTesto 10">
            <a:extLst>
              <a:ext uri="{FF2B5EF4-FFF2-40B4-BE49-F238E27FC236}">
                <a16:creationId xmlns:a16="http://schemas.microsoft.com/office/drawing/2014/main" id="{9655ACF5-A8AE-9809-1CA8-F99FC145C7D0}"/>
              </a:ext>
            </a:extLst>
          </p:cNvPr>
          <p:cNvSpPr txBox="1"/>
          <p:nvPr/>
        </p:nvSpPr>
        <p:spPr>
          <a:xfrm>
            <a:off x="7853248" y="1847194"/>
            <a:ext cx="3584961" cy="738664"/>
          </a:xfrm>
          <a:prstGeom prst="rect">
            <a:avLst/>
          </a:prstGeom>
          <a:noFill/>
        </p:spPr>
        <p:txBody>
          <a:bodyPr wrap="square">
            <a:spAutoFit/>
          </a:bodyPr>
          <a:lstStyle/>
          <a:p>
            <a:pPr marL="285750" indent="-285750" algn="just">
              <a:buFont typeface="Arial" panose="020B0604020202020204" pitchFamily="34" charset="0"/>
              <a:buChar char="•"/>
            </a:pPr>
            <a:r>
              <a:rPr lang="it-IT" sz="1400" dirty="0">
                <a:solidFill>
                  <a:srgbClr val="000000"/>
                </a:solidFill>
              </a:rPr>
              <a:t>le sottoclassi relative al gocciolamento, inteso come produzione di gocce e particelle ardenti</a:t>
            </a:r>
            <a:endParaRPr lang="it-IT" sz="1400" dirty="0"/>
          </a:p>
        </p:txBody>
      </p:sp>
      <p:sp>
        <p:nvSpPr>
          <p:cNvPr id="13" name="CasellaDiTesto 12">
            <a:extLst>
              <a:ext uri="{FF2B5EF4-FFF2-40B4-BE49-F238E27FC236}">
                <a16:creationId xmlns:a16="http://schemas.microsoft.com/office/drawing/2014/main" id="{179CC710-0CF7-3A49-B455-C0F209481188}"/>
              </a:ext>
            </a:extLst>
          </p:cNvPr>
          <p:cNvSpPr txBox="1"/>
          <p:nvPr/>
        </p:nvSpPr>
        <p:spPr>
          <a:xfrm>
            <a:off x="7853248" y="2836383"/>
            <a:ext cx="3584961" cy="738664"/>
          </a:xfrm>
          <a:prstGeom prst="rect">
            <a:avLst/>
          </a:prstGeom>
          <a:noFill/>
        </p:spPr>
        <p:txBody>
          <a:bodyPr wrap="square">
            <a:spAutoFit/>
          </a:bodyPr>
          <a:lstStyle/>
          <a:p>
            <a:pPr marL="285750" indent="-285750">
              <a:buFont typeface="Arial" panose="020B0604020202020204" pitchFamily="34" charset="0"/>
              <a:buChar char="•"/>
            </a:pPr>
            <a:r>
              <a:rPr lang="it-IT" sz="1400" dirty="0">
                <a:solidFill>
                  <a:srgbClr val="000000"/>
                </a:solidFill>
              </a:rPr>
              <a:t>quelle riguardanti la produzione di fumo, in termini di opacità ed attenuazione della visibilità</a:t>
            </a:r>
            <a:endParaRPr lang="it-IT" sz="1400" dirty="0"/>
          </a:p>
        </p:txBody>
      </p:sp>
    </p:spTree>
    <p:extLst>
      <p:ext uri="{BB962C8B-B14F-4D97-AF65-F5344CB8AC3E}">
        <p14:creationId xmlns:p14="http://schemas.microsoft.com/office/powerpoint/2010/main" val="5336630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140AF-EE0E-2736-273E-F70E2C112D56}"/>
            </a:ext>
          </a:extLst>
        </p:cNvPr>
        <p:cNvGrpSpPr/>
        <p:nvPr/>
      </p:nvGrpSpPr>
      <p:grpSpPr>
        <a:xfrm>
          <a:off x="0" y="0"/>
          <a:ext cx="0" cy="0"/>
          <a:chOff x="0" y="0"/>
          <a:chExt cx="0" cy="0"/>
        </a:xfrm>
      </p:grpSpPr>
      <p:grpSp>
        <p:nvGrpSpPr>
          <p:cNvPr id="3" name="Gruppo 2">
            <a:extLst>
              <a:ext uri="{FF2B5EF4-FFF2-40B4-BE49-F238E27FC236}">
                <a16:creationId xmlns:a16="http://schemas.microsoft.com/office/drawing/2014/main" id="{A28B794C-B48F-E920-9FFB-D03294FEE350}"/>
              </a:ext>
            </a:extLst>
          </p:cNvPr>
          <p:cNvGrpSpPr/>
          <p:nvPr/>
        </p:nvGrpSpPr>
        <p:grpSpPr>
          <a:xfrm>
            <a:off x="0" y="0"/>
            <a:ext cx="12192002" cy="1029974"/>
            <a:chOff x="0" y="0"/>
            <a:chExt cx="12192002" cy="1029974"/>
          </a:xfrm>
        </p:grpSpPr>
        <p:pic>
          <p:nvPicPr>
            <p:cNvPr id="4" name="Immagine 3">
              <a:extLst>
                <a:ext uri="{FF2B5EF4-FFF2-40B4-BE49-F238E27FC236}">
                  <a16:creationId xmlns:a16="http://schemas.microsoft.com/office/drawing/2014/main" id="{01867146-E847-49F8-222F-ECB248CD5BB9}"/>
                </a:ext>
              </a:extLst>
            </p:cNvPr>
            <p:cNvPicPr>
              <a:picLocks noChangeAspect="1"/>
            </p:cNvPicPr>
            <p:nvPr/>
          </p:nvPicPr>
          <p:blipFill rotWithShape="1">
            <a:blip r:embed="rId3"/>
            <a:srcRect r="17550"/>
            <a:stretch/>
          </p:blipFill>
          <p:spPr>
            <a:xfrm>
              <a:off x="0" y="0"/>
              <a:ext cx="4003829" cy="1029974"/>
            </a:xfrm>
            <a:prstGeom prst="rect">
              <a:avLst/>
            </a:prstGeom>
          </p:spPr>
        </p:pic>
        <p:pic>
          <p:nvPicPr>
            <p:cNvPr id="6" name="Immagine 5">
              <a:extLst>
                <a:ext uri="{FF2B5EF4-FFF2-40B4-BE49-F238E27FC236}">
                  <a16:creationId xmlns:a16="http://schemas.microsoft.com/office/drawing/2014/main" id="{8544778B-52C5-E447-E797-E8D611A98794}"/>
                </a:ext>
              </a:extLst>
            </p:cNvPr>
            <p:cNvPicPr>
              <a:picLocks noChangeAspect="1"/>
            </p:cNvPicPr>
            <p:nvPr/>
          </p:nvPicPr>
          <p:blipFill rotWithShape="1">
            <a:blip r:embed="rId3"/>
            <a:srcRect l="57343"/>
            <a:stretch/>
          </p:blipFill>
          <p:spPr>
            <a:xfrm>
              <a:off x="10120544" y="0"/>
              <a:ext cx="2071458" cy="1029974"/>
            </a:xfrm>
            <a:prstGeom prst="rect">
              <a:avLst/>
            </a:prstGeom>
          </p:spPr>
        </p:pic>
        <p:pic>
          <p:nvPicPr>
            <p:cNvPr id="9" name="Immagine 8">
              <a:extLst>
                <a:ext uri="{FF2B5EF4-FFF2-40B4-BE49-F238E27FC236}">
                  <a16:creationId xmlns:a16="http://schemas.microsoft.com/office/drawing/2014/main" id="{CDFEFF7E-4512-B169-58FE-D4448C7D443B}"/>
                </a:ext>
              </a:extLst>
            </p:cNvPr>
            <p:cNvPicPr>
              <a:picLocks noChangeAspect="1"/>
            </p:cNvPicPr>
            <p:nvPr/>
          </p:nvPicPr>
          <p:blipFill rotWithShape="1">
            <a:blip r:embed="rId3"/>
            <a:srcRect l="57770" r="17550"/>
            <a:stretch/>
          </p:blipFill>
          <p:spPr>
            <a:xfrm>
              <a:off x="4003829" y="0"/>
              <a:ext cx="6232124" cy="1029974"/>
            </a:xfrm>
            <a:prstGeom prst="rect">
              <a:avLst/>
            </a:prstGeom>
          </p:spPr>
        </p:pic>
      </p:grpSp>
      <p:sp>
        <p:nvSpPr>
          <p:cNvPr id="2" name="CasellaDiTesto 2">
            <a:extLst>
              <a:ext uri="{FF2B5EF4-FFF2-40B4-BE49-F238E27FC236}">
                <a16:creationId xmlns:a16="http://schemas.microsoft.com/office/drawing/2014/main" id="{44305B80-9E7B-FA99-E004-9EF5E702728E}"/>
              </a:ext>
            </a:extLst>
          </p:cNvPr>
          <p:cNvSpPr txBox="1"/>
          <p:nvPr/>
        </p:nvSpPr>
        <p:spPr>
          <a:xfrm>
            <a:off x="434398" y="1029974"/>
            <a:ext cx="4360626" cy="3247043"/>
          </a:xfrm>
          <a:prstGeom prst="rect">
            <a:avLst/>
          </a:prstGeom>
          <a:noFill/>
        </p:spPr>
        <p:txBody>
          <a:bodyPr wrap="square">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2500" b="1" i="0" dirty="0">
                <a:solidFill>
                  <a:srgbClr val="C00000"/>
                </a:solidFill>
                <a:effectLst/>
                <a:latin typeface="DIN Condensed" pitchFamily="2" charset="0"/>
              </a:rPr>
              <a:t>Protezione </a:t>
            </a:r>
            <a:r>
              <a:rPr lang="it-IT" sz="2500" b="1" dirty="0">
                <a:solidFill>
                  <a:srgbClr val="C00000"/>
                </a:solidFill>
                <a:latin typeface="DIN Condensed" pitchFamily="2" charset="0"/>
              </a:rPr>
              <a:t>passiva</a:t>
            </a:r>
          </a:p>
          <a:p>
            <a:endParaRPr lang="it-IT" sz="900" b="1" dirty="0">
              <a:solidFill>
                <a:srgbClr val="C00000"/>
              </a:solidFill>
              <a:latin typeface="DIN Condensed" pitchFamily="2" charset="0"/>
            </a:endParaRPr>
          </a:p>
          <a:p>
            <a:r>
              <a:rPr lang="it-IT" sz="2500" b="1" dirty="0">
                <a:solidFill>
                  <a:srgbClr val="0070C0"/>
                </a:solidFill>
                <a:latin typeface="DIN Condensed" pitchFamily="2" charset="0"/>
              </a:rPr>
              <a:t>D.M. 15/03/2005</a:t>
            </a:r>
          </a:p>
          <a:p>
            <a:endParaRPr lang="it-IT" sz="900" dirty="0">
              <a:solidFill>
                <a:srgbClr val="283583"/>
              </a:solidFill>
              <a:effectLst/>
              <a:latin typeface="Helvetica" pitchFamily="2" charset="0"/>
            </a:endParaRPr>
          </a:p>
          <a:p>
            <a:pPr algn="just"/>
            <a:r>
              <a:rPr lang="it-IT" sz="2000" b="0" i="0" dirty="0">
                <a:solidFill>
                  <a:srgbClr val="000000"/>
                </a:solidFill>
                <a:effectLst/>
                <a:latin typeface="DIN Condensed" pitchFamily="2" charset="0"/>
              </a:rPr>
              <a:t>Per prodotti marcati CE, è responsabilità</a:t>
            </a:r>
            <a:r>
              <a:rPr lang="it-IT" sz="2000" dirty="0">
                <a:solidFill>
                  <a:srgbClr val="000000"/>
                </a:solidFill>
                <a:latin typeface="DIN Condensed" pitchFamily="2" charset="0"/>
              </a:rPr>
              <a:t> </a:t>
            </a:r>
            <a:r>
              <a:rPr lang="it-IT" sz="2000" b="0" i="0" dirty="0">
                <a:solidFill>
                  <a:srgbClr val="000000"/>
                </a:solidFill>
                <a:effectLst/>
                <a:latin typeface="DIN Condensed" pitchFamily="2" charset="0"/>
              </a:rPr>
              <a:t>del produttore attestare la classe di reazione</a:t>
            </a:r>
            <a:r>
              <a:rPr lang="it-IT" sz="2000" dirty="0">
                <a:solidFill>
                  <a:srgbClr val="000000"/>
                </a:solidFill>
                <a:latin typeface="DIN Condensed" pitchFamily="2" charset="0"/>
              </a:rPr>
              <a:t> </a:t>
            </a:r>
            <a:r>
              <a:rPr lang="it-IT" sz="2000" b="0" i="0" dirty="0">
                <a:solidFill>
                  <a:srgbClr val="000000"/>
                </a:solidFill>
                <a:effectLst/>
                <a:latin typeface="DIN Condensed" pitchFamily="2" charset="0"/>
              </a:rPr>
              <a:t>al fuoco del materiale immesso</a:t>
            </a:r>
            <a:r>
              <a:rPr lang="it-IT" sz="2000" dirty="0">
                <a:solidFill>
                  <a:srgbClr val="000000"/>
                </a:solidFill>
                <a:latin typeface="DIN Condensed" pitchFamily="2" charset="0"/>
              </a:rPr>
              <a:t> </a:t>
            </a:r>
            <a:r>
              <a:rPr lang="it-IT" sz="2000" b="0" i="0" dirty="0">
                <a:solidFill>
                  <a:srgbClr val="000000"/>
                </a:solidFill>
                <a:effectLst/>
                <a:latin typeface="DIN Condensed" pitchFamily="2" charset="0"/>
              </a:rPr>
              <a:t>in commercio, la quale è riportata sull’etichetta</a:t>
            </a:r>
            <a:r>
              <a:rPr lang="it-IT" sz="2000" dirty="0">
                <a:solidFill>
                  <a:srgbClr val="000000"/>
                </a:solidFill>
                <a:latin typeface="DIN Condensed" pitchFamily="2" charset="0"/>
              </a:rPr>
              <a:t> </a:t>
            </a:r>
            <a:r>
              <a:rPr lang="it-IT" sz="2000" b="0" i="0" dirty="0">
                <a:solidFill>
                  <a:srgbClr val="000000"/>
                </a:solidFill>
                <a:effectLst/>
                <a:latin typeface="DIN Condensed" pitchFamily="2" charset="0"/>
              </a:rPr>
              <a:t>e sulla dichiarazione di prestazione</a:t>
            </a:r>
            <a:r>
              <a:rPr lang="it-IT" sz="2000" dirty="0">
                <a:solidFill>
                  <a:srgbClr val="000000"/>
                </a:solidFill>
                <a:latin typeface="DIN Condensed" pitchFamily="2" charset="0"/>
              </a:rPr>
              <a:t> </a:t>
            </a:r>
            <a:r>
              <a:rPr lang="it-IT" sz="2000" b="0" i="0" dirty="0">
                <a:solidFill>
                  <a:srgbClr val="000000"/>
                </a:solidFill>
                <a:effectLst/>
                <a:latin typeface="DIN Condensed" pitchFamily="2" charset="0"/>
              </a:rPr>
              <a:t>di ogni singolo prodotto.</a:t>
            </a:r>
            <a:endParaRPr lang="it-IT" sz="2000" dirty="0">
              <a:solidFill>
                <a:srgbClr val="000000"/>
              </a:solidFill>
              <a:effectLst/>
              <a:latin typeface="DIN Condensed" pitchFamily="2" charset="0"/>
            </a:endParaRPr>
          </a:p>
          <a:p>
            <a:endParaRPr lang="it-IT" sz="1700" dirty="0">
              <a:solidFill>
                <a:srgbClr val="000000"/>
              </a:solidFill>
              <a:effectLst/>
              <a:latin typeface="DIN Condensed" pitchFamily="2" charset="0"/>
            </a:endParaRPr>
          </a:p>
        </p:txBody>
      </p:sp>
      <p:pic>
        <p:nvPicPr>
          <p:cNvPr id="5" name="Immagine 4">
            <a:extLst>
              <a:ext uri="{FF2B5EF4-FFF2-40B4-BE49-F238E27FC236}">
                <a16:creationId xmlns:a16="http://schemas.microsoft.com/office/drawing/2014/main" id="{D2AC25B4-5529-F3CD-D3BE-BE7C36F9F6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3216" y="4138499"/>
            <a:ext cx="4517765" cy="2516324"/>
          </a:xfrm>
          <a:prstGeom prst="rect">
            <a:avLst/>
          </a:prstGeom>
          <a:ln>
            <a:solidFill>
              <a:srgbClr val="FF0000"/>
            </a:solidFill>
          </a:ln>
        </p:spPr>
      </p:pic>
      <p:pic>
        <p:nvPicPr>
          <p:cNvPr id="8" name="Immagine 7">
            <a:extLst>
              <a:ext uri="{FF2B5EF4-FFF2-40B4-BE49-F238E27FC236}">
                <a16:creationId xmlns:a16="http://schemas.microsoft.com/office/drawing/2014/main" id="{6EE6DAA5-B71C-E710-5AFD-8B65B421C3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6188" y="1149373"/>
            <a:ext cx="5314950" cy="5505450"/>
          </a:xfrm>
          <a:prstGeom prst="rect">
            <a:avLst/>
          </a:prstGeom>
        </p:spPr>
      </p:pic>
      <p:sp>
        <p:nvSpPr>
          <p:cNvPr id="15" name="Rettangolo 14">
            <a:extLst>
              <a:ext uri="{FF2B5EF4-FFF2-40B4-BE49-F238E27FC236}">
                <a16:creationId xmlns:a16="http://schemas.microsoft.com/office/drawing/2014/main" id="{633E4BD7-7949-EA67-CE88-B3606F9FA397}"/>
              </a:ext>
            </a:extLst>
          </p:cNvPr>
          <p:cNvSpPr/>
          <p:nvPr/>
        </p:nvSpPr>
        <p:spPr>
          <a:xfrm>
            <a:off x="6196189" y="5620215"/>
            <a:ext cx="5314949" cy="624468"/>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592803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475C8D-6A03-813E-0330-B5DFBACA003C}"/>
            </a:ext>
          </a:extLst>
        </p:cNvPr>
        <p:cNvGrpSpPr/>
        <p:nvPr/>
      </p:nvGrpSpPr>
      <p:grpSpPr>
        <a:xfrm>
          <a:off x="0" y="0"/>
          <a:ext cx="0" cy="0"/>
          <a:chOff x="0" y="0"/>
          <a:chExt cx="0" cy="0"/>
        </a:xfrm>
      </p:grpSpPr>
      <p:grpSp>
        <p:nvGrpSpPr>
          <p:cNvPr id="6" name="Gruppo 5">
            <a:extLst>
              <a:ext uri="{FF2B5EF4-FFF2-40B4-BE49-F238E27FC236}">
                <a16:creationId xmlns:a16="http://schemas.microsoft.com/office/drawing/2014/main" id="{71807451-EB83-0ACB-0A11-AEEF3BBF321D}"/>
              </a:ext>
            </a:extLst>
          </p:cNvPr>
          <p:cNvGrpSpPr/>
          <p:nvPr/>
        </p:nvGrpSpPr>
        <p:grpSpPr>
          <a:xfrm>
            <a:off x="-2" y="-5272"/>
            <a:ext cx="12192002" cy="1029974"/>
            <a:chOff x="0" y="0"/>
            <a:chExt cx="12192002" cy="1029974"/>
          </a:xfrm>
        </p:grpSpPr>
        <p:pic>
          <p:nvPicPr>
            <p:cNvPr id="7" name="Immagine 6">
              <a:extLst>
                <a:ext uri="{FF2B5EF4-FFF2-40B4-BE49-F238E27FC236}">
                  <a16:creationId xmlns:a16="http://schemas.microsoft.com/office/drawing/2014/main" id="{C55F825C-6D80-9910-24E8-2746D4201998}"/>
                </a:ext>
              </a:extLst>
            </p:cNvPr>
            <p:cNvPicPr>
              <a:picLocks noChangeAspect="1"/>
            </p:cNvPicPr>
            <p:nvPr/>
          </p:nvPicPr>
          <p:blipFill rotWithShape="1">
            <a:blip r:embed="rId3"/>
            <a:srcRect r="17550"/>
            <a:stretch/>
          </p:blipFill>
          <p:spPr>
            <a:xfrm>
              <a:off x="0" y="0"/>
              <a:ext cx="4003829" cy="1029974"/>
            </a:xfrm>
            <a:prstGeom prst="rect">
              <a:avLst/>
            </a:prstGeom>
          </p:spPr>
        </p:pic>
        <p:pic>
          <p:nvPicPr>
            <p:cNvPr id="8" name="Immagine 7">
              <a:extLst>
                <a:ext uri="{FF2B5EF4-FFF2-40B4-BE49-F238E27FC236}">
                  <a16:creationId xmlns:a16="http://schemas.microsoft.com/office/drawing/2014/main" id="{231EBFB7-53A8-B44F-EF95-C8B8A4BFC24D}"/>
                </a:ext>
              </a:extLst>
            </p:cNvPr>
            <p:cNvPicPr>
              <a:picLocks noChangeAspect="1"/>
            </p:cNvPicPr>
            <p:nvPr/>
          </p:nvPicPr>
          <p:blipFill rotWithShape="1">
            <a:blip r:embed="rId3"/>
            <a:srcRect l="57343"/>
            <a:stretch/>
          </p:blipFill>
          <p:spPr>
            <a:xfrm>
              <a:off x="10120544" y="0"/>
              <a:ext cx="2071458" cy="1029974"/>
            </a:xfrm>
            <a:prstGeom prst="rect">
              <a:avLst/>
            </a:prstGeom>
          </p:spPr>
        </p:pic>
        <p:pic>
          <p:nvPicPr>
            <p:cNvPr id="9" name="Immagine 8">
              <a:extLst>
                <a:ext uri="{FF2B5EF4-FFF2-40B4-BE49-F238E27FC236}">
                  <a16:creationId xmlns:a16="http://schemas.microsoft.com/office/drawing/2014/main" id="{DF8C71E8-74AE-4EC6-A7CB-5AFB47CDECEC}"/>
                </a:ext>
              </a:extLst>
            </p:cNvPr>
            <p:cNvPicPr>
              <a:picLocks noChangeAspect="1"/>
            </p:cNvPicPr>
            <p:nvPr/>
          </p:nvPicPr>
          <p:blipFill rotWithShape="1">
            <a:blip r:embed="rId3"/>
            <a:srcRect l="57770" r="17550"/>
            <a:stretch/>
          </p:blipFill>
          <p:spPr>
            <a:xfrm>
              <a:off x="4003829" y="0"/>
              <a:ext cx="6232124" cy="1029974"/>
            </a:xfrm>
            <a:prstGeom prst="rect">
              <a:avLst/>
            </a:prstGeom>
          </p:spPr>
        </p:pic>
      </p:grpSp>
      <p:sp>
        <p:nvSpPr>
          <p:cNvPr id="10" name="CasellaDiTesto 9">
            <a:extLst>
              <a:ext uri="{FF2B5EF4-FFF2-40B4-BE49-F238E27FC236}">
                <a16:creationId xmlns:a16="http://schemas.microsoft.com/office/drawing/2014/main" id="{B2C06618-9942-9D7B-2A9B-84723E24C09A}"/>
              </a:ext>
            </a:extLst>
          </p:cNvPr>
          <p:cNvSpPr txBox="1"/>
          <p:nvPr/>
        </p:nvSpPr>
        <p:spPr>
          <a:xfrm>
            <a:off x="41426" y="1327296"/>
            <a:ext cx="11340807" cy="532903"/>
          </a:xfrm>
          <a:prstGeom prst="rect">
            <a:avLst/>
          </a:prstGeom>
          <a:noFill/>
        </p:spPr>
        <p:txBody>
          <a:bodyPr wrap="square">
            <a:spAutoFit/>
          </a:bodyPr>
          <a:lstStyle/>
          <a:p>
            <a:pPr>
              <a:lnSpc>
                <a:spcPct val="107000"/>
              </a:lnSpc>
              <a:spcAft>
                <a:spcPts val="800"/>
              </a:spcAft>
              <a:buNone/>
            </a:pPr>
            <a:r>
              <a:rPr lang="it-IT" sz="28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Metodi di valutazione della resistenza al fuoco dei materiali da costruzione</a:t>
            </a:r>
          </a:p>
        </p:txBody>
      </p:sp>
      <p:sp>
        <p:nvSpPr>
          <p:cNvPr id="5" name="CasellaDiTesto 4">
            <a:extLst>
              <a:ext uri="{FF2B5EF4-FFF2-40B4-BE49-F238E27FC236}">
                <a16:creationId xmlns:a16="http://schemas.microsoft.com/office/drawing/2014/main" id="{3449AEF7-B302-4EC7-6D4C-642210CDCD82}"/>
              </a:ext>
            </a:extLst>
          </p:cNvPr>
          <p:cNvSpPr txBox="1"/>
          <p:nvPr/>
        </p:nvSpPr>
        <p:spPr>
          <a:xfrm>
            <a:off x="41427" y="2072710"/>
            <a:ext cx="11968603" cy="4401205"/>
          </a:xfrm>
          <a:prstGeom prst="rect">
            <a:avLst/>
          </a:prstGeom>
          <a:noFill/>
        </p:spPr>
        <p:txBody>
          <a:bodyPr wrap="square">
            <a:spAutoFit/>
          </a:bodyPr>
          <a:lstStyle/>
          <a:p>
            <a:pPr algn="ctr">
              <a:buNone/>
            </a:pPr>
            <a:r>
              <a:rPr lang="it-IT" sz="2000" b="0" i="0" dirty="0">
                <a:solidFill>
                  <a:srgbClr val="1A171B"/>
                </a:solidFill>
                <a:effectLst/>
              </a:rPr>
              <a:t>Come avviene la valutazione della resistenza al fuoco delle strutture? </a:t>
            </a:r>
          </a:p>
          <a:p>
            <a:pPr algn="ctr">
              <a:buNone/>
            </a:pPr>
            <a:r>
              <a:rPr lang="it-IT" sz="2000" b="0" i="0" dirty="0">
                <a:solidFill>
                  <a:srgbClr val="1A171B"/>
                </a:solidFill>
                <a:effectLst/>
              </a:rPr>
              <a:t>La valutazione della resistenza al fuoco di un elemento costruttivo </a:t>
            </a:r>
          </a:p>
          <a:p>
            <a:pPr algn="ctr">
              <a:buNone/>
            </a:pPr>
            <a:r>
              <a:rPr lang="it-IT" sz="2000" b="0" i="0" dirty="0">
                <a:solidFill>
                  <a:srgbClr val="1A171B"/>
                </a:solidFill>
                <a:effectLst/>
              </a:rPr>
              <a:t>può essere effettuata seguendo diverse tipologie di metodi:</a:t>
            </a:r>
          </a:p>
          <a:p>
            <a:pPr algn="l">
              <a:buNone/>
            </a:pPr>
            <a:endParaRPr lang="it-IT" sz="2000" b="0" i="0" dirty="0">
              <a:solidFill>
                <a:srgbClr val="1A171B"/>
              </a:solidFill>
              <a:effectLst/>
            </a:endParaRPr>
          </a:p>
          <a:p>
            <a:pPr marL="342900" indent="-342900" algn="l">
              <a:buFont typeface="Arial" panose="020B0604020202020204" pitchFamily="34" charset="0"/>
              <a:buChar char="•"/>
            </a:pPr>
            <a:r>
              <a:rPr lang="it-IT" sz="2000" b="1" i="0" dirty="0">
                <a:solidFill>
                  <a:srgbClr val="1A171B"/>
                </a:solidFill>
                <a:effectLst/>
              </a:rPr>
              <a:t>prove sperimentali </a:t>
            </a:r>
            <a:r>
              <a:rPr lang="it-IT" sz="2000" b="0" i="0" dirty="0">
                <a:solidFill>
                  <a:srgbClr val="1A171B"/>
                </a:solidFill>
                <a:effectLst/>
              </a:rPr>
              <a:t>(Allegato B del D.M. 16/02/2007 e cap. S.2 del Codice);</a:t>
            </a:r>
          </a:p>
          <a:p>
            <a:pPr marL="342900" indent="-342900" algn="l">
              <a:spcBef>
                <a:spcPts val="1200"/>
              </a:spcBef>
              <a:buFont typeface="Arial" panose="020B0604020202020204" pitchFamily="34" charset="0"/>
              <a:buChar char="•"/>
            </a:pPr>
            <a:r>
              <a:rPr lang="it-IT" sz="2000" b="1" i="0" dirty="0">
                <a:solidFill>
                  <a:srgbClr val="1A171B"/>
                </a:solidFill>
                <a:effectLst/>
              </a:rPr>
              <a:t>valutazioni analitiche </a:t>
            </a:r>
            <a:r>
              <a:rPr lang="it-IT" sz="2000" b="0" i="0" dirty="0">
                <a:solidFill>
                  <a:srgbClr val="1A171B"/>
                </a:solidFill>
                <a:effectLst/>
              </a:rPr>
              <a:t>(Allegato C del D.M. 16/02/2007 e cap. S.2 del Codice);</a:t>
            </a:r>
          </a:p>
          <a:p>
            <a:pPr marL="342900" indent="-342900" algn="l">
              <a:spcBef>
                <a:spcPts val="1200"/>
              </a:spcBef>
              <a:buFont typeface="Arial" panose="020B0604020202020204" pitchFamily="34" charset="0"/>
              <a:buChar char="•"/>
            </a:pPr>
            <a:r>
              <a:rPr lang="it-IT" sz="2000" b="1" i="0" dirty="0">
                <a:solidFill>
                  <a:srgbClr val="1A171B"/>
                </a:solidFill>
                <a:effectLst/>
              </a:rPr>
              <a:t>confronto tabellare </a:t>
            </a:r>
            <a:r>
              <a:rPr lang="it-IT" sz="2000" b="0" i="0" dirty="0">
                <a:solidFill>
                  <a:srgbClr val="1A171B"/>
                </a:solidFill>
                <a:effectLst/>
              </a:rPr>
              <a:t>(Allegato D del D.M. 16/02/2007 e cap. S.2 del Codice).</a:t>
            </a:r>
          </a:p>
          <a:p>
            <a:pPr algn="ctr">
              <a:buNone/>
            </a:pPr>
            <a:endParaRPr lang="it-IT" sz="2000" b="0" i="0" dirty="0">
              <a:solidFill>
                <a:srgbClr val="1A171B"/>
              </a:solidFill>
              <a:effectLst/>
            </a:endParaRPr>
          </a:p>
          <a:p>
            <a:pPr algn="ctr">
              <a:buNone/>
            </a:pPr>
            <a:r>
              <a:rPr lang="it-IT" sz="2000" b="0" i="0" dirty="0">
                <a:solidFill>
                  <a:srgbClr val="1A171B"/>
                </a:solidFill>
                <a:effectLst/>
              </a:rPr>
              <a:t>Le modalità per la classificazione di prodotti ed elementi costruttivi:</a:t>
            </a:r>
          </a:p>
          <a:p>
            <a:pPr algn="l">
              <a:buNone/>
            </a:pPr>
            <a:endParaRPr lang="it-IT" sz="2000" b="0" i="0" dirty="0">
              <a:solidFill>
                <a:srgbClr val="1A171B"/>
              </a:solidFill>
              <a:effectLst/>
            </a:endParaRPr>
          </a:p>
          <a:p>
            <a:pPr algn="l">
              <a:buNone/>
            </a:pPr>
            <a:r>
              <a:rPr lang="it-IT" sz="2000" b="0" i="0" dirty="0">
                <a:solidFill>
                  <a:srgbClr val="1A171B"/>
                </a:solidFill>
                <a:effectLst/>
              </a:rPr>
              <a:t>in base a prove sperimentali sono descritte anche nel paragrafo S.2.13 del Codice.</a:t>
            </a:r>
          </a:p>
          <a:p>
            <a:pPr algn="l">
              <a:buNone/>
            </a:pPr>
            <a:r>
              <a:rPr lang="it-IT" sz="2000" b="0" i="0" dirty="0">
                <a:solidFill>
                  <a:srgbClr val="1A171B"/>
                </a:solidFill>
                <a:effectLst/>
              </a:rPr>
              <a:t>in base a valutazioni analitiche sono descritte anche nel paragrafo S.2.14 del Codice.</a:t>
            </a:r>
          </a:p>
          <a:p>
            <a:pPr algn="l">
              <a:buNone/>
            </a:pPr>
            <a:r>
              <a:rPr lang="it-IT" sz="2000" b="0" i="0" dirty="0">
                <a:solidFill>
                  <a:srgbClr val="1A171B"/>
                </a:solidFill>
                <a:effectLst/>
              </a:rPr>
              <a:t>in base a confronto tabellare sono descritte anche nel paragrafo S.2.15 del Codice</a:t>
            </a:r>
          </a:p>
        </p:txBody>
      </p:sp>
    </p:spTree>
    <p:extLst>
      <p:ext uri="{BB962C8B-B14F-4D97-AF65-F5344CB8AC3E}">
        <p14:creationId xmlns:p14="http://schemas.microsoft.com/office/powerpoint/2010/main" val="17994123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CAA256EE-CCDE-CA23-3DC1-9E9BF8210E7E}"/>
            </a:ext>
          </a:extLst>
        </p:cNvPr>
        <p:cNvGrpSpPr/>
        <p:nvPr/>
      </p:nvGrpSpPr>
      <p:grpSpPr>
        <a:xfrm>
          <a:off x="0" y="0"/>
          <a:ext cx="0" cy="0"/>
          <a:chOff x="0" y="0"/>
          <a:chExt cx="0" cy="0"/>
        </a:xfrm>
      </p:grpSpPr>
      <p:grpSp>
        <p:nvGrpSpPr>
          <p:cNvPr id="6" name="Gruppo 5">
            <a:extLst>
              <a:ext uri="{FF2B5EF4-FFF2-40B4-BE49-F238E27FC236}">
                <a16:creationId xmlns:a16="http://schemas.microsoft.com/office/drawing/2014/main" id="{880E53B8-29B5-B930-F00A-23AFB8A43BF1}"/>
              </a:ext>
            </a:extLst>
          </p:cNvPr>
          <p:cNvGrpSpPr/>
          <p:nvPr/>
        </p:nvGrpSpPr>
        <p:grpSpPr>
          <a:xfrm>
            <a:off x="-2" y="-5272"/>
            <a:ext cx="12192002" cy="1029974"/>
            <a:chOff x="0" y="0"/>
            <a:chExt cx="12192002" cy="1029974"/>
          </a:xfrm>
        </p:grpSpPr>
        <p:pic>
          <p:nvPicPr>
            <p:cNvPr id="7" name="Immagine 6">
              <a:extLst>
                <a:ext uri="{FF2B5EF4-FFF2-40B4-BE49-F238E27FC236}">
                  <a16:creationId xmlns:a16="http://schemas.microsoft.com/office/drawing/2014/main" id="{4DF325D4-1365-7FB1-A5CB-C41CD9C5385D}"/>
                </a:ext>
              </a:extLst>
            </p:cNvPr>
            <p:cNvPicPr>
              <a:picLocks noChangeAspect="1"/>
            </p:cNvPicPr>
            <p:nvPr/>
          </p:nvPicPr>
          <p:blipFill rotWithShape="1">
            <a:blip r:embed="rId3"/>
            <a:srcRect r="17550"/>
            <a:stretch/>
          </p:blipFill>
          <p:spPr>
            <a:xfrm>
              <a:off x="0" y="0"/>
              <a:ext cx="4003829" cy="1029974"/>
            </a:xfrm>
            <a:prstGeom prst="rect">
              <a:avLst/>
            </a:prstGeom>
          </p:spPr>
        </p:pic>
        <p:pic>
          <p:nvPicPr>
            <p:cNvPr id="8" name="Immagine 7">
              <a:extLst>
                <a:ext uri="{FF2B5EF4-FFF2-40B4-BE49-F238E27FC236}">
                  <a16:creationId xmlns:a16="http://schemas.microsoft.com/office/drawing/2014/main" id="{09C36131-4533-329C-FBFC-FB17DDE7FFA6}"/>
                </a:ext>
              </a:extLst>
            </p:cNvPr>
            <p:cNvPicPr>
              <a:picLocks noChangeAspect="1"/>
            </p:cNvPicPr>
            <p:nvPr/>
          </p:nvPicPr>
          <p:blipFill rotWithShape="1">
            <a:blip r:embed="rId3"/>
            <a:srcRect l="57343"/>
            <a:stretch/>
          </p:blipFill>
          <p:spPr>
            <a:xfrm>
              <a:off x="10120544" y="0"/>
              <a:ext cx="2071458" cy="1029974"/>
            </a:xfrm>
            <a:prstGeom prst="rect">
              <a:avLst/>
            </a:prstGeom>
          </p:spPr>
        </p:pic>
        <p:pic>
          <p:nvPicPr>
            <p:cNvPr id="9" name="Immagine 8">
              <a:extLst>
                <a:ext uri="{FF2B5EF4-FFF2-40B4-BE49-F238E27FC236}">
                  <a16:creationId xmlns:a16="http://schemas.microsoft.com/office/drawing/2014/main" id="{709450D8-A098-FB65-4EC0-8F8AD42FAA8E}"/>
                </a:ext>
              </a:extLst>
            </p:cNvPr>
            <p:cNvPicPr>
              <a:picLocks noChangeAspect="1"/>
            </p:cNvPicPr>
            <p:nvPr/>
          </p:nvPicPr>
          <p:blipFill rotWithShape="1">
            <a:blip r:embed="rId3"/>
            <a:srcRect l="57770" r="17550"/>
            <a:stretch/>
          </p:blipFill>
          <p:spPr>
            <a:xfrm>
              <a:off x="4003829" y="0"/>
              <a:ext cx="6232124" cy="1029974"/>
            </a:xfrm>
            <a:prstGeom prst="rect">
              <a:avLst/>
            </a:prstGeom>
          </p:spPr>
        </p:pic>
      </p:grpSp>
      <p:sp>
        <p:nvSpPr>
          <p:cNvPr id="10" name="CasellaDiTesto 9">
            <a:extLst>
              <a:ext uri="{FF2B5EF4-FFF2-40B4-BE49-F238E27FC236}">
                <a16:creationId xmlns:a16="http://schemas.microsoft.com/office/drawing/2014/main" id="{824C181C-E17D-B870-91DE-1209967DBF33}"/>
              </a:ext>
            </a:extLst>
          </p:cNvPr>
          <p:cNvSpPr txBox="1"/>
          <p:nvPr/>
        </p:nvSpPr>
        <p:spPr>
          <a:xfrm>
            <a:off x="41426" y="1327296"/>
            <a:ext cx="11340807" cy="532903"/>
          </a:xfrm>
          <a:prstGeom prst="rect">
            <a:avLst/>
          </a:prstGeom>
          <a:noFill/>
        </p:spPr>
        <p:txBody>
          <a:bodyPr wrap="square">
            <a:spAutoFit/>
          </a:bodyPr>
          <a:lstStyle/>
          <a:p>
            <a:pPr>
              <a:lnSpc>
                <a:spcPct val="107000"/>
              </a:lnSpc>
              <a:spcAft>
                <a:spcPts val="800"/>
              </a:spcAft>
              <a:buNone/>
            </a:pPr>
            <a:r>
              <a:rPr lang="it-IT" sz="28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Metodi di valutazione della resistenza al fuoco dei materiali da costruzione</a:t>
            </a:r>
          </a:p>
        </p:txBody>
      </p:sp>
      <p:sp>
        <p:nvSpPr>
          <p:cNvPr id="5" name="CasellaDiTesto 4">
            <a:extLst>
              <a:ext uri="{FF2B5EF4-FFF2-40B4-BE49-F238E27FC236}">
                <a16:creationId xmlns:a16="http://schemas.microsoft.com/office/drawing/2014/main" id="{62A6D87C-0381-94D1-FD70-90F65B573CED}"/>
              </a:ext>
            </a:extLst>
          </p:cNvPr>
          <p:cNvSpPr txBox="1"/>
          <p:nvPr/>
        </p:nvSpPr>
        <p:spPr>
          <a:xfrm>
            <a:off x="41426" y="2053611"/>
            <a:ext cx="11722943" cy="1754326"/>
          </a:xfrm>
          <a:prstGeom prst="rect">
            <a:avLst/>
          </a:prstGeom>
          <a:noFill/>
        </p:spPr>
        <p:txBody>
          <a:bodyPr wrap="square">
            <a:spAutoFit/>
          </a:bodyPr>
          <a:lstStyle/>
          <a:p>
            <a:pPr fontAlgn="base"/>
            <a:r>
              <a:rPr lang="it-IT" sz="2400" b="1" dirty="0"/>
              <a:t>Metodo sperimentale</a:t>
            </a:r>
          </a:p>
          <a:p>
            <a:pPr fontAlgn="base"/>
            <a:r>
              <a:rPr lang="it-IT" sz="2000" dirty="0"/>
              <a:t>Il </a:t>
            </a:r>
            <a:r>
              <a:rPr lang="it-IT" sz="2000" b="1" dirty="0"/>
              <a:t>metodo sperimentale</a:t>
            </a:r>
            <a:r>
              <a:rPr lang="it-IT" sz="2000" dirty="0"/>
              <a:t> implica l’osservazione del modo in cui gli elementi strutturali reagiscono al calore (protetti e non). </a:t>
            </a:r>
          </a:p>
          <a:p>
            <a:pPr fontAlgn="base"/>
            <a:r>
              <a:rPr lang="it-IT" sz="2000" dirty="0"/>
              <a:t>Gli elementi non protetti vengono esaminati attraverso test conformi alle direttive della serie EN 13381, mentre quelli protetti seguono le normative della serie EN 13501</a:t>
            </a:r>
          </a:p>
        </p:txBody>
      </p:sp>
    </p:spTree>
    <p:extLst>
      <p:ext uri="{BB962C8B-B14F-4D97-AF65-F5344CB8AC3E}">
        <p14:creationId xmlns:p14="http://schemas.microsoft.com/office/powerpoint/2010/main" val="40983622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5736F917-0863-9CDD-5830-1AACF723279F}"/>
            </a:ext>
          </a:extLst>
        </p:cNvPr>
        <p:cNvGrpSpPr/>
        <p:nvPr/>
      </p:nvGrpSpPr>
      <p:grpSpPr>
        <a:xfrm>
          <a:off x="0" y="0"/>
          <a:ext cx="0" cy="0"/>
          <a:chOff x="0" y="0"/>
          <a:chExt cx="0" cy="0"/>
        </a:xfrm>
      </p:grpSpPr>
      <p:grpSp>
        <p:nvGrpSpPr>
          <p:cNvPr id="6" name="Gruppo 5">
            <a:extLst>
              <a:ext uri="{FF2B5EF4-FFF2-40B4-BE49-F238E27FC236}">
                <a16:creationId xmlns:a16="http://schemas.microsoft.com/office/drawing/2014/main" id="{CBC1EA7D-6343-F684-B7DA-552F29AF5465}"/>
              </a:ext>
            </a:extLst>
          </p:cNvPr>
          <p:cNvGrpSpPr/>
          <p:nvPr/>
        </p:nvGrpSpPr>
        <p:grpSpPr>
          <a:xfrm>
            <a:off x="-2" y="-5272"/>
            <a:ext cx="12192002" cy="1029974"/>
            <a:chOff x="0" y="0"/>
            <a:chExt cx="12192002" cy="1029974"/>
          </a:xfrm>
        </p:grpSpPr>
        <p:pic>
          <p:nvPicPr>
            <p:cNvPr id="7" name="Immagine 6">
              <a:extLst>
                <a:ext uri="{FF2B5EF4-FFF2-40B4-BE49-F238E27FC236}">
                  <a16:creationId xmlns:a16="http://schemas.microsoft.com/office/drawing/2014/main" id="{4CF2BAAF-65D7-FEF2-2369-13A317D346E3}"/>
                </a:ext>
              </a:extLst>
            </p:cNvPr>
            <p:cNvPicPr>
              <a:picLocks noChangeAspect="1"/>
            </p:cNvPicPr>
            <p:nvPr/>
          </p:nvPicPr>
          <p:blipFill rotWithShape="1">
            <a:blip r:embed="rId3"/>
            <a:srcRect r="17550"/>
            <a:stretch/>
          </p:blipFill>
          <p:spPr>
            <a:xfrm>
              <a:off x="0" y="0"/>
              <a:ext cx="4003829" cy="1029974"/>
            </a:xfrm>
            <a:prstGeom prst="rect">
              <a:avLst/>
            </a:prstGeom>
          </p:spPr>
        </p:pic>
        <p:pic>
          <p:nvPicPr>
            <p:cNvPr id="8" name="Immagine 7">
              <a:extLst>
                <a:ext uri="{FF2B5EF4-FFF2-40B4-BE49-F238E27FC236}">
                  <a16:creationId xmlns:a16="http://schemas.microsoft.com/office/drawing/2014/main" id="{8A95C00A-95EB-00DA-2F69-887E8ACE6B72}"/>
                </a:ext>
              </a:extLst>
            </p:cNvPr>
            <p:cNvPicPr>
              <a:picLocks noChangeAspect="1"/>
            </p:cNvPicPr>
            <p:nvPr/>
          </p:nvPicPr>
          <p:blipFill rotWithShape="1">
            <a:blip r:embed="rId3"/>
            <a:srcRect l="57343"/>
            <a:stretch/>
          </p:blipFill>
          <p:spPr>
            <a:xfrm>
              <a:off x="10120544" y="0"/>
              <a:ext cx="2071458" cy="1029974"/>
            </a:xfrm>
            <a:prstGeom prst="rect">
              <a:avLst/>
            </a:prstGeom>
          </p:spPr>
        </p:pic>
        <p:pic>
          <p:nvPicPr>
            <p:cNvPr id="9" name="Immagine 8">
              <a:extLst>
                <a:ext uri="{FF2B5EF4-FFF2-40B4-BE49-F238E27FC236}">
                  <a16:creationId xmlns:a16="http://schemas.microsoft.com/office/drawing/2014/main" id="{B8F3A159-C4A9-9533-5602-D1AA77EC7347}"/>
                </a:ext>
              </a:extLst>
            </p:cNvPr>
            <p:cNvPicPr>
              <a:picLocks noChangeAspect="1"/>
            </p:cNvPicPr>
            <p:nvPr/>
          </p:nvPicPr>
          <p:blipFill rotWithShape="1">
            <a:blip r:embed="rId3"/>
            <a:srcRect l="57770" r="17550"/>
            <a:stretch/>
          </p:blipFill>
          <p:spPr>
            <a:xfrm>
              <a:off x="4003829" y="0"/>
              <a:ext cx="6232124" cy="1029974"/>
            </a:xfrm>
            <a:prstGeom prst="rect">
              <a:avLst/>
            </a:prstGeom>
          </p:spPr>
        </p:pic>
      </p:grpSp>
      <p:sp>
        <p:nvSpPr>
          <p:cNvPr id="10" name="CasellaDiTesto 9">
            <a:extLst>
              <a:ext uri="{FF2B5EF4-FFF2-40B4-BE49-F238E27FC236}">
                <a16:creationId xmlns:a16="http://schemas.microsoft.com/office/drawing/2014/main" id="{65F40D29-ECFE-CA7A-CA22-64AE195A28DA}"/>
              </a:ext>
            </a:extLst>
          </p:cNvPr>
          <p:cNvSpPr txBox="1"/>
          <p:nvPr/>
        </p:nvSpPr>
        <p:spPr>
          <a:xfrm>
            <a:off x="41426" y="1327296"/>
            <a:ext cx="11340807" cy="532903"/>
          </a:xfrm>
          <a:prstGeom prst="rect">
            <a:avLst/>
          </a:prstGeom>
          <a:noFill/>
        </p:spPr>
        <p:txBody>
          <a:bodyPr wrap="square">
            <a:spAutoFit/>
          </a:bodyPr>
          <a:lstStyle/>
          <a:p>
            <a:pPr>
              <a:lnSpc>
                <a:spcPct val="107000"/>
              </a:lnSpc>
              <a:spcAft>
                <a:spcPts val="800"/>
              </a:spcAft>
              <a:buNone/>
            </a:pPr>
            <a:r>
              <a:rPr lang="it-IT" sz="28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Metodi di valutazione della resistenza al fuoco dei materiali da costruzione</a:t>
            </a:r>
          </a:p>
        </p:txBody>
      </p:sp>
      <p:sp>
        <p:nvSpPr>
          <p:cNvPr id="11" name="CasellaDiTesto 10">
            <a:extLst>
              <a:ext uri="{FF2B5EF4-FFF2-40B4-BE49-F238E27FC236}">
                <a16:creationId xmlns:a16="http://schemas.microsoft.com/office/drawing/2014/main" id="{395AB533-6586-2CB0-86E4-CF09459A2EF3}"/>
              </a:ext>
            </a:extLst>
          </p:cNvPr>
          <p:cNvSpPr txBox="1"/>
          <p:nvPr/>
        </p:nvSpPr>
        <p:spPr>
          <a:xfrm>
            <a:off x="41426" y="2044724"/>
            <a:ext cx="11486865" cy="1292662"/>
          </a:xfrm>
          <a:prstGeom prst="rect">
            <a:avLst/>
          </a:prstGeom>
          <a:noFill/>
        </p:spPr>
        <p:txBody>
          <a:bodyPr wrap="square">
            <a:spAutoFit/>
          </a:bodyPr>
          <a:lstStyle/>
          <a:p>
            <a:r>
              <a:rPr lang="it-IT" sz="2400" b="1" dirty="0"/>
              <a:t>Metodo tabellare</a:t>
            </a:r>
          </a:p>
          <a:p>
            <a:r>
              <a:rPr lang="it-IT" dirty="0"/>
              <a:t>Il metodo tabellare è limitato all’analisi di singoli componenti esposti alla curva standard ISO 834.</a:t>
            </a:r>
          </a:p>
          <a:p>
            <a:r>
              <a:rPr lang="it-IT" dirty="0"/>
              <a:t>Questo metodo è molto rigido e si applica solo agli elementi elencati nelle</a:t>
            </a:r>
          </a:p>
          <a:p>
            <a:r>
              <a:rPr lang="it-IT" dirty="0"/>
              <a:t> tabelle, senza possibilità di interpolazione o di estrapolazione dei valori.</a:t>
            </a:r>
          </a:p>
        </p:txBody>
      </p:sp>
      <p:pic>
        <p:nvPicPr>
          <p:cNvPr id="4" name="Immagine 3">
            <a:extLst>
              <a:ext uri="{FF2B5EF4-FFF2-40B4-BE49-F238E27FC236}">
                <a16:creationId xmlns:a16="http://schemas.microsoft.com/office/drawing/2014/main" id="{8D04D70A-7BDB-5BCB-AE9F-154989FD4B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19888" y="2720690"/>
            <a:ext cx="4924217" cy="3931431"/>
          </a:xfrm>
          <a:prstGeom prst="rect">
            <a:avLst/>
          </a:prstGeom>
        </p:spPr>
      </p:pic>
      <p:sp>
        <p:nvSpPr>
          <p:cNvPr id="13" name="CasellaDiTesto 12">
            <a:extLst>
              <a:ext uri="{FF2B5EF4-FFF2-40B4-BE49-F238E27FC236}">
                <a16:creationId xmlns:a16="http://schemas.microsoft.com/office/drawing/2014/main" id="{B449AC6F-B6A4-FA26-1E97-6DABFFCEB4C0}"/>
              </a:ext>
            </a:extLst>
          </p:cNvPr>
          <p:cNvSpPr txBox="1"/>
          <p:nvPr/>
        </p:nvSpPr>
        <p:spPr>
          <a:xfrm>
            <a:off x="147894" y="3749769"/>
            <a:ext cx="6510814" cy="1754326"/>
          </a:xfrm>
          <a:prstGeom prst="rect">
            <a:avLst/>
          </a:prstGeom>
          <a:noFill/>
        </p:spPr>
        <p:txBody>
          <a:bodyPr wrap="square">
            <a:spAutoFit/>
          </a:bodyPr>
          <a:lstStyle/>
          <a:p>
            <a:r>
              <a:rPr lang="it-IT" dirty="0"/>
              <a:t>Il progettista assegna il livello di prestazione (minimo) alle strutture sottoposte all’incendio (tab. S.2-1), in funzione dei criteri di attribuzione e, quindi, verifica le strutture per un lasso temporale coerente con le prescrizioni previste per il livello individuato.</a:t>
            </a:r>
          </a:p>
          <a:p>
            <a:r>
              <a:rPr lang="it-IT" dirty="0"/>
              <a:t>In termini di prestazioni, nella maggior parte dei casi, il lasso temporale da considerare è crescente passando dal livello I al V.</a:t>
            </a:r>
          </a:p>
        </p:txBody>
      </p:sp>
    </p:spTree>
    <p:extLst>
      <p:ext uri="{BB962C8B-B14F-4D97-AF65-F5344CB8AC3E}">
        <p14:creationId xmlns:p14="http://schemas.microsoft.com/office/powerpoint/2010/main" val="1253909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a:extLst>
              <a:ext uri="{FF2B5EF4-FFF2-40B4-BE49-F238E27FC236}">
                <a16:creationId xmlns:a16="http://schemas.microsoft.com/office/drawing/2014/main" id="{0A0E2745-2BD5-C639-510D-5CE0876D9646}"/>
              </a:ext>
            </a:extLst>
          </p:cNvPr>
          <p:cNvGrpSpPr/>
          <p:nvPr/>
        </p:nvGrpSpPr>
        <p:grpSpPr>
          <a:xfrm>
            <a:off x="-2" y="-5272"/>
            <a:ext cx="12192002" cy="1029974"/>
            <a:chOff x="0" y="0"/>
            <a:chExt cx="12192002" cy="1029974"/>
          </a:xfrm>
        </p:grpSpPr>
        <p:pic>
          <p:nvPicPr>
            <p:cNvPr id="7" name="Immagine 6">
              <a:extLst>
                <a:ext uri="{FF2B5EF4-FFF2-40B4-BE49-F238E27FC236}">
                  <a16:creationId xmlns:a16="http://schemas.microsoft.com/office/drawing/2014/main" id="{3F19402D-6D5F-BFF9-2DDF-C293A64433CD}"/>
                </a:ext>
              </a:extLst>
            </p:cNvPr>
            <p:cNvPicPr>
              <a:picLocks noChangeAspect="1"/>
            </p:cNvPicPr>
            <p:nvPr/>
          </p:nvPicPr>
          <p:blipFill rotWithShape="1">
            <a:blip r:embed="rId2"/>
            <a:srcRect r="17550"/>
            <a:stretch/>
          </p:blipFill>
          <p:spPr>
            <a:xfrm>
              <a:off x="0" y="0"/>
              <a:ext cx="4003829" cy="1029974"/>
            </a:xfrm>
            <a:prstGeom prst="rect">
              <a:avLst/>
            </a:prstGeom>
          </p:spPr>
        </p:pic>
        <p:pic>
          <p:nvPicPr>
            <p:cNvPr id="8" name="Immagine 7">
              <a:extLst>
                <a:ext uri="{FF2B5EF4-FFF2-40B4-BE49-F238E27FC236}">
                  <a16:creationId xmlns:a16="http://schemas.microsoft.com/office/drawing/2014/main" id="{E2E6BE1A-9A23-6744-7A03-7C5E9CCCEC14}"/>
                </a:ext>
              </a:extLst>
            </p:cNvPr>
            <p:cNvPicPr>
              <a:picLocks noChangeAspect="1"/>
            </p:cNvPicPr>
            <p:nvPr/>
          </p:nvPicPr>
          <p:blipFill rotWithShape="1">
            <a:blip r:embed="rId2"/>
            <a:srcRect l="57343"/>
            <a:stretch/>
          </p:blipFill>
          <p:spPr>
            <a:xfrm>
              <a:off x="10120544" y="0"/>
              <a:ext cx="2071458" cy="1029974"/>
            </a:xfrm>
            <a:prstGeom prst="rect">
              <a:avLst/>
            </a:prstGeom>
          </p:spPr>
        </p:pic>
        <p:pic>
          <p:nvPicPr>
            <p:cNvPr id="9" name="Immagine 8">
              <a:extLst>
                <a:ext uri="{FF2B5EF4-FFF2-40B4-BE49-F238E27FC236}">
                  <a16:creationId xmlns:a16="http://schemas.microsoft.com/office/drawing/2014/main" id="{096F0031-C350-110C-8137-6492B4B07782}"/>
                </a:ext>
              </a:extLst>
            </p:cNvPr>
            <p:cNvPicPr>
              <a:picLocks noChangeAspect="1"/>
            </p:cNvPicPr>
            <p:nvPr/>
          </p:nvPicPr>
          <p:blipFill rotWithShape="1">
            <a:blip r:embed="rId2"/>
            <a:srcRect l="57770" r="17550"/>
            <a:stretch/>
          </p:blipFill>
          <p:spPr>
            <a:xfrm>
              <a:off x="4003829" y="0"/>
              <a:ext cx="6232124" cy="1029974"/>
            </a:xfrm>
            <a:prstGeom prst="rect">
              <a:avLst/>
            </a:prstGeom>
          </p:spPr>
        </p:pic>
      </p:grpSp>
      <p:pic>
        <p:nvPicPr>
          <p:cNvPr id="3" name="Immagine 2">
            <a:extLst>
              <a:ext uri="{FF2B5EF4-FFF2-40B4-BE49-F238E27FC236}">
                <a16:creationId xmlns:a16="http://schemas.microsoft.com/office/drawing/2014/main" id="{D70D8EBF-57EC-B0A7-39C8-D741F9B778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872" y="2546765"/>
            <a:ext cx="4003829" cy="3795296"/>
          </a:xfrm>
          <a:prstGeom prst="rect">
            <a:avLst/>
          </a:prstGeom>
        </p:spPr>
      </p:pic>
      <p:sp>
        <p:nvSpPr>
          <p:cNvPr id="10" name="CasellaDiTesto 9">
            <a:extLst>
              <a:ext uri="{FF2B5EF4-FFF2-40B4-BE49-F238E27FC236}">
                <a16:creationId xmlns:a16="http://schemas.microsoft.com/office/drawing/2014/main" id="{4EAF2D84-6D4E-B05D-BDE8-719B911AF7D9}"/>
              </a:ext>
            </a:extLst>
          </p:cNvPr>
          <p:cNvSpPr txBox="1"/>
          <p:nvPr/>
        </p:nvSpPr>
        <p:spPr>
          <a:xfrm>
            <a:off x="2852735" y="1257026"/>
            <a:ext cx="6096002" cy="657362"/>
          </a:xfrm>
          <a:prstGeom prst="rect">
            <a:avLst/>
          </a:prstGeom>
          <a:noFill/>
        </p:spPr>
        <p:txBody>
          <a:bodyPr wrap="square">
            <a:spAutoFit/>
          </a:bodyPr>
          <a:lstStyle/>
          <a:p>
            <a:pPr algn="ctr"/>
            <a:r>
              <a:rPr lang="it-IT" sz="3600" b="1" dirty="0">
                <a:solidFill>
                  <a:srgbClr val="C00000"/>
                </a:solidFill>
                <a:latin typeface="Arial" panose="020B0604020202020204" pitchFamily="34" charset="0"/>
                <a:cs typeface="Arial" panose="020B0604020202020204" pitchFamily="34" charset="0"/>
              </a:rPr>
              <a:t>OLYMPUS-FIRE REI 120 </a:t>
            </a:r>
            <a:endParaRPr lang="it-IT" sz="3600" b="1" dirty="0">
              <a:solidFill>
                <a:srgbClr val="C00000"/>
              </a:solidFill>
            </a:endParaRPr>
          </a:p>
        </p:txBody>
      </p:sp>
      <p:sp>
        <p:nvSpPr>
          <p:cNvPr id="4" name="CasellaDiTesto 3">
            <a:extLst>
              <a:ext uri="{FF2B5EF4-FFF2-40B4-BE49-F238E27FC236}">
                <a16:creationId xmlns:a16="http://schemas.microsoft.com/office/drawing/2014/main" id="{88097A53-06C2-6472-1B20-FDA1B0331336}"/>
              </a:ext>
            </a:extLst>
          </p:cNvPr>
          <p:cNvSpPr txBox="1"/>
          <p:nvPr/>
        </p:nvSpPr>
        <p:spPr>
          <a:xfrm>
            <a:off x="5330126" y="3429000"/>
            <a:ext cx="6096002" cy="1465529"/>
          </a:xfrm>
          <a:prstGeom prst="rect">
            <a:avLst/>
          </a:prstGeom>
          <a:noFill/>
        </p:spPr>
        <p:txBody>
          <a:bodyPr wrap="square">
            <a:spAutoFit/>
          </a:bodyPr>
          <a:lstStyle/>
          <a:p>
            <a:pPr algn="ctr">
              <a:lnSpc>
                <a:spcPct val="107000"/>
              </a:lnSpc>
              <a:spcAft>
                <a:spcPts val="800"/>
              </a:spcAft>
              <a:buNone/>
            </a:pPr>
            <a:r>
              <a:rPr lang="it-IT" sz="2400" b="1" kern="100" dirty="0">
                <a:effectLst/>
                <a:latin typeface="Calibri" panose="020F0502020204030204" pitchFamily="34" charset="0"/>
                <a:ea typeface="Calibri" panose="020F0502020204030204" pitchFamily="34" charset="0"/>
                <a:cs typeface="Times New Roman" panose="02020603050405020304" pitchFamily="18" charset="0"/>
              </a:rPr>
              <a:t>Protezione al fuoco di solai rinforzati con FRP</a:t>
            </a:r>
          </a:p>
          <a:p>
            <a:pPr algn="ctr">
              <a:lnSpc>
                <a:spcPct val="107000"/>
              </a:lnSpc>
              <a:spcAft>
                <a:spcPts val="800"/>
              </a:spcAft>
            </a:pPr>
            <a:r>
              <a:rPr lang="it-IT" sz="2400" b="1" kern="100" dirty="0">
                <a:effectLst/>
                <a:latin typeface="Calibri" panose="020F0502020204030204" pitchFamily="34" charset="0"/>
                <a:ea typeface="Calibri" panose="020F0502020204030204" pitchFamily="34" charset="0"/>
                <a:cs typeface="Times New Roman" panose="02020603050405020304" pitchFamily="18" charset="0"/>
              </a:rPr>
              <a:t>Sistema ingegnerizzato da Olympus </a:t>
            </a:r>
          </a:p>
          <a:p>
            <a:pPr algn="ctr">
              <a:lnSpc>
                <a:spcPct val="107000"/>
              </a:lnSpc>
              <a:spcAft>
                <a:spcPts val="800"/>
              </a:spcAft>
            </a:pPr>
            <a:r>
              <a:rPr lang="it-IT" sz="2400" b="1" kern="100" dirty="0">
                <a:effectLst/>
                <a:latin typeface="Calibri" panose="020F0502020204030204" pitchFamily="34" charset="0"/>
                <a:ea typeface="Calibri" panose="020F0502020204030204" pitchFamily="34" charset="0"/>
                <a:cs typeface="Times New Roman" panose="02020603050405020304" pitchFamily="18" charset="0"/>
              </a:rPr>
              <a:t>Certificazione REI 120</a:t>
            </a:r>
          </a:p>
        </p:txBody>
      </p:sp>
    </p:spTree>
    <p:extLst>
      <p:ext uri="{BB962C8B-B14F-4D97-AF65-F5344CB8AC3E}">
        <p14:creationId xmlns:p14="http://schemas.microsoft.com/office/powerpoint/2010/main" val="31782449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7C7F58F-D69C-7B03-B479-A8882782EBC0}"/>
            </a:ext>
          </a:extLst>
        </p:cNvPr>
        <p:cNvGrpSpPr/>
        <p:nvPr/>
      </p:nvGrpSpPr>
      <p:grpSpPr>
        <a:xfrm>
          <a:off x="0" y="0"/>
          <a:ext cx="0" cy="0"/>
          <a:chOff x="0" y="0"/>
          <a:chExt cx="0" cy="0"/>
        </a:xfrm>
      </p:grpSpPr>
      <p:grpSp>
        <p:nvGrpSpPr>
          <p:cNvPr id="6" name="Gruppo 5">
            <a:extLst>
              <a:ext uri="{FF2B5EF4-FFF2-40B4-BE49-F238E27FC236}">
                <a16:creationId xmlns:a16="http://schemas.microsoft.com/office/drawing/2014/main" id="{408DBE0F-8E7E-F452-60D9-EC78E86D453B}"/>
              </a:ext>
            </a:extLst>
          </p:cNvPr>
          <p:cNvGrpSpPr/>
          <p:nvPr/>
        </p:nvGrpSpPr>
        <p:grpSpPr>
          <a:xfrm>
            <a:off x="-2" y="-5272"/>
            <a:ext cx="12192002" cy="1029974"/>
            <a:chOff x="0" y="0"/>
            <a:chExt cx="12192002" cy="1029974"/>
          </a:xfrm>
        </p:grpSpPr>
        <p:pic>
          <p:nvPicPr>
            <p:cNvPr id="7" name="Immagine 6">
              <a:extLst>
                <a:ext uri="{FF2B5EF4-FFF2-40B4-BE49-F238E27FC236}">
                  <a16:creationId xmlns:a16="http://schemas.microsoft.com/office/drawing/2014/main" id="{B9137B6B-EFEF-2D69-EB4D-0EE5DD3F7BD2}"/>
                </a:ext>
              </a:extLst>
            </p:cNvPr>
            <p:cNvPicPr>
              <a:picLocks noChangeAspect="1"/>
            </p:cNvPicPr>
            <p:nvPr/>
          </p:nvPicPr>
          <p:blipFill rotWithShape="1">
            <a:blip r:embed="rId3"/>
            <a:srcRect r="17550"/>
            <a:stretch/>
          </p:blipFill>
          <p:spPr>
            <a:xfrm>
              <a:off x="0" y="0"/>
              <a:ext cx="4003829" cy="1029974"/>
            </a:xfrm>
            <a:prstGeom prst="rect">
              <a:avLst/>
            </a:prstGeom>
          </p:spPr>
        </p:pic>
        <p:pic>
          <p:nvPicPr>
            <p:cNvPr id="8" name="Immagine 7">
              <a:extLst>
                <a:ext uri="{FF2B5EF4-FFF2-40B4-BE49-F238E27FC236}">
                  <a16:creationId xmlns:a16="http://schemas.microsoft.com/office/drawing/2014/main" id="{74C2F4B6-34B8-10C4-A5BD-C306FA897807}"/>
                </a:ext>
              </a:extLst>
            </p:cNvPr>
            <p:cNvPicPr>
              <a:picLocks noChangeAspect="1"/>
            </p:cNvPicPr>
            <p:nvPr/>
          </p:nvPicPr>
          <p:blipFill rotWithShape="1">
            <a:blip r:embed="rId3"/>
            <a:srcRect l="57343"/>
            <a:stretch/>
          </p:blipFill>
          <p:spPr>
            <a:xfrm>
              <a:off x="10120544" y="0"/>
              <a:ext cx="2071458" cy="1029974"/>
            </a:xfrm>
            <a:prstGeom prst="rect">
              <a:avLst/>
            </a:prstGeom>
          </p:spPr>
        </p:pic>
        <p:pic>
          <p:nvPicPr>
            <p:cNvPr id="9" name="Immagine 8">
              <a:extLst>
                <a:ext uri="{FF2B5EF4-FFF2-40B4-BE49-F238E27FC236}">
                  <a16:creationId xmlns:a16="http://schemas.microsoft.com/office/drawing/2014/main" id="{34B0C8E3-B7BC-F847-6E37-1CC7ADCF1485}"/>
                </a:ext>
              </a:extLst>
            </p:cNvPr>
            <p:cNvPicPr>
              <a:picLocks noChangeAspect="1"/>
            </p:cNvPicPr>
            <p:nvPr/>
          </p:nvPicPr>
          <p:blipFill rotWithShape="1">
            <a:blip r:embed="rId3"/>
            <a:srcRect l="57770" r="17550"/>
            <a:stretch/>
          </p:blipFill>
          <p:spPr>
            <a:xfrm>
              <a:off x="4003829" y="0"/>
              <a:ext cx="6232124" cy="1029974"/>
            </a:xfrm>
            <a:prstGeom prst="rect">
              <a:avLst/>
            </a:prstGeom>
          </p:spPr>
        </p:pic>
      </p:grpSp>
      <p:sp>
        <p:nvSpPr>
          <p:cNvPr id="11" name="CasellaDiTesto 10">
            <a:extLst>
              <a:ext uri="{FF2B5EF4-FFF2-40B4-BE49-F238E27FC236}">
                <a16:creationId xmlns:a16="http://schemas.microsoft.com/office/drawing/2014/main" id="{C4A124DF-838E-2775-3B89-D9C1751592FB}"/>
              </a:ext>
            </a:extLst>
          </p:cNvPr>
          <p:cNvSpPr txBox="1"/>
          <p:nvPr/>
        </p:nvSpPr>
        <p:spPr>
          <a:xfrm>
            <a:off x="41425" y="1104073"/>
            <a:ext cx="11486865" cy="461665"/>
          </a:xfrm>
          <a:prstGeom prst="rect">
            <a:avLst/>
          </a:prstGeom>
          <a:noFill/>
        </p:spPr>
        <p:txBody>
          <a:bodyPr wrap="square">
            <a:spAutoFit/>
          </a:bodyPr>
          <a:lstStyle/>
          <a:p>
            <a:r>
              <a:rPr lang="it-IT" sz="2400" b="1" dirty="0"/>
              <a:t>Metodo tabellare</a:t>
            </a:r>
          </a:p>
        </p:txBody>
      </p:sp>
      <p:pic>
        <p:nvPicPr>
          <p:cNvPr id="3" name="Immagine 2">
            <a:extLst>
              <a:ext uri="{FF2B5EF4-FFF2-40B4-BE49-F238E27FC236}">
                <a16:creationId xmlns:a16="http://schemas.microsoft.com/office/drawing/2014/main" id="{55BE8192-256F-151C-5060-2CBADD6175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25" y="1645109"/>
            <a:ext cx="6178940" cy="3082335"/>
          </a:xfrm>
          <a:prstGeom prst="rect">
            <a:avLst/>
          </a:prstGeom>
        </p:spPr>
      </p:pic>
      <p:pic>
        <p:nvPicPr>
          <p:cNvPr id="12" name="Immagine 11">
            <a:extLst>
              <a:ext uri="{FF2B5EF4-FFF2-40B4-BE49-F238E27FC236}">
                <a16:creationId xmlns:a16="http://schemas.microsoft.com/office/drawing/2014/main" id="{3C412062-49A0-5886-8FC0-FB417D7FD7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670892"/>
            <a:ext cx="5679028" cy="3937723"/>
          </a:xfrm>
          <a:prstGeom prst="rect">
            <a:avLst/>
          </a:prstGeom>
        </p:spPr>
      </p:pic>
      <p:pic>
        <p:nvPicPr>
          <p:cNvPr id="15" name="Immagine 14">
            <a:extLst>
              <a:ext uri="{FF2B5EF4-FFF2-40B4-BE49-F238E27FC236}">
                <a16:creationId xmlns:a16="http://schemas.microsoft.com/office/drawing/2014/main" id="{D9351DEF-FE24-A602-A94B-4FAABBD45EA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425" y="5187108"/>
            <a:ext cx="6454140" cy="1379220"/>
          </a:xfrm>
          <a:prstGeom prst="rect">
            <a:avLst/>
          </a:prstGeom>
        </p:spPr>
      </p:pic>
    </p:spTree>
    <p:extLst>
      <p:ext uri="{BB962C8B-B14F-4D97-AF65-F5344CB8AC3E}">
        <p14:creationId xmlns:p14="http://schemas.microsoft.com/office/powerpoint/2010/main" val="346905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1E9B23E-B248-BBF0-6136-AFDEF45D3AB4}"/>
            </a:ext>
          </a:extLst>
        </p:cNvPr>
        <p:cNvGrpSpPr/>
        <p:nvPr/>
      </p:nvGrpSpPr>
      <p:grpSpPr>
        <a:xfrm>
          <a:off x="0" y="0"/>
          <a:ext cx="0" cy="0"/>
          <a:chOff x="0" y="0"/>
          <a:chExt cx="0" cy="0"/>
        </a:xfrm>
      </p:grpSpPr>
      <p:grpSp>
        <p:nvGrpSpPr>
          <p:cNvPr id="6" name="Gruppo 5">
            <a:extLst>
              <a:ext uri="{FF2B5EF4-FFF2-40B4-BE49-F238E27FC236}">
                <a16:creationId xmlns:a16="http://schemas.microsoft.com/office/drawing/2014/main" id="{BED5BEF5-D7A7-9FFA-73AB-47D0F2171F6D}"/>
              </a:ext>
            </a:extLst>
          </p:cNvPr>
          <p:cNvGrpSpPr/>
          <p:nvPr/>
        </p:nvGrpSpPr>
        <p:grpSpPr>
          <a:xfrm>
            <a:off x="-2" y="-5272"/>
            <a:ext cx="12192002" cy="1029974"/>
            <a:chOff x="0" y="0"/>
            <a:chExt cx="12192002" cy="1029974"/>
          </a:xfrm>
        </p:grpSpPr>
        <p:pic>
          <p:nvPicPr>
            <p:cNvPr id="7" name="Immagine 6">
              <a:extLst>
                <a:ext uri="{FF2B5EF4-FFF2-40B4-BE49-F238E27FC236}">
                  <a16:creationId xmlns:a16="http://schemas.microsoft.com/office/drawing/2014/main" id="{0B4E7BB6-BEBA-738D-03E3-93DCCAE0B470}"/>
                </a:ext>
              </a:extLst>
            </p:cNvPr>
            <p:cNvPicPr>
              <a:picLocks noChangeAspect="1"/>
            </p:cNvPicPr>
            <p:nvPr/>
          </p:nvPicPr>
          <p:blipFill rotWithShape="1">
            <a:blip r:embed="rId3"/>
            <a:srcRect r="17550"/>
            <a:stretch/>
          </p:blipFill>
          <p:spPr>
            <a:xfrm>
              <a:off x="0" y="0"/>
              <a:ext cx="4003829" cy="1029974"/>
            </a:xfrm>
            <a:prstGeom prst="rect">
              <a:avLst/>
            </a:prstGeom>
          </p:spPr>
        </p:pic>
        <p:pic>
          <p:nvPicPr>
            <p:cNvPr id="8" name="Immagine 7">
              <a:extLst>
                <a:ext uri="{FF2B5EF4-FFF2-40B4-BE49-F238E27FC236}">
                  <a16:creationId xmlns:a16="http://schemas.microsoft.com/office/drawing/2014/main" id="{E658581C-8F99-1D27-C9A5-A2FFE3994831}"/>
                </a:ext>
              </a:extLst>
            </p:cNvPr>
            <p:cNvPicPr>
              <a:picLocks noChangeAspect="1"/>
            </p:cNvPicPr>
            <p:nvPr/>
          </p:nvPicPr>
          <p:blipFill rotWithShape="1">
            <a:blip r:embed="rId3"/>
            <a:srcRect l="57343"/>
            <a:stretch/>
          </p:blipFill>
          <p:spPr>
            <a:xfrm>
              <a:off x="10120544" y="0"/>
              <a:ext cx="2071458" cy="1029974"/>
            </a:xfrm>
            <a:prstGeom prst="rect">
              <a:avLst/>
            </a:prstGeom>
          </p:spPr>
        </p:pic>
        <p:pic>
          <p:nvPicPr>
            <p:cNvPr id="9" name="Immagine 8">
              <a:extLst>
                <a:ext uri="{FF2B5EF4-FFF2-40B4-BE49-F238E27FC236}">
                  <a16:creationId xmlns:a16="http://schemas.microsoft.com/office/drawing/2014/main" id="{A31989D3-782E-1D91-2761-5E7DE025F56E}"/>
                </a:ext>
              </a:extLst>
            </p:cNvPr>
            <p:cNvPicPr>
              <a:picLocks noChangeAspect="1"/>
            </p:cNvPicPr>
            <p:nvPr/>
          </p:nvPicPr>
          <p:blipFill rotWithShape="1">
            <a:blip r:embed="rId3"/>
            <a:srcRect l="57770" r="17550"/>
            <a:stretch/>
          </p:blipFill>
          <p:spPr>
            <a:xfrm>
              <a:off x="4003829" y="0"/>
              <a:ext cx="6232124" cy="1029974"/>
            </a:xfrm>
            <a:prstGeom prst="rect">
              <a:avLst/>
            </a:prstGeom>
          </p:spPr>
        </p:pic>
      </p:grpSp>
      <p:sp>
        <p:nvSpPr>
          <p:cNvPr id="11" name="CasellaDiTesto 10">
            <a:extLst>
              <a:ext uri="{FF2B5EF4-FFF2-40B4-BE49-F238E27FC236}">
                <a16:creationId xmlns:a16="http://schemas.microsoft.com/office/drawing/2014/main" id="{26201730-403C-997D-12C5-87729CC9260D}"/>
              </a:ext>
            </a:extLst>
          </p:cNvPr>
          <p:cNvSpPr txBox="1"/>
          <p:nvPr/>
        </p:nvSpPr>
        <p:spPr>
          <a:xfrm>
            <a:off x="347868" y="1308310"/>
            <a:ext cx="11486865" cy="461665"/>
          </a:xfrm>
          <a:prstGeom prst="rect">
            <a:avLst/>
          </a:prstGeom>
          <a:noFill/>
        </p:spPr>
        <p:txBody>
          <a:bodyPr wrap="square">
            <a:spAutoFit/>
          </a:bodyPr>
          <a:lstStyle/>
          <a:p>
            <a:r>
              <a:rPr lang="it-IT" sz="2400" b="1" dirty="0"/>
              <a:t>Metodo Analitico</a:t>
            </a:r>
          </a:p>
        </p:txBody>
      </p:sp>
      <p:sp>
        <p:nvSpPr>
          <p:cNvPr id="10" name="CasellaDiTesto 9">
            <a:extLst>
              <a:ext uri="{FF2B5EF4-FFF2-40B4-BE49-F238E27FC236}">
                <a16:creationId xmlns:a16="http://schemas.microsoft.com/office/drawing/2014/main" id="{DCD43957-7884-3788-CD5D-66CCB925B629}"/>
              </a:ext>
            </a:extLst>
          </p:cNvPr>
          <p:cNvSpPr txBox="1"/>
          <p:nvPr/>
        </p:nvSpPr>
        <p:spPr>
          <a:xfrm>
            <a:off x="347868" y="2053584"/>
            <a:ext cx="11486865" cy="646331"/>
          </a:xfrm>
          <a:prstGeom prst="rect">
            <a:avLst/>
          </a:prstGeom>
          <a:noFill/>
        </p:spPr>
        <p:txBody>
          <a:bodyPr wrap="square">
            <a:spAutoFit/>
          </a:bodyPr>
          <a:lstStyle/>
          <a:p>
            <a:r>
              <a:rPr lang="it-IT" dirty="0"/>
              <a:t>Il calcolo della resistenza con metodo analitico (analisi agli elementi finiti) si basa sulle caratteristiche dei materiali (calcestruzzo, armature, acciaio, legno, protezioni, ecc.) e simula la sezione nelle reali condizioni di esercizio.</a:t>
            </a:r>
          </a:p>
        </p:txBody>
      </p:sp>
      <p:pic>
        <p:nvPicPr>
          <p:cNvPr id="14" name="Immagine 13">
            <a:extLst>
              <a:ext uri="{FF2B5EF4-FFF2-40B4-BE49-F238E27FC236}">
                <a16:creationId xmlns:a16="http://schemas.microsoft.com/office/drawing/2014/main" id="{3187DE5D-3EAA-CB32-2BB7-482456625E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3827" y="2983524"/>
            <a:ext cx="4966418" cy="3741328"/>
          </a:xfrm>
          <a:prstGeom prst="rect">
            <a:avLst/>
          </a:prstGeom>
        </p:spPr>
      </p:pic>
    </p:spTree>
    <p:extLst>
      <p:ext uri="{BB962C8B-B14F-4D97-AF65-F5344CB8AC3E}">
        <p14:creationId xmlns:p14="http://schemas.microsoft.com/office/powerpoint/2010/main" val="17283809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4EFACA-5A1D-B1C1-AE62-99A3F1426C15}"/>
            </a:ext>
          </a:extLst>
        </p:cNvPr>
        <p:cNvGrpSpPr/>
        <p:nvPr/>
      </p:nvGrpSpPr>
      <p:grpSpPr>
        <a:xfrm>
          <a:off x="0" y="0"/>
          <a:ext cx="0" cy="0"/>
          <a:chOff x="0" y="0"/>
          <a:chExt cx="0" cy="0"/>
        </a:xfrm>
      </p:grpSpPr>
      <p:grpSp>
        <p:nvGrpSpPr>
          <p:cNvPr id="6" name="Gruppo 5">
            <a:extLst>
              <a:ext uri="{FF2B5EF4-FFF2-40B4-BE49-F238E27FC236}">
                <a16:creationId xmlns:a16="http://schemas.microsoft.com/office/drawing/2014/main" id="{1327436C-6B49-FE02-9564-940A5F3157F1}"/>
              </a:ext>
            </a:extLst>
          </p:cNvPr>
          <p:cNvGrpSpPr/>
          <p:nvPr/>
        </p:nvGrpSpPr>
        <p:grpSpPr>
          <a:xfrm>
            <a:off x="-2" y="-5272"/>
            <a:ext cx="12192002" cy="1029974"/>
            <a:chOff x="0" y="0"/>
            <a:chExt cx="12192002" cy="1029974"/>
          </a:xfrm>
        </p:grpSpPr>
        <p:pic>
          <p:nvPicPr>
            <p:cNvPr id="7" name="Immagine 6">
              <a:extLst>
                <a:ext uri="{FF2B5EF4-FFF2-40B4-BE49-F238E27FC236}">
                  <a16:creationId xmlns:a16="http://schemas.microsoft.com/office/drawing/2014/main" id="{851D76F3-E5DD-463D-1705-39F5B86EFE28}"/>
                </a:ext>
              </a:extLst>
            </p:cNvPr>
            <p:cNvPicPr>
              <a:picLocks noChangeAspect="1"/>
            </p:cNvPicPr>
            <p:nvPr/>
          </p:nvPicPr>
          <p:blipFill rotWithShape="1">
            <a:blip r:embed="rId3"/>
            <a:srcRect r="17550"/>
            <a:stretch/>
          </p:blipFill>
          <p:spPr>
            <a:xfrm>
              <a:off x="0" y="0"/>
              <a:ext cx="4003829" cy="1029974"/>
            </a:xfrm>
            <a:prstGeom prst="rect">
              <a:avLst/>
            </a:prstGeom>
          </p:spPr>
        </p:pic>
        <p:pic>
          <p:nvPicPr>
            <p:cNvPr id="8" name="Immagine 7">
              <a:extLst>
                <a:ext uri="{FF2B5EF4-FFF2-40B4-BE49-F238E27FC236}">
                  <a16:creationId xmlns:a16="http://schemas.microsoft.com/office/drawing/2014/main" id="{2793670A-072B-1FF1-F0D5-C139F21558F8}"/>
                </a:ext>
              </a:extLst>
            </p:cNvPr>
            <p:cNvPicPr>
              <a:picLocks noChangeAspect="1"/>
            </p:cNvPicPr>
            <p:nvPr/>
          </p:nvPicPr>
          <p:blipFill rotWithShape="1">
            <a:blip r:embed="rId3"/>
            <a:srcRect l="57343"/>
            <a:stretch/>
          </p:blipFill>
          <p:spPr>
            <a:xfrm>
              <a:off x="10120544" y="0"/>
              <a:ext cx="2071458" cy="1029974"/>
            </a:xfrm>
            <a:prstGeom prst="rect">
              <a:avLst/>
            </a:prstGeom>
          </p:spPr>
        </p:pic>
        <p:pic>
          <p:nvPicPr>
            <p:cNvPr id="9" name="Immagine 8">
              <a:extLst>
                <a:ext uri="{FF2B5EF4-FFF2-40B4-BE49-F238E27FC236}">
                  <a16:creationId xmlns:a16="http://schemas.microsoft.com/office/drawing/2014/main" id="{264844CC-B338-A08D-F1E7-C4218012FF9D}"/>
                </a:ext>
              </a:extLst>
            </p:cNvPr>
            <p:cNvPicPr>
              <a:picLocks noChangeAspect="1"/>
            </p:cNvPicPr>
            <p:nvPr/>
          </p:nvPicPr>
          <p:blipFill rotWithShape="1">
            <a:blip r:embed="rId3"/>
            <a:srcRect l="57770" r="17550"/>
            <a:stretch/>
          </p:blipFill>
          <p:spPr>
            <a:xfrm>
              <a:off x="4003829" y="0"/>
              <a:ext cx="6232124" cy="1029974"/>
            </a:xfrm>
            <a:prstGeom prst="rect">
              <a:avLst/>
            </a:prstGeom>
          </p:spPr>
        </p:pic>
      </p:grpSp>
      <p:sp>
        <p:nvSpPr>
          <p:cNvPr id="10" name="CasellaDiTesto 9">
            <a:extLst>
              <a:ext uri="{FF2B5EF4-FFF2-40B4-BE49-F238E27FC236}">
                <a16:creationId xmlns:a16="http://schemas.microsoft.com/office/drawing/2014/main" id="{86CBFD76-3AC8-9753-F48E-072120E053F8}"/>
              </a:ext>
            </a:extLst>
          </p:cNvPr>
          <p:cNvSpPr txBox="1"/>
          <p:nvPr/>
        </p:nvSpPr>
        <p:spPr>
          <a:xfrm>
            <a:off x="41427" y="1327296"/>
            <a:ext cx="7924800" cy="532903"/>
          </a:xfrm>
          <a:prstGeom prst="rect">
            <a:avLst/>
          </a:prstGeom>
          <a:noFill/>
        </p:spPr>
        <p:txBody>
          <a:bodyPr wrap="square">
            <a:spAutoFit/>
          </a:bodyPr>
          <a:lstStyle/>
          <a:p>
            <a:pPr>
              <a:lnSpc>
                <a:spcPct val="107000"/>
              </a:lnSpc>
              <a:spcAft>
                <a:spcPts val="800"/>
              </a:spcAft>
              <a:buNone/>
            </a:pPr>
            <a:r>
              <a:rPr lang="it-IT" sz="28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Perché è importante la protezione al fuoco dei solai</a:t>
            </a:r>
          </a:p>
        </p:txBody>
      </p:sp>
      <p:pic>
        <p:nvPicPr>
          <p:cNvPr id="2" name="Immagine 1">
            <a:extLst>
              <a:ext uri="{FF2B5EF4-FFF2-40B4-BE49-F238E27FC236}">
                <a16:creationId xmlns:a16="http://schemas.microsoft.com/office/drawing/2014/main" id="{5BE30C40-4CC9-FB72-F389-3BC9BBA38E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1343" y="1562292"/>
            <a:ext cx="3676249" cy="2757187"/>
          </a:xfrm>
          <a:prstGeom prst="rect">
            <a:avLst/>
          </a:prstGeom>
        </p:spPr>
      </p:pic>
      <p:sp>
        <p:nvSpPr>
          <p:cNvPr id="5" name="CasellaDiTesto 4">
            <a:extLst>
              <a:ext uri="{FF2B5EF4-FFF2-40B4-BE49-F238E27FC236}">
                <a16:creationId xmlns:a16="http://schemas.microsoft.com/office/drawing/2014/main" id="{4BE609E4-BEC0-52E6-C64C-FFAB7710EF4B}"/>
              </a:ext>
            </a:extLst>
          </p:cNvPr>
          <p:cNvSpPr txBox="1"/>
          <p:nvPr/>
        </p:nvSpPr>
        <p:spPr>
          <a:xfrm>
            <a:off x="41427" y="2072710"/>
            <a:ext cx="7349717" cy="2246769"/>
          </a:xfrm>
          <a:prstGeom prst="rect">
            <a:avLst/>
          </a:prstGeom>
          <a:noFill/>
        </p:spPr>
        <p:txBody>
          <a:bodyPr wrap="square">
            <a:spAutoFit/>
          </a:bodyPr>
          <a:lstStyle/>
          <a:p>
            <a:pPr algn="l">
              <a:buNone/>
            </a:pPr>
            <a:r>
              <a:rPr lang="it-IT" sz="2000" b="0" i="0" dirty="0">
                <a:solidFill>
                  <a:srgbClr val="1A171B"/>
                </a:solidFill>
                <a:effectLst/>
              </a:rPr>
              <a:t>Il rinforzo strutturale può essere realizzato in diversi modi e principalmente fa riferimento a due tipologie di intervento:</a:t>
            </a:r>
          </a:p>
          <a:p>
            <a:pPr marL="342900" indent="-342900" algn="l">
              <a:buFont typeface="Arial" panose="020B0604020202020204" pitchFamily="34" charset="0"/>
              <a:buChar char="•"/>
            </a:pPr>
            <a:r>
              <a:rPr lang="it-IT" sz="2000" b="0" i="0" dirty="0">
                <a:solidFill>
                  <a:srgbClr val="1A171B"/>
                </a:solidFill>
                <a:effectLst/>
              </a:rPr>
              <a:t>Rinforzo sismico per aumentare le prestazioni sismiche dell’edificio</a:t>
            </a:r>
            <a:br>
              <a:rPr lang="it-IT" sz="2000" b="0" i="0" dirty="0">
                <a:solidFill>
                  <a:srgbClr val="1A171B"/>
                </a:solidFill>
                <a:effectLst/>
              </a:rPr>
            </a:br>
            <a:endParaRPr lang="it-IT" sz="2000" b="0" i="0" dirty="0">
              <a:solidFill>
                <a:srgbClr val="1A171B"/>
              </a:solidFill>
              <a:effectLst/>
            </a:endParaRPr>
          </a:p>
          <a:p>
            <a:pPr marL="342900" indent="-342900" algn="l">
              <a:buFont typeface="Arial" panose="020B0604020202020204" pitchFamily="34" charset="0"/>
              <a:buChar char="•"/>
            </a:pPr>
            <a:r>
              <a:rPr lang="it-IT" sz="2000" b="0" i="0" dirty="0">
                <a:solidFill>
                  <a:srgbClr val="1A171B"/>
                </a:solidFill>
                <a:effectLst/>
              </a:rPr>
              <a:t>Rinforzo statico per aumentare o adeguare le prestazioni statiche dell’edificio.</a:t>
            </a:r>
          </a:p>
        </p:txBody>
      </p:sp>
      <p:sp>
        <p:nvSpPr>
          <p:cNvPr id="13" name="CasellaDiTesto 12">
            <a:extLst>
              <a:ext uri="{FF2B5EF4-FFF2-40B4-BE49-F238E27FC236}">
                <a16:creationId xmlns:a16="http://schemas.microsoft.com/office/drawing/2014/main" id="{1D46A594-AD37-AA16-FF23-127E7684FCA0}"/>
              </a:ext>
            </a:extLst>
          </p:cNvPr>
          <p:cNvSpPr txBox="1"/>
          <p:nvPr/>
        </p:nvSpPr>
        <p:spPr>
          <a:xfrm>
            <a:off x="193826" y="4531990"/>
            <a:ext cx="5718243" cy="1477328"/>
          </a:xfrm>
          <a:prstGeom prst="rect">
            <a:avLst/>
          </a:prstGeom>
          <a:noFill/>
        </p:spPr>
        <p:txBody>
          <a:bodyPr wrap="square">
            <a:spAutoFit/>
          </a:bodyPr>
          <a:lstStyle/>
          <a:p>
            <a:pPr algn="just"/>
            <a:r>
              <a:rPr lang="it-IT" b="0" i="0" dirty="0">
                <a:solidFill>
                  <a:srgbClr val="1A171B"/>
                </a:solidFill>
                <a:effectLst/>
                <a:latin typeface="Helvetica" panose="020B0604020202020204" pitchFamily="34" charset="0"/>
              </a:rPr>
              <a:t>Nel caso in cui il </a:t>
            </a:r>
            <a:r>
              <a:rPr lang="it-IT" b="1" i="0" dirty="0">
                <a:solidFill>
                  <a:srgbClr val="1A171B"/>
                </a:solidFill>
                <a:effectLst/>
                <a:latin typeface="Helvetica" panose="020B0604020202020204" pitchFamily="34" charset="0"/>
              </a:rPr>
              <a:t>rinforzo </a:t>
            </a:r>
            <a:r>
              <a:rPr lang="it-IT" b="0" i="0" dirty="0">
                <a:solidFill>
                  <a:srgbClr val="1A171B"/>
                </a:solidFill>
                <a:effectLst/>
                <a:latin typeface="Helvetica" panose="020B0604020202020204" pitchFamily="34" charset="0"/>
              </a:rPr>
              <a:t>abbia</a:t>
            </a:r>
            <a:r>
              <a:rPr lang="it-IT" b="1" i="0" dirty="0">
                <a:solidFill>
                  <a:srgbClr val="1A171B"/>
                </a:solidFill>
                <a:effectLst/>
                <a:latin typeface="Helvetica" panose="020B0604020202020204" pitchFamily="34" charset="0"/>
              </a:rPr>
              <a:t> funzione sismica</a:t>
            </a:r>
            <a:r>
              <a:rPr lang="it-IT" b="0" i="0" dirty="0">
                <a:solidFill>
                  <a:srgbClr val="1A171B"/>
                </a:solidFill>
                <a:effectLst/>
                <a:latin typeface="Helvetica" panose="020B0604020202020204" pitchFamily="34" charset="0"/>
              </a:rPr>
              <a:t>, </a:t>
            </a:r>
            <a:r>
              <a:rPr lang="it-IT" b="1" i="0" dirty="0">
                <a:solidFill>
                  <a:srgbClr val="1A171B"/>
                </a:solidFill>
                <a:effectLst/>
                <a:latin typeface="Helvetica" panose="020B0604020202020204" pitchFamily="34" charset="0"/>
              </a:rPr>
              <a:t>la resistenza al fuoco può essere trascurata</a:t>
            </a:r>
            <a:r>
              <a:rPr lang="it-IT" b="0" i="0" dirty="0">
                <a:solidFill>
                  <a:srgbClr val="1A171B"/>
                </a:solidFill>
                <a:effectLst/>
                <a:latin typeface="Helvetica" panose="020B0604020202020204" pitchFamily="34" charset="0"/>
              </a:rPr>
              <a:t> in quanto </a:t>
            </a:r>
            <a:r>
              <a:rPr lang="it-IT" b="0" i="1" dirty="0">
                <a:solidFill>
                  <a:srgbClr val="1A171B"/>
                </a:solidFill>
                <a:effectLst/>
                <a:latin typeface="Helvetica" panose="020B0604020202020204" pitchFamily="34" charset="0"/>
              </a:rPr>
              <a:t>le azioni sismiche sulle strutture non vanno considerate in contemporanea con le azioni dell’incendio</a:t>
            </a:r>
            <a:r>
              <a:rPr lang="it-IT" b="0" i="0" dirty="0">
                <a:solidFill>
                  <a:srgbClr val="1A171B"/>
                </a:solidFill>
                <a:effectLst/>
                <a:latin typeface="Helvetica" panose="020B0604020202020204" pitchFamily="34" charset="0"/>
              </a:rPr>
              <a:t>.</a:t>
            </a:r>
            <a:endParaRPr lang="it-IT" dirty="0"/>
          </a:p>
        </p:txBody>
      </p:sp>
      <p:sp>
        <p:nvSpPr>
          <p:cNvPr id="15" name="CasellaDiTesto 14">
            <a:extLst>
              <a:ext uri="{FF2B5EF4-FFF2-40B4-BE49-F238E27FC236}">
                <a16:creationId xmlns:a16="http://schemas.microsoft.com/office/drawing/2014/main" id="{4D5C3D2E-6EB1-E3DE-E276-77368DAC20E1}"/>
              </a:ext>
            </a:extLst>
          </p:cNvPr>
          <p:cNvSpPr txBox="1"/>
          <p:nvPr/>
        </p:nvSpPr>
        <p:spPr>
          <a:xfrm>
            <a:off x="6096000" y="4507746"/>
            <a:ext cx="5902174" cy="2031325"/>
          </a:xfrm>
          <a:prstGeom prst="rect">
            <a:avLst/>
          </a:prstGeom>
          <a:noFill/>
        </p:spPr>
        <p:txBody>
          <a:bodyPr wrap="square">
            <a:spAutoFit/>
          </a:bodyPr>
          <a:lstStyle/>
          <a:p>
            <a:pPr algn="just"/>
            <a:r>
              <a:rPr lang="it-IT" b="0" i="0" dirty="0">
                <a:solidFill>
                  <a:srgbClr val="1A171B"/>
                </a:solidFill>
                <a:effectLst/>
                <a:latin typeface="Helvetica" panose="020B0604020202020204" pitchFamily="34" charset="0"/>
              </a:rPr>
              <a:t>Nel caso in cui il </a:t>
            </a:r>
            <a:r>
              <a:rPr lang="it-IT" b="1" i="0" dirty="0">
                <a:solidFill>
                  <a:srgbClr val="1A171B"/>
                </a:solidFill>
                <a:effectLst/>
                <a:latin typeface="Helvetica" panose="020B0604020202020204" pitchFamily="34" charset="0"/>
              </a:rPr>
              <a:t>rinforzo </a:t>
            </a:r>
            <a:r>
              <a:rPr lang="it-IT" b="0" i="0" dirty="0">
                <a:solidFill>
                  <a:srgbClr val="1A171B"/>
                </a:solidFill>
                <a:effectLst/>
                <a:latin typeface="Helvetica" panose="020B0604020202020204" pitchFamily="34" charset="0"/>
              </a:rPr>
              <a:t>abbia</a:t>
            </a:r>
            <a:r>
              <a:rPr lang="it-IT" b="1" i="0" dirty="0">
                <a:solidFill>
                  <a:srgbClr val="1A171B"/>
                </a:solidFill>
                <a:effectLst/>
                <a:latin typeface="Helvetica" panose="020B0604020202020204" pitchFamily="34" charset="0"/>
              </a:rPr>
              <a:t> funzione strutturale</a:t>
            </a:r>
            <a:r>
              <a:rPr lang="it-IT" b="0" i="0" dirty="0">
                <a:solidFill>
                  <a:srgbClr val="1A171B"/>
                </a:solidFill>
                <a:effectLst/>
                <a:latin typeface="Helvetica" panose="020B0604020202020204" pitchFamily="34" charset="0"/>
              </a:rPr>
              <a:t> </a:t>
            </a:r>
            <a:r>
              <a:rPr lang="it-IT" b="1" i="0" dirty="0">
                <a:solidFill>
                  <a:srgbClr val="1A171B"/>
                </a:solidFill>
                <a:effectLst/>
                <a:latin typeface="Helvetica" panose="020B0604020202020204" pitchFamily="34" charset="0"/>
              </a:rPr>
              <a:t>la resistenza al fuoco deve essere considerata</a:t>
            </a:r>
            <a:r>
              <a:rPr lang="it-IT" b="0" i="0" dirty="0">
                <a:solidFill>
                  <a:srgbClr val="1A171B"/>
                </a:solidFill>
                <a:effectLst/>
                <a:latin typeface="Helvetica" panose="020B0604020202020204" pitchFamily="34" charset="0"/>
              </a:rPr>
              <a:t> in quanto il </a:t>
            </a:r>
            <a:r>
              <a:rPr lang="it-IT" b="0" i="1" dirty="0">
                <a:solidFill>
                  <a:srgbClr val="1A171B"/>
                </a:solidFill>
                <a:effectLst/>
                <a:latin typeface="Helvetica" panose="020B0604020202020204" pitchFamily="34" charset="0"/>
              </a:rPr>
              <a:t>rinforzo diventa a tutti gli effetti parte della struttura</a:t>
            </a:r>
            <a:r>
              <a:rPr lang="it-IT" b="0" i="0" dirty="0">
                <a:solidFill>
                  <a:srgbClr val="1A171B"/>
                </a:solidFill>
                <a:effectLst/>
                <a:latin typeface="Helvetica" panose="020B0604020202020204" pitchFamily="34" charset="0"/>
              </a:rPr>
              <a:t> andando a contribuire alla capacità portante della struttura stessa. La struttura composta da elemento principale e rinforzo diventa quindi una struttura composta e come tale potrà essere analizzata.</a:t>
            </a:r>
            <a:endParaRPr lang="it-IT" dirty="0"/>
          </a:p>
        </p:txBody>
      </p:sp>
    </p:spTree>
    <p:extLst>
      <p:ext uri="{BB962C8B-B14F-4D97-AF65-F5344CB8AC3E}">
        <p14:creationId xmlns:p14="http://schemas.microsoft.com/office/powerpoint/2010/main" val="16508833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B1772-F463-A49C-9ED4-BCA2214231EA}"/>
            </a:ext>
          </a:extLst>
        </p:cNvPr>
        <p:cNvGrpSpPr/>
        <p:nvPr/>
      </p:nvGrpSpPr>
      <p:grpSpPr>
        <a:xfrm>
          <a:off x="0" y="0"/>
          <a:ext cx="0" cy="0"/>
          <a:chOff x="0" y="0"/>
          <a:chExt cx="0" cy="0"/>
        </a:xfrm>
      </p:grpSpPr>
      <p:grpSp>
        <p:nvGrpSpPr>
          <p:cNvPr id="6" name="Gruppo 5">
            <a:extLst>
              <a:ext uri="{FF2B5EF4-FFF2-40B4-BE49-F238E27FC236}">
                <a16:creationId xmlns:a16="http://schemas.microsoft.com/office/drawing/2014/main" id="{25A273C2-4C50-7C40-228A-674D8E85BF04}"/>
              </a:ext>
            </a:extLst>
          </p:cNvPr>
          <p:cNvGrpSpPr/>
          <p:nvPr/>
        </p:nvGrpSpPr>
        <p:grpSpPr>
          <a:xfrm>
            <a:off x="-2" y="-5272"/>
            <a:ext cx="12192002" cy="1029974"/>
            <a:chOff x="0" y="0"/>
            <a:chExt cx="12192002" cy="1029974"/>
          </a:xfrm>
        </p:grpSpPr>
        <p:pic>
          <p:nvPicPr>
            <p:cNvPr id="7" name="Immagine 6">
              <a:extLst>
                <a:ext uri="{FF2B5EF4-FFF2-40B4-BE49-F238E27FC236}">
                  <a16:creationId xmlns:a16="http://schemas.microsoft.com/office/drawing/2014/main" id="{F79FB0CE-5E01-58BF-F467-B75F83F13821}"/>
                </a:ext>
              </a:extLst>
            </p:cNvPr>
            <p:cNvPicPr>
              <a:picLocks noChangeAspect="1"/>
            </p:cNvPicPr>
            <p:nvPr/>
          </p:nvPicPr>
          <p:blipFill rotWithShape="1">
            <a:blip r:embed="rId2"/>
            <a:srcRect r="17550"/>
            <a:stretch/>
          </p:blipFill>
          <p:spPr>
            <a:xfrm>
              <a:off x="0" y="0"/>
              <a:ext cx="4003829" cy="1029974"/>
            </a:xfrm>
            <a:prstGeom prst="rect">
              <a:avLst/>
            </a:prstGeom>
          </p:spPr>
        </p:pic>
        <p:pic>
          <p:nvPicPr>
            <p:cNvPr id="8" name="Immagine 7">
              <a:extLst>
                <a:ext uri="{FF2B5EF4-FFF2-40B4-BE49-F238E27FC236}">
                  <a16:creationId xmlns:a16="http://schemas.microsoft.com/office/drawing/2014/main" id="{4E908BF0-B157-9657-645A-7D61CE04B776}"/>
                </a:ext>
              </a:extLst>
            </p:cNvPr>
            <p:cNvPicPr>
              <a:picLocks noChangeAspect="1"/>
            </p:cNvPicPr>
            <p:nvPr/>
          </p:nvPicPr>
          <p:blipFill rotWithShape="1">
            <a:blip r:embed="rId2"/>
            <a:srcRect l="57343"/>
            <a:stretch/>
          </p:blipFill>
          <p:spPr>
            <a:xfrm>
              <a:off x="10120544" y="0"/>
              <a:ext cx="2071458" cy="1029974"/>
            </a:xfrm>
            <a:prstGeom prst="rect">
              <a:avLst/>
            </a:prstGeom>
          </p:spPr>
        </p:pic>
        <p:pic>
          <p:nvPicPr>
            <p:cNvPr id="9" name="Immagine 8">
              <a:extLst>
                <a:ext uri="{FF2B5EF4-FFF2-40B4-BE49-F238E27FC236}">
                  <a16:creationId xmlns:a16="http://schemas.microsoft.com/office/drawing/2014/main" id="{16C14EAA-BFA2-72D1-6A56-76CFD9E59072}"/>
                </a:ext>
              </a:extLst>
            </p:cNvPr>
            <p:cNvPicPr>
              <a:picLocks noChangeAspect="1"/>
            </p:cNvPicPr>
            <p:nvPr/>
          </p:nvPicPr>
          <p:blipFill rotWithShape="1">
            <a:blip r:embed="rId2"/>
            <a:srcRect l="57770" r="17550"/>
            <a:stretch/>
          </p:blipFill>
          <p:spPr>
            <a:xfrm>
              <a:off x="4003829" y="0"/>
              <a:ext cx="6232124" cy="1029974"/>
            </a:xfrm>
            <a:prstGeom prst="rect">
              <a:avLst/>
            </a:prstGeom>
          </p:spPr>
        </p:pic>
      </p:grpSp>
      <p:sp>
        <p:nvSpPr>
          <p:cNvPr id="4" name="CasellaDiTesto 3">
            <a:extLst>
              <a:ext uri="{FF2B5EF4-FFF2-40B4-BE49-F238E27FC236}">
                <a16:creationId xmlns:a16="http://schemas.microsoft.com/office/drawing/2014/main" id="{69F33969-143E-EA56-429E-483B454877FD}"/>
              </a:ext>
            </a:extLst>
          </p:cNvPr>
          <p:cNvSpPr txBox="1"/>
          <p:nvPr/>
        </p:nvSpPr>
        <p:spPr>
          <a:xfrm>
            <a:off x="254000" y="4870933"/>
            <a:ext cx="6096000" cy="1600182"/>
          </a:xfrm>
          <a:prstGeom prst="rect">
            <a:avLst/>
          </a:prstGeom>
          <a:noFill/>
        </p:spPr>
        <p:txBody>
          <a:bodyPr wrap="square">
            <a:spAutoFit/>
          </a:bodyPr>
          <a:lstStyle/>
          <a:p>
            <a:pPr>
              <a:lnSpc>
                <a:spcPct val="107000"/>
              </a:lnSpc>
              <a:spcAft>
                <a:spcPts val="800"/>
              </a:spcAft>
              <a:buNone/>
            </a:pPr>
            <a:r>
              <a:rPr lang="it-IT" sz="2000" kern="100" dirty="0">
                <a:effectLst/>
                <a:latin typeface="Calibri" panose="020F0502020204030204" pitchFamily="34" charset="0"/>
                <a:ea typeface="Calibri" panose="020F0502020204030204" pitchFamily="34" charset="0"/>
                <a:cs typeface="Times New Roman" panose="02020603050405020304" pitchFamily="18" charset="0"/>
              </a:rPr>
              <a:t>Problema al fuoco:</a:t>
            </a:r>
          </a:p>
          <a:p>
            <a:pPr>
              <a:lnSpc>
                <a:spcPct val="107000"/>
              </a:lnSpc>
              <a:spcAft>
                <a:spcPts val="800"/>
              </a:spcAft>
            </a:pPr>
            <a:r>
              <a:rPr lang="it-IT" sz="20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Le matrici polimeriche sono combustibili</a:t>
            </a:r>
          </a:p>
          <a:p>
            <a:pPr>
              <a:lnSpc>
                <a:spcPct val="107000"/>
              </a:lnSpc>
              <a:spcAft>
                <a:spcPts val="800"/>
              </a:spcAft>
            </a:pPr>
            <a:r>
              <a:rPr lang="it-IT" sz="20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 elevate temperature, perdono adesione e rigidezza → fallimento prematuro del rinforzo</a:t>
            </a:r>
          </a:p>
        </p:txBody>
      </p:sp>
      <p:sp>
        <p:nvSpPr>
          <p:cNvPr id="10" name="CasellaDiTesto 9">
            <a:extLst>
              <a:ext uri="{FF2B5EF4-FFF2-40B4-BE49-F238E27FC236}">
                <a16:creationId xmlns:a16="http://schemas.microsoft.com/office/drawing/2014/main" id="{F89EC7BD-25A1-00C8-3178-B4EDC9B3E9A9}"/>
              </a:ext>
            </a:extLst>
          </p:cNvPr>
          <p:cNvSpPr txBox="1"/>
          <p:nvPr/>
        </p:nvSpPr>
        <p:spPr>
          <a:xfrm>
            <a:off x="254000" y="1252154"/>
            <a:ext cx="6096000" cy="532903"/>
          </a:xfrm>
          <a:prstGeom prst="rect">
            <a:avLst/>
          </a:prstGeom>
          <a:noFill/>
        </p:spPr>
        <p:txBody>
          <a:bodyPr wrap="square">
            <a:spAutoFit/>
          </a:bodyPr>
          <a:lstStyle/>
          <a:p>
            <a:pPr>
              <a:lnSpc>
                <a:spcPct val="107000"/>
              </a:lnSpc>
              <a:spcAft>
                <a:spcPts val="800"/>
              </a:spcAft>
              <a:buNone/>
            </a:pPr>
            <a:r>
              <a:rPr lang="it-IT" sz="28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FRP e comportamento al fuoco</a:t>
            </a:r>
          </a:p>
        </p:txBody>
      </p:sp>
      <p:sp>
        <p:nvSpPr>
          <p:cNvPr id="12" name="CasellaDiTesto 11">
            <a:extLst>
              <a:ext uri="{FF2B5EF4-FFF2-40B4-BE49-F238E27FC236}">
                <a16:creationId xmlns:a16="http://schemas.microsoft.com/office/drawing/2014/main" id="{91E79158-CF4A-AA38-2E77-95897D7565DE}"/>
              </a:ext>
            </a:extLst>
          </p:cNvPr>
          <p:cNvSpPr txBox="1"/>
          <p:nvPr/>
        </p:nvSpPr>
        <p:spPr>
          <a:xfrm>
            <a:off x="254000" y="2057914"/>
            <a:ext cx="6096000" cy="1929503"/>
          </a:xfrm>
          <a:prstGeom prst="rect">
            <a:avLst/>
          </a:prstGeom>
          <a:noFill/>
        </p:spPr>
        <p:txBody>
          <a:bodyPr wrap="square">
            <a:spAutoFit/>
          </a:bodyPr>
          <a:lstStyle/>
          <a:p>
            <a:pPr>
              <a:lnSpc>
                <a:spcPct val="107000"/>
              </a:lnSpc>
              <a:spcAft>
                <a:spcPts val="800"/>
              </a:spcAft>
              <a:buNone/>
            </a:pPr>
            <a:r>
              <a:rPr lang="it-IT" sz="2000" kern="100" dirty="0">
                <a:effectLst/>
                <a:latin typeface="Calibri" panose="020F0502020204030204" pitchFamily="34" charset="0"/>
                <a:ea typeface="Calibri" panose="020F0502020204030204" pitchFamily="34" charset="0"/>
                <a:cs typeface="Times New Roman" panose="02020603050405020304" pitchFamily="18" charset="0"/>
              </a:rPr>
              <a:t>FRP (</a:t>
            </a:r>
            <a:r>
              <a:rPr lang="it-IT" sz="2000" kern="100" dirty="0" err="1">
                <a:effectLst/>
                <a:latin typeface="Calibri" panose="020F0502020204030204" pitchFamily="34" charset="0"/>
                <a:ea typeface="Calibri" panose="020F0502020204030204" pitchFamily="34" charset="0"/>
                <a:cs typeface="Times New Roman" panose="02020603050405020304" pitchFamily="18" charset="0"/>
              </a:rPr>
              <a:t>Fiber</a:t>
            </a:r>
            <a:r>
              <a:rPr lang="it-IT"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it-IT" sz="2000" kern="100" dirty="0" err="1">
                <a:effectLst/>
                <a:latin typeface="Calibri" panose="020F0502020204030204" pitchFamily="34" charset="0"/>
                <a:ea typeface="Calibri" panose="020F0502020204030204" pitchFamily="34" charset="0"/>
                <a:cs typeface="Times New Roman" panose="02020603050405020304" pitchFamily="18" charset="0"/>
              </a:rPr>
              <a:t>Reinforced</a:t>
            </a:r>
            <a:r>
              <a:rPr lang="it-IT" sz="2000" kern="100" dirty="0">
                <a:effectLst/>
                <a:latin typeface="Calibri" panose="020F0502020204030204" pitchFamily="34" charset="0"/>
                <a:ea typeface="Calibri" panose="020F0502020204030204" pitchFamily="34" charset="0"/>
                <a:cs typeface="Times New Roman" panose="02020603050405020304" pitchFamily="18" charset="0"/>
              </a:rPr>
              <a:t> </a:t>
            </a:r>
            <a:r>
              <a:rPr lang="it-IT" sz="2000" kern="100" dirty="0" err="1">
                <a:effectLst/>
                <a:latin typeface="Calibri" panose="020F0502020204030204" pitchFamily="34" charset="0"/>
                <a:ea typeface="Calibri" panose="020F0502020204030204" pitchFamily="34" charset="0"/>
                <a:cs typeface="Times New Roman" panose="02020603050405020304" pitchFamily="18" charset="0"/>
              </a:rPr>
              <a:t>Polymer</a:t>
            </a:r>
            <a:r>
              <a:rPr lang="it-IT" sz="2000" kern="100" dirty="0">
                <a:effectLst/>
                <a:latin typeface="Calibri" panose="020F0502020204030204" pitchFamily="34" charset="0"/>
                <a:ea typeface="Calibri" panose="020F0502020204030204" pitchFamily="34" charset="0"/>
                <a:cs typeface="Times New Roman" panose="02020603050405020304" pitchFamily="18" charset="0"/>
              </a:rPr>
              <a:t>):</a:t>
            </a:r>
          </a:p>
          <a:p>
            <a:pPr marL="285750" indent="-285750">
              <a:lnSpc>
                <a:spcPct val="107000"/>
              </a:lnSpc>
              <a:spcAft>
                <a:spcPts val="800"/>
              </a:spcAft>
              <a:buFont typeface="Arial" panose="020B0604020202020204" pitchFamily="34" charset="0"/>
              <a:buChar char="•"/>
            </a:pPr>
            <a:r>
              <a:rPr lang="it-IT" sz="2000" kern="100" dirty="0">
                <a:effectLst/>
                <a:latin typeface="Calibri" panose="020F0502020204030204" pitchFamily="34" charset="0"/>
                <a:ea typeface="Calibri" panose="020F0502020204030204" pitchFamily="34" charset="0"/>
                <a:cs typeface="Times New Roman" panose="02020603050405020304" pitchFamily="18" charset="0"/>
              </a:rPr>
              <a:t>Materiali compositi ad alta resistenza, usati per il consolidamento strutturale</a:t>
            </a:r>
          </a:p>
          <a:p>
            <a:pPr marL="285750" indent="-285750">
              <a:lnSpc>
                <a:spcPct val="107000"/>
              </a:lnSpc>
              <a:spcAft>
                <a:spcPts val="800"/>
              </a:spcAft>
              <a:buFont typeface="Arial" panose="020B0604020202020204" pitchFamily="34" charset="0"/>
              <a:buChar char="•"/>
            </a:pPr>
            <a:r>
              <a:rPr lang="it-IT" sz="2000" kern="100" dirty="0">
                <a:effectLst/>
                <a:latin typeface="Calibri" panose="020F0502020204030204" pitchFamily="34" charset="0"/>
                <a:ea typeface="Calibri" panose="020F0502020204030204" pitchFamily="34" charset="0"/>
                <a:cs typeface="Times New Roman" panose="02020603050405020304" pitchFamily="18" charset="0"/>
              </a:rPr>
              <a:t>Costituiti da fibre (carbonio, vetro, aramide) e matrici polimeriche (resine epossidiche)</a:t>
            </a:r>
          </a:p>
        </p:txBody>
      </p:sp>
      <p:sp>
        <p:nvSpPr>
          <p:cNvPr id="14" name="CasellaDiTesto 13">
            <a:extLst>
              <a:ext uri="{FF2B5EF4-FFF2-40B4-BE49-F238E27FC236}">
                <a16:creationId xmlns:a16="http://schemas.microsoft.com/office/drawing/2014/main" id="{D76BFC85-0559-4384-AE7E-478588D0F2DA}"/>
              </a:ext>
            </a:extLst>
          </p:cNvPr>
          <p:cNvSpPr txBox="1"/>
          <p:nvPr/>
        </p:nvSpPr>
        <p:spPr>
          <a:xfrm>
            <a:off x="6350000" y="4870933"/>
            <a:ext cx="5842000" cy="1600182"/>
          </a:xfrm>
          <a:prstGeom prst="rect">
            <a:avLst/>
          </a:prstGeom>
          <a:noFill/>
        </p:spPr>
        <p:txBody>
          <a:bodyPr wrap="square">
            <a:spAutoFit/>
          </a:bodyPr>
          <a:lstStyle/>
          <a:p>
            <a:pPr>
              <a:lnSpc>
                <a:spcPct val="107000"/>
              </a:lnSpc>
              <a:spcAft>
                <a:spcPts val="800"/>
              </a:spcAft>
            </a:pPr>
            <a:r>
              <a:rPr lang="it-IT" sz="2000" kern="100" dirty="0">
                <a:effectLst/>
                <a:latin typeface="Calibri" panose="020F0502020204030204" pitchFamily="34" charset="0"/>
                <a:ea typeface="Calibri" panose="020F0502020204030204" pitchFamily="34" charset="0"/>
                <a:cs typeface="Times New Roman" panose="02020603050405020304" pitchFamily="18" charset="0"/>
              </a:rPr>
              <a:t>Soluzione: </a:t>
            </a:r>
          </a:p>
          <a:p>
            <a:pPr>
              <a:lnSpc>
                <a:spcPct val="107000"/>
              </a:lnSpc>
              <a:spcAft>
                <a:spcPts val="800"/>
              </a:spcAft>
            </a:pPr>
            <a:r>
              <a:rPr lang="it-IT" sz="2000" b="1" kern="100" dirty="0">
                <a:effectLst/>
                <a:latin typeface="Calibri" panose="020F0502020204030204" pitchFamily="34" charset="0"/>
                <a:ea typeface="Calibri" panose="020F0502020204030204" pitchFamily="34" charset="0"/>
                <a:cs typeface="Times New Roman" panose="02020603050405020304" pitchFamily="18" charset="0"/>
              </a:rPr>
              <a:t>sistema di protezione certificata che isola il rinforzo dal calore per un tempo adeguato </a:t>
            </a:r>
          </a:p>
          <a:p>
            <a:pPr>
              <a:lnSpc>
                <a:spcPct val="107000"/>
              </a:lnSpc>
              <a:spcAft>
                <a:spcPts val="800"/>
              </a:spcAft>
            </a:pPr>
            <a:r>
              <a:rPr lang="it-IT" sz="2000" b="1" kern="100" dirty="0">
                <a:effectLst/>
                <a:latin typeface="Calibri" panose="020F0502020204030204" pitchFamily="34" charset="0"/>
                <a:ea typeface="Calibri" panose="020F0502020204030204" pitchFamily="34" charset="0"/>
                <a:cs typeface="Times New Roman" panose="02020603050405020304" pitchFamily="18" charset="0"/>
              </a:rPr>
              <a:t>(es. REI 120)</a:t>
            </a:r>
            <a:endParaRPr lang="it-IT" sz="18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magine 1">
            <a:extLst>
              <a:ext uri="{FF2B5EF4-FFF2-40B4-BE49-F238E27FC236}">
                <a16:creationId xmlns:a16="http://schemas.microsoft.com/office/drawing/2014/main" id="{E51A7B66-793E-F1CB-A24E-B9AAA7E49009}"/>
              </a:ext>
            </a:extLst>
          </p:cNvPr>
          <p:cNvPicPr>
            <a:picLocks noChangeAspect="1"/>
          </p:cNvPicPr>
          <p:nvPr/>
        </p:nvPicPr>
        <p:blipFill>
          <a:blip r:embed="rId3"/>
          <a:stretch>
            <a:fillRect/>
          </a:stretch>
        </p:blipFill>
        <p:spPr>
          <a:xfrm>
            <a:off x="6725477" y="1206231"/>
            <a:ext cx="4930151" cy="3483172"/>
          </a:xfrm>
          <a:prstGeom prst="rect">
            <a:avLst/>
          </a:prstGeom>
        </p:spPr>
      </p:pic>
    </p:spTree>
    <p:extLst>
      <p:ext uri="{BB962C8B-B14F-4D97-AF65-F5344CB8AC3E}">
        <p14:creationId xmlns:p14="http://schemas.microsoft.com/office/powerpoint/2010/main" val="2331915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07C77-7338-3E53-FA36-CAC5AC73D4DD}"/>
            </a:ext>
          </a:extLst>
        </p:cNvPr>
        <p:cNvGrpSpPr/>
        <p:nvPr/>
      </p:nvGrpSpPr>
      <p:grpSpPr>
        <a:xfrm>
          <a:off x="0" y="0"/>
          <a:ext cx="0" cy="0"/>
          <a:chOff x="0" y="0"/>
          <a:chExt cx="0" cy="0"/>
        </a:xfrm>
      </p:grpSpPr>
      <p:grpSp>
        <p:nvGrpSpPr>
          <p:cNvPr id="6" name="Gruppo 5">
            <a:extLst>
              <a:ext uri="{FF2B5EF4-FFF2-40B4-BE49-F238E27FC236}">
                <a16:creationId xmlns:a16="http://schemas.microsoft.com/office/drawing/2014/main" id="{2B11F748-C6F0-D31E-1E35-ADCC5A788E21}"/>
              </a:ext>
            </a:extLst>
          </p:cNvPr>
          <p:cNvGrpSpPr/>
          <p:nvPr/>
        </p:nvGrpSpPr>
        <p:grpSpPr>
          <a:xfrm>
            <a:off x="-2" y="-5272"/>
            <a:ext cx="12192002" cy="1029974"/>
            <a:chOff x="0" y="0"/>
            <a:chExt cx="12192002" cy="1029974"/>
          </a:xfrm>
        </p:grpSpPr>
        <p:pic>
          <p:nvPicPr>
            <p:cNvPr id="7" name="Immagine 6">
              <a:extLst>
                <a:ext uri="{FF2B5EF4-FFF2-40B4-BE49-F238E27FC236}">
                  <a16:creationId xmlns:a16="http://schemas.microsoft.com/office/drawing/2014/main" id="{C8C16ABB-AE15-A686-1628-D055CCB6C7B5}"/>
                </a:ext>
              </a:extLst>
            </p:cNvPr>
            <p:cNvPicPr>
              <a:picLocks noChangeAspect="1"/>
            </p:cNvPicPr>
            <p:nvPr/>
          </p:nvPicPr>
          <p:blipFill rotWithShape="1">
            <a:blip r:embed="rId3"/>
            <a:srcRect r="17550"/>
            <a:stretch/>
          </p:blipFill>
          <p:spPr>
            <a:xfrm>
              <a:off x="0" y="0"/>
              <a:ext cx="4003829" cy="1029974"/>
            </a:xfrm>
            <a:prstGeom prst="rect">
              <a:avLst/>
            </a:prstGeom>
          </p:spPr>
        </p:pic>
        <p:pic>
          <p:nvPicPr>
            <p:cNvPr id="8" name="Immagine 7">
              <a:extLst>
                <a:ext uri="{FF2B5EF4-FFF2-40B4-BE49-F238E27FC236}">
                  <a16:creationId xmlns:a16="http://schemas.microsoft.com/office/drawing/2014/main" id="{7F30AD7C-E4EA-2FAA-3068-856A64F3368F}"/>
                </a:ext>
              </a:extLst>
            </p:cNvPr>
            <p:cNvPicPr>
              <a:picLocks noChangeAspect="1"/>
            </p:cNvPicPr>
            <p:nvPr/>
          </p:nvPicPr>
          <p:blipFill rotWithShape="1">
            <a:blip r:embed="rId3"/>
            <a:srcRect l="57343"/>
            <a:stretch/>
          </p:blipFill>
          <p:spPr>
            <a:xfrm>
              <a:off x="10120544" y="0"/>
              <a:ext cx="2071458" cy="1029974"/>
            </a:xfrm>
            <a:prstGeom prst="rect">
              <a:avLst/>
            </a:prstGeom>
          </p:spPr>
        </p:pic>
        <p:pic>
          <p:nvPicPr>
            <p:cNvPr id="9" name="Immagine 8">
              <a:extLst>
                <a:ext uri="{FF2B5EF4-FFF2-40B4-BE49-F238E27FC236}">
                  <a16:creationId xmlns:a16="http://schemas.microsoft.com/office/drawing/2014/main" id="{7D9320B9-FAE2-DB86-D465-2D90A073927C}"/>
                </a:ext>
              </a:extLst>
            </p:cNvPr>
            <p:cNvPicPr>
              <a:picLocks noChangeAspect="1"/>
            </p:cNvPicPr>
            <p:nvPr/>
          </p:nvPicPr>
          <p:blipFill rotWithShape="1">
            <a:blip r:embed="rId3"/>
            <a:srcRect l="57770" r="17550"/>
            <a:stretch/>
          </p:blipFill>
          <p:spPr>
            <a:xfrm>
              <a:off x="4003829" y="0"/>
              <a:ext cx="6232124" cy="1029974"/>
            </a:xfrm>
            <a:prstGeom prst="rect">
              <a:avLst/>
            </a:prstGeom>
          </p:spPr>
        </p:pic>
      </p:grpSp>
      <p:sp>
        <p:nvSpPr>
          <p:cNvPr id="3" name="CasellaDiTesto 2">
            <a:extLst>
              <a:ext uri="{FF2B5EF4-FFF2-40B4-BE49-F238E27FC236}">
                <a16:creationId xmlns:a16="http://schemas.microsoft.com/office/drawing/2014/main" id="{465E3DFD-2419-71E0-F879-FB4C5E0ABE0C}"/>
              </a:ext>
            </a:extLst>
          </p:cNvPr>
          <p:cNvSpPr txBox="1"/>
          <p:nvPr/>
        </p:nvSpPr>
        <p:spPr>
          <a:xfrm>
            <a:off x="193827" y="2101881"/>
            <a:ext cx="7197317" cy="2895921"/>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it-IT" sz="2000" kern="100" dirty="0">
                <a:effectLst/>
                <a:latin typeface="Calibri" panose="020F0502020204030204" pitchFamily="34" charset="0"/>
                <a:ea typeface="Calibri" panose="020F0502020204030204" pitchFamily="34" charset="0"/>
                <a:cs typeface="Times New Roman" panose="02020603050405020304" pitchFamily="18" charset="0"/>
              </a:rPr>
              <a:t> I solai sono elementi strutturali fondamentali per la stabilità dell’edificio.</a:t>
            </a:r>
          </a:p>
          <a:p>
            <a:pPr>
              <a:lnSpc>
                <a:spcPct val="107000"/>
              </a:lnSpc>
              <a:spcAft>
                <a:spcPts val="800"/>
              </a:spcAft>
            </a:pPr>
            <a:endParaRPr lang="it-IT"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Arial" panose="020B0604020202020204" pitchFamily="34" charset="0"/>
              <a:buChar char="•"/>
            </a:pPr>
            <a:r>
              <a:rPr lang="it-IT" sz="2000" kern="100" dirty="0">
                <a:effectLst/>
                <a:latin typeface="Calibri" panose="020F0502020204030204" pitchFamily="34" charset="0"/>
                <a:ea typeface="Calibri" panose="020F0502020204030204" pitchFamily="34" charset="0"/>
                <a:cs typeface="Times New Roman" panose="02020603050405020304" pitchFamily="18" charset="0"/>
              </a:rPr>
              <a:t>Durante un incendio, il cedimento di un solaio può causare:</a:t>
            </a:r>
            <a:endParaRPr lang="it-IT" sz="20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it-IT" sz="2000" kern="100" dirty="0">
                <a:effectLst/>
                <a:latin typeface="Calibri" panose="020F0502020204030204" pitchFamily="34" charset="0"/>
                <a:ea typeface="Calibri" panose="020F0502020204030204" pitchFamily="34" charset="0"/>
                <a:cs typeface="Times New Roman" panose="02020603050405020304" pitchFamily="18" charset="0"/>
              </a:rPr>
              <a:t>                  Collasso parziale o totale della struttura </a:t>
            </a:r>
          </a:p>
          <a:p>
            <a:pPr>
              <a:lnSpc>
                <a:spcPct val="107000"/>
              </a:lnSpc>
              <a:spcAft>
                <a:spcPts val="800"/>
              </a:spcAft>
            </a:pPr>
            <a:r>
              <a:rPr lang="it-IT" sz="2000" kern="100" dirty="0">
                <a:latin typeface="Calibri" panose="020F0502020204030204" pitchFamily="34" charset="0"/>
                <a:ea typeface="Calibri" panose="020F0502020204030204" pitchFamily="34" charset="0"/>
                <a:cs typeface="Times New Roman" panose="02020603050405020304" pitchFamily="18" charset="0"/>
              </a:rPr>
              <a:t>                  </a:t>
            </a:r>
            <a:r>
              <a:rPr lang="it-IT" sz="2000" kern="100" dirty="0">
                <a:effectLst/>
                <a:latin typeface="Calibri" panose="020F0502020204030204" pitchFamily="34" charset="0"/>
                <a:ea typeface="Calibri" panose="020F0502020204030204" pitchFamily="34" charset="0"/>
                <a:cs typeface="Times New Roman" panose="02020603050405020304" pitchFamily="18" charset="0"/>
              </a:rPr>
              <a:t>Perdita di compartimentazione orizzontale</a:t>
            </a:r>
          </a:p>
          <a:p>
            <a:pPr>
              <a:lnSpc>
                <a:spcPct val="107000"/>
              </a:lnSpc>
              <a:spcAft>
                <a:spcPts val="800"/>
              </a:spcAft>
            </a:pPr>
            <a:r>
              <a:rPr lang="it-IT" sz="2000" kern="100" dirty="0">
                <a:latin typeface="Calibri" panose="020F0502020204030204" pitchFamily="34" charset="0"/>
                <a:ea typeface="Calibri" panose="020F0502020204030204" pitchFamily="34" charset="0"/>
                <a:cs typeface="Times New Roman" panose="02020603050405020304" pitchFamily="18" charset="0"/>
              </a:rPr>
              <a:t>                  </a:t>
            </a:r>
            <a:r>
              <a:rPr lang="it-IT" sz="2000" kern="100" dirty="0">
                <a:effectLst/>
                <a:latin typeface="Calibri" panose="020F0502020204030204" pitchFamily="34" charset="0"/>
                <a:ea typeface="Calibri" panose="020F0502020204030204" pitchFamily="34" charset="0"/>
                <a:cs typeface="Times New Roman" panose="02020603050405020304" pitchFamily="18" charset="0"/>
              </a:rPr>
              <a:t>Rischio per occupanti e soccorritori</a:t>
            </a:r>
          </a:p>
        </p:txBody>
      </p:sp>
      <p:sp>
        <p:nvSpPr>
          <p:cNvPr id="10" name="CasellaDiTesto 9">
            <a:extLst>
              <a:ext uri="{FF2B5EF4-FFF2-40B4-BE49-F238E27FC236}">
                <a16:creationId xmlns:a16="http://schemas.microsoft.com/office/drawing/2014/main" id="{84334922-615D-5638-D526-44A4866A96B5}"/>
              </a:ext>
            </a:extLst>
          </p:cNvPr>
          <p:cNvSpPr txBox="1"/>
          <p:nvPr/>
        </p:nvSpPr>
        <p:spPr>
          <a:xfrm>
            <a:off x="41427" y="1327296"/>
            <a:ext cx="7924800" cy="532903"/>
          </a:xfrm>
          <a:prstGeom prst="rect">
            <a:avLst/>
          </a:prstGeom>
          <a:noFill/>
        </p:spPr>
        <p:txBody>
          <a:bodyPr wrap="square">
            <a:spAutoFit/>
          </a:bodyPr>
          <a:lstStyle/>
          <a:p>
            <a:pPr>
              <a:lnSpc>
                <a:spcPct val="107000"/>
              </a:lnSpc>
              <a:spcAft>
                <a:spcPts val="800"/>
              </a:spcAft>
              <a:buNone/>
            </a:pPr>
            <a:r>
              <a:rPr lang="it-IT" sz="28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Perché è importante la protezione al fuoco dei solai</a:t>
            </a:r>
          </a:p>
        </p:txBody>
      </p:sp>
      <p:sp>
        <p:nvSpPr>
          <p:cNvPr id="12" name="CasellaDiTesto 11">
            <a:extLst>
              <a:ext uri="{FF2B5EF4-FFF2-40B4-BE49-F238E27FC236}">
                <a16:creationId xmlns:a16="http://schemas.microsoft.com/office/drawing/2014/main" id="{A37E1172-5B2A-642A-6BAD-6C109B0A4D04}"/>
              </a:ext>
            </a:extLst>
          </p:cNvPr>
          <p:cNvSpPr txBox="1"/>
          <p:nvPr/>
        </p:nvSpPr>
        <p:spPr>
          <a:xfrm>
            <a:off x="1324579" y="5530704"/>
            <a:ext cx="9542841" cy="1168269"/>
          </a:xfrm>
          <a:prstGeom prst="rect">
            <a:avLst/>
          </a:prstGeom>
          <a:noFill/>
        </p:spPr>
        <p:txBody>
          <a:bodyPr wrap="square">
            <a:spAutoFit/>
          </a:bodyPr>
          <a:lstStyle/>
          <a:p>
            <a:pPr algn="ctr">
              <a:lnSpc>
                <a:spcPct val="107000"/>
              </a:lnSpc>
              <a:spcAft>
                <a:spcPts val="800"/>
              </a:spcAft>
            </a:pPr>
            <a:r>
              <a:rPr lang="it-IT" sz="2000" kern="100" dirty="0">
                <a:effectLst/>
                <a:latin typeface="Calibri" panose="020F0502020204030204" pitchFamily="34" charset="0"/>
                <a:ea typeface="Calibri" panose="020F0502020204030204" pitchFamily="34" charset="0"/>
                <a:cs typeface="Times New Roman" panose="02020603050405020304" pitchFamily="18" charset="0"/>
              </a:rPr>
              <a:t>I rinforzi in FRP, pur essendo molto performanti a freddo, perdono rapidamente </a:t>
            </a:r>
          </a:p>
          <a:p>
            <a:pPr algn="ctr">
              <a:lnSpc>
                <a:spcPct val="107000"/>
              </a:lnSpc>
              <a:spcAft>
                <a:spcPts val="800"/>
              </a:spcAft>
            </a:pPr>
            <a:r>
              <a:rPr lang="it-IT" sz="2000" kern="100" dirty="0">
                <a:effectLst/>
                <a:latin typeface="Calibri" panose="020F0502020204030204" pitchFamily="34" charset="0"/>
                <a:ea typeface="Calibri" panose="020F0502020204030204" pitchFamily="34" charset="0"/>
                <a:cs typeface="Times New Roman" panose="02020603050405020304" pitchFamily="18" charset="0"/>
              </a:rPr>
              <a:t>resistenza con alte temperature → necessaria una protezione certificata per garantire la sicurezza.</a:t>
            </a:r>
          </a:p>
        </p:txBody>
      </p:sp>
      <p:pic>
        <p:nvPicPr>
          <p:cNvPr id="2" name="Immagine 1">
            <a:extLst>
              <a:ext uri="{FF2B5EF4-FFF2-40B4-BE49-F238E27FC236}">
                <a16:creationId xmlns:a16="http://schemas.microsoft.com/office/drawing/2014/main" id="{41352795-5F90-C63E-6DF1-168D43FB3A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144" y="1967815"/>
            <a:ext cx="4607029" cy="3455272"/>
          </a:xfrm>
          <a:prstGeom prst="rect">
            <a:avLst/>
          </a:prstGeom>
        </p:spPr>
      </p:pic>
    </p:spTree>
    <p:extLst>
      <p:ext uri="{BB962C8B-B14F-4D97-AF65-F5344CB8AC3E}">
        <p14:creationId xmlns:p14="http://schemas.microsoft.com/office/powerpoint/2010/main" val="41459759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uppo 7">
            <a:extLst>
              <a:ext uri="{FF2B5EF4-FFF2-40B4-BE49-F238E27FC236}">
                <a16:creationId xmlns:a16="http://schemas.microsoft.com/office/drawing/2014/main" id="{F578F96A-044F-877E-5619-BBCBE4EC0BE5}"/>
              </a:ext>
            </a:extLst>
          </p:cNvPr>
          <p:cNvGrpSpPr/>
          <p:nvPr/>
        </p:nvGrpSpPr>
        <p:grpSpPr>
          <a:xfrm>
            <a:off x="219135" y="4314964"/>
            <a:ext cx="7163800" cy="2228469"/>
            <a:chOff x="416359" y="2118612"/>
            <a:chExt cx="7163800" cy="2228469"/>
          </a:xfrm>
        </p:grpSpPr>
        <p:pic>
          <p:nvPicPr>
            <p:cNvPr id="5" name="Immagine 4">
              <a:extLst>
                <a:ext uri="{FF2B5EF4-FFF2-40B4-BE49-F238E27FC236}">
                  <a16:creationId xmlns:a16="http://schemas.microsoft.com/office/drawing/2014/main" id="{4035233F-130C-766D-7E8A-CB4C6841D39C}"/>
                </a:ext>
              </a:extLst>
            </p:cNvPr>
            <p:cNvPicPr>
              <a:picLocks noChangeAspect="1"/>
            </p:cNvPicPr>
            <p:nvPr/>
          </p:nvPicPr>
          <p:blipFill>
            <a:blip r:embed="rId3"/>
            <a:stretch>
              <a:fillRect/>
            </a:stretch>
          </p:blipFill>
          <p:spPr>
            <a:xfrm>
              <a:off x="416359" y="2118612"/>
              <a:ext cx="7163800" cy="1600423"/>
            </a:xfrm>
            <a:prstGeom prst="rect">
              <a:avLst/>
            </a:prstGeom>
          </p:spPr>
        </p:pic>
        <p:pic>
          <p:nvPicPr>
            <p:cNvPr id="7" name="Immagine 6">
              <a:extLst>
                <a:ext uri="{FF2B5EF4-FFF2-40B4-BE49-F238E27FC236}">
                  <a16:creationId xmlns:a16="http://schemas.microsoft.com/office/drawing/2014/main" id="{0670E8B8-77BE-8454-9C80-4B651E9703F5}"/>
                </a:ext>
              </a:extLst>
            </p:cNvPr>
            <p:cNvPicPr>
              <a:picLocks noChangeAspect="1"/>
            </p:cNvPicPr>
            <p:nvPr/>
          </p:nvPicPr>
          <p:blipFill>
            <a:blip r:embed="rId4"/>
            <a:stretch>
              <a:fillRect/>
            </a:stretch>
          </p:blipFill>
          <p:spPr>
            <a:xfrm>
              <a:off x="502096" y="3765975"/>
              <a:ext cx="7078063" cy="581106"/>
            </a:xfrm>
            <a:prstGeom prst="rect">
              <a:avLst/>
            </a:prstGeom>
          </p:spPr>
        </p:pic>
      </p:grpSp>
      <p:pic>
        <p:nvPicPr>
          <p:cNvPr id="14" name="Immagine 13">
            <a:extLst>
              <a:ext uri="{FF2B5EF4-FFF2-40B4-BE49-F238E27FC236}">
                <a16:creationId xmlns:a16="http://schemas.microsoft.com/office/drawing/2014/main" id="{CE8619CE-139F-EB92-A55A-8CD6F3E926D9}"/>
              </a:ext>
            </a:extLst>
          </p:cNvPr>
          <p:cNvPicPr>
            <a:picLocks noChangeAspect="1"/>
          </p:cNvPicPr>
          <p:nvPr/>
        </p:nvPicPr>
        <p:blipFill rotWithShape="1">
          <a:blip r:embed="rId5"/>
          <a:srcRect t="19426"/>
          <a:stretch/>
        </p:blipFill>
        <p:spPr>
          <a:xfrm>
            <a:off x="940043" y="2543036"/>
            <a:ext cx="5721983" cy="1494165"/>
          </a:xfrm>
          <a:prstGeom prst="rect">
            <a:avLst/>
          </a:prstGeom>
        </p:spPr>
      </p:pic>
      <p:pic>
        <p:nvPicPr>
          <p:cNvPr id="16" name="Immagine 15">
            <a:extLst>
              <a:ext uri="{FF2B5EF4-FFF2-40B4-BE49-F238E27FC236}">
                <a16:creationId xmlns:a16="http://schemas.microsoft.com/office/drawing/2014/main" id="{C67FBC9E-5723-3924-60ED-1B0D11681ECB}"/>
              </a:ext>
            </a:extLst>
          </p:cNvPr>
          <p:cNvPicPr>
            <a:picLocks noChangeAspect="1"/>
          </p:cNvPicPr>
          <p:nvPr/>
        </p:nvPicPr>
        <p:blipFill>
          <a:blip r:embed="rId6"/>
          <a:stretch>
            <a:fillRect/>
          </a:stretch>
        </p:blipFill>
        <p:spPr>
          <a:xfrm>
            <a:off x="940042" y="1194195"/>
            <a:ext cx="5721983" cy="1213999"/>
          </a:xfrm>
          <a:prstGeom prst="rect">
            <a:avLst/>
          </a:prstGeom>
        </p:spPr>
      </p:pic>
      <p:cxnSp>
        <p:nvCxnSpPr>
          <p:cNvPr id="18" name="Connettore diritto 17">
            <a:extLst>
              <a:ext uri="{FF2B5EF4-FFF2-40B4-BE49-F238E27FC236}">
                <a16:creationId xmlns:a16="http://schemas.microsoft.com/office/drawing/2014/main" id="{ED308FF3-0A0F-4DAE-2F50-B480D2FC206B}"/>
              </a:ext>
            </a:extLst>
          </p:cNvPr>
          <p:cNvCxnSpPr/>
          <p:nvPr/>
        </p:nvCxnSpPr>
        <p:spPr>
          <a:xfrm>
            <a:off x="2070847" y="6122894"/>
            <a:ext cx="5312088"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Connettore diritto 18">
            <a:extLst>
              <a:ext uri="{FF2B5EF4-FFF2-40B4-BE49-F238E27FC236}">
                <a16:creationId xmlns:a16="http://schemas.microsoft.com/office/drawing/2014/main" id="{BE3DC787-8484-70DC-C076-71BF48274343}"/>
              </a:ext>
            </a:extLst>
          </p:cNvPr>
          <p:cNvCxnSpPr>
            <a:cxnSpLocks/>
          </p:cNvCxnSpPr>
          <p:nvPr/>
        </p:nvCxnSpPr>
        <p:spPr>
          <a:xfrm>
            <a:off x="304872" y="6320118"/>
            <a:ext cx="4422019" cy="0"/>
          </a:xfrm>
          <a:prstGeom prst="line">
            <a:avLst/>
          </a:prstGeom>
        </p:spPr>
        <p:style>
          <a:lnRef idx="3">
            <a:schemeClr val="accent2"/>
          </a:lnRef>
          <a:fillRef idx="0">
            <a:schemeClr val="accent2"/>
          </a:fillRef>
          <a:effectRef idx="2">
            <a:schemeClr val="accent2"/>
          </a:effectRef>
          <a:fontRef idx="minor">
            <a:schemeClr val="tx1"/>
          </a:fontRef>
        </p:style>
      </p:cxnSp>
      <p:graphicFrame>
        <p:nvGraphicFramePr>
          <p:cNvPr id="24" name="Tabella 23">
            <a:extLst>
              <a:ext uri="{FF2B5EF4-FFF2-40B4-BE49-F238E27FC236}">
                <a16:creationId xmlns:a16="http://schemas.microsoft.com/office/drawing/2014/main" id="{E0223D21-3CDA-D045-41C8-FB4504E17395}"/>
              </a:ext>
            </a:extLst>
          </p:cNvPr>
          <p:cNvGraphicFramePr>
            <a:graphicFrameLocks noGrp="1"/>
          </p:cNvGraphicFramePr>
          <p:nvPr/>
        </p:nvGraphicFramePr>
        <p:xfrm>
          <a:off x="7704714" y="1457795"/>
          <a:ext cx="3944472" cy="1494164"/>
        </p:xfrm>
        <a:graphic>
          <a:graphicData uri="http://schemas.openxmlformats.org/drawingml/2006/table">
            <a:tbl>
              <a:tblPr firstRow="1" bandRow="1">
                <a:tableStyleId>{5C22544A-7EE6-4342-B048-85BDC9FD1C3A}</a:tableStyleId>
              </a:tblPr>
              <a:tblGrid>
                <a:gridCol w="1972236">
                  <a:extLst>
                    <a:ext uri="{9D8B030D-6E8A-4147-A177-3AD203B41FA5}">
                      <a16:colId xmlns:a16="http://schemas.microsoft.com/office/drawing/2014/main" val="1213190807"/>
                    </a:ext>
                  </a:extLst>
                </a:gridCol>
                <a:gridCol w="1972236">
                  <a:extLst>
                    <a:ext uri="{9D8B030D-6E8A-4147-A177-3AD203B41FA5}">
                      <a16:colId xmlns:a16="http://schemas.microsoft.com/office/drawing/2014/main" val="3632726821"/>
                    </a:ext>
                  </a:extLst>
                </a:gridCol>
              </a:tblGrid>
              <a:tr h="373541">
                <a:tc>
                  <a:txBody>
                    <a:bodyPr/>
                    <a:lstStyle/>
                    <a:p>
                      <a:pPr algn="ctr"/>
                      <a:r>
                        <a:rPr lang="it-IT" dirty="0"/>
                        <a:t>Resina OLYMPUS</a:t>
                      </a:r>
                    </a:p>
                  </a:txBody>
                  <a:tcPr/>
                </a:tc>
                <a:tc>
                  <a:txBody>
                    <a:bodyPr/>
                    <a:lstStyle/>
                    <a:p>
                      <a:pPr algn="ctr"/>
                      <a:r>
                        <a:rPr lang="it-IT" dirty="0"/>
                        <a:t>Tg</a:t>
                      </a:r>
                    </a:p>
                  </a:txBody>
                  <a:tcPr/>
                </a:tc>
                <a:extLst>
                  <a:ext uri="{0D108BD9-81ED-4DB2-BD59-A6C34878D82A}">
                    <a16:rowId xmlns:a16="http://schemas.microsoft.com/office/drawing/2014/main" val="2341577531"/>
                  </a:ext>
                </a:extLst>
              </a:tr>
              <a:tr h="373541">
                <a:tc>
                  <a:txBody>
                    <a:bodyPr/>
                    <a:lstStyle/>
                    <a:p>
                      <a:pPr algn="ctr"/>
                      <a:r>
                        <a:rPr lang="it-IT" dirty="0"/>
                        <a:t>OLY RESIN BASE DB</a:t>
                      </a:r>
                    </a:p>
                  </a:txBody>
                  <a:tcPr/>
                </a:tc>
                <a:tc>
                  <a:txBody>
                    <a:bodyPr/>
                    <a:lstStyle/>
                    <a:p>
                      <a:pPr algn="ctr"/>
                      <a:r>
                        <a:rPr lang="it-IT" dirty="0"/>
                        <a:t>&gt; 60°C</a:t>
                      </a:r>
                    </a:p>
                  </a:txBody>
                  <a:tcPr/>
                </a:tc>
                <a:extLst>
                  <a:ext uri="{0D108BD9-81ED-4DB2-BD59-A6C34878D82A}">
                    <a16:rowId xmlns:a16="http://schemas.microsoft.com/office/drawing/2014/main" val="2779940967"/>
                  </a:ext>
                </a:extLst>
              </a:tr>
              <a:tr h="373541">
                <a:tc>
                  <a:txBody>
                    <a:bodyPr/>
                    <a:lstStyle/>
                    <a:p>
                      <a:pPr algn="ctr"/>
                      <a:r>
                        <a:rPr lang="it-IT" dirty="0"/>
                        <a:t>OLY RESIN 10 HTG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a:ln>
                            <a:noFill/>
                          </a:ln>
                          <a:solidFill>
                            <a:prstClr val="black"/>
                          </a:solidFill>
                          <a:effectLst/>
                          <a:uLnTx/>
                          <a:uFillTx/>
                          <a:latin typeface="Calibri" panose="020F0502020204030204"/>
                          <a:ea typeface="+mn-ea"/>
                          <a:cs typeface="+mn-cs"/>
                        </a:rPr>
                        <a:t>&gt; 60°C</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txBody>
                  <a:tcPr/>
                </a:tc>
                <a:extLst>
                  <a:ext uri="{0D108BD9-81ED-4DB2-BD59-A6C34878D82A}">
                    <a16:rowId xmlns:a16="http://schemas.microsoft.com/office/drawing/2014/main" val="1502090877"/>
                  </a:ext>
                </a:extLst>
              </a:tr>
              <a:tr h="373541">
                <a:tc>
                  <a:txBody>
                    <a:bodyPr/>
                    <a:lstStyle/>
                    <a:p>
                      <a:pPr algn="ctr"/>
                      <a:r>
                        <a:rPr lang="it-IT" dirty="0"/>
                        <a:t>OLY RESIN 20 HTG</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&gt; 60°C</a:t>
                      </a:r>
                    </a:p>
                  </a:txBody>
                  <a:tcPr/>
                </a:tc>
                <a:extLst>
                  <a:ext uri="{0D108BD9-81ED-4DB2-BD59-A6C34878D82A}">
                    <a16:rowId xmlns:a16="http://schemas.microsoft.com/office/drawing/2014/main" val="2692531193"/>
                  </a:ext>
                </a:extLst>
              </a:tr>
            </a:tbl>
          </a:graphicData>
        </a:graphic>
      </p:graphicFrame>
      <p:sp>
        <p:nvSpPr>
          <p:cNvPr id="30" name="CasellaDiTesto 29">
            <a:extLst>
              <a:ext uri="{FF2B5EF4-FFF2-40B4-BE49-F238E27FC236}">
                <a16:creationId xmlns:a16="http://schemas.microsoft.com/office/drawing/2014/main" id="{1EB0E0B1-C759-9F07-A8CD-7D6E782230FF}"/>
              </a:ext>
            </a:extLst>
          </p:cNvPr>
          <p:cNvSpPr txBox="1"/>
          <p:nvPr/>
        </p:nvSpPr>
        <p:spPr>
          <a:xfrm>
            <a:off x="7704713" y="3033066"/>
            <a:ext cx="3944473" cy="646331"/>
          </a:xfrm>
          <a:prstGeom prst="rect">
            <a:avLst/>
          </a:prstGeom>
          <a:noFill/>
        </p:spPr>
        <p:txBody>
          <a:bodyPr wrap="square" rtlCol="0">
            <a:spAutoFit/>
          </a:bodyPr>
          <a:lstStyle/>
          <a:p>
            <a:pPr algn="ctr"/>
            <a:r>
              <a:rPr lang="it-IT" dirty="0"/>
              <a:t>Temperatura massima di esercizio</a:t>
            </a:r>
          </a:p>
          <a:p>
            <a:pPr algn="ctr"/>
            <a:r>
              <a:rPr lang="it-IT" dirty="0"/>
              <a:t>Tg – 15°C = 45°C </a:t>
            </a:r>
          </a:p>
        </p:txBody>
      </p:sp>
      <p:grpSp>
        <p:nvGrpSpPr>
          <p:cNvPr id="3" name="Gruppo 2">
            <a:extLst>
              <a:ext uri="{FF2B5EF4-FFF2-40B4-BE49-F238E27FC236}">
                <a16:creationId xmlns:a16="http://schemas.microsoft.com/office/drawing/2014/main" id="{01CA3C04-A264-486D-7FCD-51E2B4152480}"/>
              </a:ext>
            </a:extLst>
          </p:cNvPr>
          <p:cNvGrpSpPr/>
          <p:nvPr/>
        </p:nvGrpSpPr>
        <p:grpSpPr>
          <a:xfrm>
            <a:off x="0" y="0"/>
            <a:ext cx="12192002" cy="1029974"/>
            <a:chOff x="0" y="0"/>
            <a:chExt cx="12192002" cy="1029974"/>
          </a:xfrm>
        </p:grpSpPr>
        <p:pic>
          <p:nvPicPr>
            <p:cNvPr id="4" name="Immagine 3">
              <a:extLst>
                <a:ext uri="{FF2B5EF4-FFF2-40B4-BE49-F238E27FC236}">
                  <a16:creationId xmlns:a16="http://schemas.microsoft.com/office/drawing/2014/main" id="{BB7DC89D-E43D-F277-403A-2CF8AEC6BD61}"/>
                </a:ext>
              </a:extLst>
            </p:cNvPr>
            <p:cNvPicPr>
              <a:picLocks noChangeAspect="1"/>
            </p:cNvPicPr>
            <p:nvPr/>
          </p:nvPicPr>
          <p:blipFill rotWithShape="1">
            <a:blip r:embed="rId7"/>
            <a:srcRect r="17550"/>
            <a:stretch/>
          </p:blipFill>
          <p:spPr>
            <a:xfrm>
              <a:off x="0" y="0"/>
              <a:ext cx="4003829" cy="1029974"/>
            </a:xfrm>
            <a:prstGeom prst="rect">
              <a:avLst/>
            </a:prstGeom>
          </p:spPr>
        </p:pic>
        <p:pic>
          <p:nvPicPr>
            <p:cNvPr id="6" name="Immagine 5">
              <a:extLst>
                <a:ext uri="{FF2B5EF4-FFF2-40B4-BE49-F238E27FC236}">
                  <a16:creationId xmlns:a16="http://schemas.microsoft.com/office/drawing/2014/main" id="{AFE5BAA2-93F5-76F6-FC6D-17019ABF9B38}"/>
                </a:ext>
              </a:extLst>
            </p:cNvPr>
            <p:cNvPicPr>
              <a:picLocks noChangeAspect="1"/>
            </p:cNvPicPr>
            <p:nvPr/>
          </p:nvPicPr>
          <p:blipFill rotWithShape="1">
            <a:blip r:embed="rId7"/>
            <a:srcRect l="57343"/>
            <a:stretch/>
          </p:blipFill>
          <p:spPr>
            <a:xfrm>
              <a:off x="10120544" y="0"/>
              <a:ext cx="2071458" cy="1029974"/>
            </a:xfrm>
            <a:prstGeom prst="rect">
              <a:avLst/>
            </a:prstGeom>
          </p:spPr>
        </p:pic>
        <p:pic>
          <p:nvPicPr>
            <p:cNvPr id="9" name="Immagine 8">
              <a:extLst>
                <a:ext uri="{FF2B5EF4-FFF2-40B4-BE49-F238E27FC236}">
                  <a16:creationId xmlns:a16="http://schemas.microsoft.com/office/drawing/2014/main" id="{C13A1B95-473A-6C2A-F267-E189DDC79D35}"/>
                </a:ext>
              </a:extLst>
            </p:cNvPr>
            <p:cNvPicPr>
              <a:picLocks noChangeAspect="1"/>
            </p:cNvPicPr>
            <p:nvPr/>
          </p:nvPicPr>
          <p:blipFill rotWithShape="1">
            <a:blip r:embed="rId7"/>
            <a:srcRect l="57770" r="17550"/>
            <a:stretch/>
          </p:blipFill>
          <p:spPr>
            <a:xfrm>
              <a:off x="4003829" y="0"/>
              <a:ext cx="6232124" cy="1029974"/>
            </a:xfrm>
            <a:prstGeom prst="rect">
              <a:avLst/>
            </a:prstGeom>
          </p:spPr>
        </p:pic>
      </p:grpSp>
      <p:cxnSp>
        <p:nvCxnSpPr>
          <p:cNvPr id="2" name="Connettore diritto 1">
            <a:extLst>
              <a:ext uri="{FF2B5EF4-FFF2-40B4-BE49-F238E27FC236}">
                <a16:creationId xmlns:a16="http://schemas.microsoft.com/office/drawing/2014/main" id="{6D7F5F88-1A53-40A5-7ABC-3728B5EDAC61}"/>
              </a:ext>
            </a:extLst>
          </p:cNvPr>
          <p:cNvCxnSpPr>
            <a:cxnSpLocks/>
          </p:cNvCxnSpPr>
          <p:nvPr/>
        </p:nvCxnSpPr>
        <p:spPr>
          <a:xfrm>
            <a:off x="5163015" y="4914845"/>
            <a:ext cx="2219920"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Connettore diritto 11">
            <a:extLst>
              <a:ext uri="{FF2B5EF4-FFF2-40B4-BE49-F238E27FC236}">
                <a16:creationId xmlns:a16="http://schemas.microsoft.com/office/drawing/2014/main" id="{4675D301-1D4E-3AEE-E905-E1F43731705C}"/>
              </a:ext>
            </a:extLst>
          </p:cNvPr>
          <p:cNvCxnSpPr>
            <a:cxnSpLocks/>
            <a:stCxn id="5" idx="1"/>
          </p:cNvCxnSpPr>
          <p:nvPr/>
        </p:nvCxnSpPr>
        <p:spPr>
          <a:xfrm>
            <a:off x="219135" y="5115176"/>
            <a:ext cx="6683470" cy="0"/>
          </a:xfrm>
          <a:prstGeom prst="line">
            <a:avLst/>
          </a:prstGeom>
        </p:spPr>
        <p:style>
          <a:lnRef idx="3">
            <a:schemeClr val="accent2"/>
          </a:lnRef>
          <a:fillRef idx="0">
            <a:schemeClr val="accent2"/>
          </a:fillRef>
          <a:effectRef idx="2">
            <a:schemeClr val="accent2"/>
          </a:effectRef>
          <a:fontRef idx="minor">
            <a:schemeClr val="tx1"/>
          </a:fontRef>
        </p:style>
      </p:cxnSp>
      <p:sp>
        <p:nvSpPr>
          <p:cNvPr id="11" name="CasellaDiTesto 10">
            <a:extLst>
              <a:ext uri="{FF2B5EF4-FFF2-40B4-BE49-F238E27FC236}">
                <a16:creationId xmlns:a16="http://schemas.microsoft.com/office/drawing/2014/main" id="{B49C1AC0-D3CF-E3CE-74B9-86ABA93D6102}"/>
              </a:ext>
            </a:extLst>
          </p:cNvPr>
          <p:cNvSpPr txBox="1"/>
          <p:nvPr/>
        </p:nvSpPr>
        <p:spPr>
          <a:xfrm>
            <a:off x="7624455" y="3760504"/>
            <a:ext cx="4222030" cy="3139321"/>
          </a:xfrm>
          <a:prstGeom prst="rect">
            <a:avLst/>
          </a:prstGeom>
          <a:noFill/>
        </p:spPr>
        <p:txBody>
          <a:bodyPr wrap="square">
            <a:spAutoFit/>
          </a:bodyPr>
          <a:lstStyle/>
          <a:p>
            <a:r>
              <a:rPr lang="it-IT" sz="1800" b="0" i="0" kern="1200" dirty="0">
                <a:solidFill>
                  <a:schemeClr val="tx1"/>
                </a:solidFill>
                <a:effectLst/>
                <a:latin typeface="+mn-lt"/>
                <a:ea typeface="+mn-ea"/>
                <a:cs typeface="+mn-cs"/>
              </a:rPr>
              <a:t>Dal punto di vista della resistenza al fuoco </a:t>
            </a:r>
            <a:r>
              <a:rPr lang="it-IT" sz="1800" b="1" i="0" kern="1200" dirty="0">
                <a:solidFill>
                  <a:schemeClr val="tx1"/>
                </a:solidFill>
                <a:effectLst/>
                <a:latin typeface="+mn-lt"/>
                <a:ea typeface="+mn-ea"/>
                <a:cs typeface="+mn-cs"/>
              </a:rPr>
              <a:t>il problema è la matrice organica</a:t>
            </a:r>
            <a:r>
              <a:rPr lang="it-IT" sz="1800" b="0" i="0" kern="1200" dirty="0">
                <a:solidFill>
                  <a:schemeClr val="tx1"/>
                </a:solidFill>
                <a:effectLst/>
                <a:latin typeface="+mn-lt"/>
                <a:ea typeface="+mn-ea"/>
                <a:cs typeface="+mn-cs"/>
              </a:rPr>
              <a:t>, che a valori di temperatura relativamente bassi è soggetta al </a:t>
            </a:r>
            <a:r>
              <a:rPr lang="it-IT" sz="1800" b="1" i="0" kern="1200" dirty="0">
                <a:solidFill>
                  <a:schemeClr val="tx1"/>
                </a:solidFill>
                <a:effectLst/>
                <a:latin typeface="+mn-lt"/>
                <a:ea typeface="+mn-ea"/>
                <a:cs typeface="+mn-cs"/>
              </a:rPr>
              <a:t>fenomeno della transizione vetrosa</a:t>
            </a:r>
            <a:br>
              <a:rPr lang="it-IT" dirty="0"/>
            </a:br>
            <a:r>
              <a:rPr lang="it-IT" sz="1800" b="0" i="0" kern="1200" dirty="0">
                <a:solidFill>
                  <a:schemeClr val="tx1"/>
                </a:solidFill>
                <a:effectLst/>
                <a:latin typeface="+mn-lt"/>
                <a:ea typeface="+mn-ea"/>
                <a:cs typeface="+mn-cs"/>
              </a:rPr>
              <a:t>In seguito </a:t>
            </a:r>
            <a:r>
              <a:rPr lang="it-IT" sz="1800" b="1" i="0" kern="1200" dirty="0">
                <a:solidFill>
                  <a:schemeClr val="tx1"/>
                </a:solidFill>
                <a:effectLst/>
                <a:latin typeface="+mn-lt"/>
                <a:ea typeface="+mn-ea"/>
                <a:cs typeface="+mn-cs"/>
              </a:rPr>
              <a:t>al raggiungimento della temperatura di transizione vetrosa il sistema FRP perde le sue caratteristiche meccaniche</a:t>
            </a:r>
            <a:r>
              <a:rPr lang="it-IT" sz="1800" b="0" i="0" kern="1200" dirty="0">
                <a:solidFill>
                  <a:schemeClr val="tx1"/>
                </a:solidFill>
                <a:effectLst/>
                <a:latin typeface="+mn-lt"/>
                <a:ea typeface="+mn-ea"/>
                <a:cs typeface="+mn-cs"/>
              </a:rPr>
              <a:t> in quanto la matrice non svolge più la sua funzione strutturale</a:t>
            </a:r>
            <a:br>
              <a:rPr lang="it-IT" dirty="0"/>
            </a:br>
            <a:endParaRPr lang="it-IT" dirty="0"/>
          </a:p>
        </p:txBody>
      </p:sp>
    </p:spTree>
    <p:extLst>
      <p:ext uri="{BB962C8B-B14F-4D97-AF65-F5344CB8AC3E}">
        <p14:creationId xmlns:p14="http://schemas.microsoft.com/office/powerpoint/2010/main" val="36013842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8C8103-D70A-3060-51F6-94472B7218C1}"/>
            </a:ext>
          </a:extLst>
        </p:cNvPr>
        <p:cNvGrpSpPr/>
        <p:nvPr/>
      </p:nvGrpSpPr>
      <p:grpSpPr>
        <a:xfrm>
          <a:off x="0" y="0"/>
          <a:ext cx="0" cy="0"/>
          <a:chOff x="0" y="0"/>
          <a:chExt cx="0" cy="0"/>
        </a:xfrm>
      </p:grpSpPr>
      <p:grpSp>
        <p:nvGrpSpPr>
          <p:cNvPr id="6" name="Gruppo 5">
            <a:extLst>
              <a:ext uri="{FF2B5EF4-FFF2-40B4-BE49-F238E27FC236}">
                <a16:creationId xmlns:a16="http://schemas.microsoft.com/office/drawing/2014/main" id="{47728EC7-8E2C-B6EE-3F4A-86E0C5C5EBDE}"/>
              </a:ext>
            </a:extLst>
          </p:cNvPr>
          <p:cNvGrpSpPr/>
          <p:nvPr/>
        </p:nvGrpSpPr>
        <p:grpSpPr>
          <a:xfrm>
            <a:off x="-2" y="-5272"/>
            <a:ext cx="12192002" cy="1029974"/>
            <a:chOff x="0" y="0"/>
            <a:chExt cx="12192002" cy="1029974"/>
          </a:xfrm>
        </p:grpSpPr>
        <p:pic>
          <p:nvPicPr>
            <p:cNvPr id="7" name="Immagine 6">
              <a:extLst>
                <a:ext uri="{FF2B5EF4-FFF2-40B4-BE49-F238E27FC236}">
                  <a16:creationId xmlns:a16="http://schemas.microsoft.com/office/drawing/2014/main" id="{133FE512-D6B6-E479-9D61-738ADD961E6A}"/>
                </a:ext>
              </a:extLst>
            </p:cNvPr>
            <p:cNvPicPr>
              <a:picLocks noChangeAspect="1"/>
            </p:cNvPicPr>
            <p:nvPr/>
          </p:nvPicPr>
          <p:blipFill rotWithShape="1">
            <a:blip r:embed="rId2"/>
            <a:srcRect r="17550"/>
            <a:stretch/>
          </p:blipFill>
          <p:spPr>
            <a:xfrm>
              <a:off x="0" y="0"/>
              <a:ext cx="4003829" cy="1029974"/>
            </a:xfrm>
            <a:prstGeom prst="rect">
              <a:avLst/>
            </a:prstGeom>
          </p:spPr>
        </p:pic>
        <p:pic>
          <p:nvPicPr>
            <p:cNvPr id="8" name="Immagine 7">
              <a:extLst>
                <a:ext uri="{FF2B5EF4-FFF2-40B4-BE49-F238E27FC236}">
                  <a16:creationId xmlns:a16="http://schemas.microsoft.com/office/drawing/2014/main" id="{0B4AF029-3031-9D26-C8E9-AC7F4F5A5BCE}"/>
                </a:ext>
              </a:extLst>
            </p:cNvPr>
            <p:cNvPicPr>
              <a:picLocks noChangeAspect="1"/>
            </p:cNvPicPr>
            <p:nvPr/>
          </p:nvPicPr>
          <p:blipFill rotWithShape="1">
            <a:blip r:embed="rId2"/>
            <a:srcRect l="57343"/>
            <a:stretch/>
          </p:blipFill>
          <p:spPr>
            <a:xfrm>
              <a:off x="10120544" y="0"/>
              <a:ext cx="2071458" cy="1029974"/>
            </a:xfrm>
            <a:prstGeom prst="rect">
              <a:avLst/>
            </a:prstGeom>
          </p:spPr>
        </p:pic>
        <p:pic>
          <p:nvPicPr>
            <p:cNvPr id="9" name="Immagine 8">
              <a:extLst>
                <a:ext uri="{FF2B5EF4-FFF2-40B4-BE49-F238E27FC236}">
                  <a16:creationId xmlns:a16="http://schemas.microsoft.com/office/drawing/2014/main" id="{47A848BF-9000-02FA-DDBD-A980D528E783}"/>
                </a:ext>
              </a:extLst>
            </p:cNvPr>
            <p:cNvPicPr>
              <a:picLocks noChangeAspect="1"/>
            </p:cNvPicPr>
            <p:nvPr/>
          </p:nvPicPr>
          <p:blipFill rotWithShape="1">
            <a:blip r:embed="rId2"/>
            <a:srcRect l="57770" r="17550"/>
            <a:stretch/>
          </p:blipFill>
          <p:spPr>
            <a:xfrm>
              <a:off x="4003829" y="0"/>
              <a:ext cx="6232124" cy="1029974"/>
            </a:xfrm>
            <a:prstGeom prst="rect">
              <a:avLst/>
            </a:prstGeom>
          </p:spPr>
        </p:pic>
      </p:grpSp>
      <p:sp>
        <p:nvSpPr>
          <p:cNvPr id="3" name="CasellaDiTesto 2">
            <a:extLst>
              <a:ext uri="{FF2B5EF4-FFF2-40B4-BE49-F238E27FC236}">
                <a16:creationId xmlns:a16="http://schemas.microsoft.com/office/drawing/2014/main" id="{586E8665-634A-345A-728E-29A47672AC2F}"/>
              </a:ext>
            </a:extLst>
          </p:cNvPr>
          <p:cNvSpPr txBox="1"/>
          <p:nvPr/>
        </p:nvSpPr>
        <p:spPr>
          <a:xfrm>
            <a:off x="552894" y="2408599"/>
            <a:ext cx="5635255" cy="3939155"/>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it-IT" sz="2400" b="1" kern="100" dirty="0">
                <a:effectLst/>
                <a:latin typeface="Calibri" panose="020F0502020204030204" pitchFamily="34" charset="0"/>
                <a:ea typeface="Calibri" panose="020F0502020204030204" pitchFamily="34" charset="0"/>
                <a:cs typeface="Times New Roman" panose="02020603050405020304" pitchFamily="18" charset="0"/>
              </a:rPr>
              <a:t>Ritardare il riscaldamento del rinforzo FRP</a:t>
            </a:r>
          </a:p>
          <a:p>
            <a:pPr marL="285750" indent="-285750">
              <a:lnSpc>
                <a:spcPct val="107000"/>
              </a:lnSpc>
              <a:spcAft>
                <a:spcPts val="800"/>
              </a:spcAft>
              <a:buFont typeface="Arial" panose="020B0604020202020204" pitchFamily="34" charset="0"/>
              <a:buChar char="•"/>
            </a:pPr>
            <a:r>
              <a:rPr lang="it-IT" sz="2400" b="1" kern="100" dirty="0">
                <a:effectLst/>
                <a:latin typeface="Calibri" panose="020F0502020204030204" pitchFamily="34" charset="0"/>
                <a:ea typeface="Calibri" panose="020F0502020204030204" pitchFamily="34" charset="0"/>
                <a:cs typeface="Times New Roman" panose="02020603050405020304" pitchFamily="18" charset="0"/>
              </a:rPr>
              <a:t> Garantire l'integrità strutturale del solaio per il tempo richiesto (es. 120 min)</a:t>
            </a:r>
          </a:p>
          <a:p>
            <a:pPr marL="285750" indent="-285750">
              <a:lnSpc>
                <a:spcPct val="107000"/>
              </a:lnSpc>
              <a:spcAft>
                <a:spcPts val="800"/>
              </a:spcAft>
              <a:buFont typeface="Arial" panose="020B0604020202020204" pitchFamily="34" charset="0"/>
              <a:buChar char="•"/>
            </a:pPr>
            <a:r>
              <a:rPr lang="it-IT" sz="2400" b="1" kern="100" dirty="0">
                <a:effectLst/>
                <a:latin typeface="Calibri" panose="020F0502020204030204" pitchFamily="34" charset="0"/>
                <a:ea typeface="Calibri" panose="020F0502020204030204" pitchFamily="34" charset="0"/>
                <a:cs typeface="Times New Roman" panose="02020603050405020304" pitchFamily="18" charset="0"/>
              </a:rPr>
              <a:t>Mantenere la funzione portante e compartimentale durante l'incendio</a:t>
            </a:r>
          </a:p>
          <a:p>
            <a:pPr marL="285750" indent="-285750">
              <a:lnSpc>
                <a:spcPct val="107000"/>
              </a:lnSpc>
              <a:spcAft>
                <a:spcPts val="800"/>
              </a:spcAft>
              <a:buFont typeface="Arial" panose="020B0604020202020204" pitchFamily="34" charset="0"/>
              <a:buChar char="•"/>
            </a:pPr>
            <a:r>
              <a:rPr lang="it-IT" sz="2400" b="1" kern="100" dirty="0">
                <a:effectLst/>
                <a:latin typeface="Calibri" panose="020F0502020204030204" pitchFamily="34" charset="0"/>
                <a:ea typeface="Calibri" panose="020F0502020204030204" pitchFamily="34" charset="0"/>
                <a:cs typeface="Times New Roman" panose="02020603050405020304" pitchFamily="18" charset="0"/>
              </a:rPr>
              <a:t>Rispondere ai requisiti normativi di sicurezza antincendio</a:t>
            </a:r>
            <a:endParaRPr lang="it-IT" sz="20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CasellaDiTesto 9">
            <a:extLst>
              <a:ext uri="{FF2B5EF4-FFF2-40B4-BE49-F238E27FC236}">
                <a16:creationId xmlns:a16="http://schemas.microsoft.com/office/drawing/2014/main" id="{03EA72BA-3C17-E677-5FC2-011BE3742807}"/>
              </a:ext>
            </a:extLst>
          </p:cNvPr>
          <p:cNvSpPr txBox="1"/>
          <p:nvPr/>
        </p:nvSpPr>
        <p:spPr>
          <a:xfrm>
            <a:off x="152400" y="1398050"/>
            <a:ext cx="9144000" cy="532903"/>
          </a:xfrm>
          <a:prstGeom prst="rect">
            <a:avLst/>
          </a:prstGeom>
          <a:noFill/>
        </p:spPr>
        <p:txBody>
          <a:bodyPr wrap="square">
            <a:spAutoFit/>
          </a:bodyPr>
          <a:lstStyle/>
          <a:p>
            <a:pPr>
              <a:lnSpc>
                <a:spcPct val="107000"/>
              </a:lnSpc>
              <a:spcAft>
                <a:spcPts val="800"/>
              </a:spcAft>
              <a:buNone/>
            </a:pPr>
            <a:r>
              <a:rPr lang="it-IT" sz="28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Obiettivi della protezione al fuoco nei rinforzi strutturali</a:t>
            </a:r>
          </a:p>
        </p:txBody>
      </p:sp>
      <p:pic>
        <p:nvPicPr>
          <p:cNvPr id="2" name="Immagine 1">
            <a:extLst>
              <a:ext uri="{FF2B5EF4-FFF2-40B4-BE49-F238E27FC236}">
                <a16:creationId xmlns:a16="http://schemas.microsoft.com/office/drawing/2014/main" id="{74742C11-0D1B-2D06-E49C-25C747D83D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2442" y="2408599"/>
            <a:ext cx="4003829" cy="3795296"/>
          </a:xfrm>
          <a:prstGeom prst="rect">
            <a:avLst/>
          </a:prstGeom>
        </p:spPr>
      </p:pic>
    </p:spTree>
    <p:extLst>
      <p:ext uri="{BB962C8B-B14F-4D97-AF65-F5344CB8AC3E}">
        <p14:creationId xmlns:p14="http://schemas.microsoft.com/office/powerpoint/2010/main" val="2210256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FD151908-E46A-5BAB-1186-121E291B42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50" y="4731287"/>
            <a:ext cx="8401050" cy="2126714"/>
          </a:xfrm>
          <a:prstGeom prst="rect">
            <a:avLst/>
          </a:prstGeom>
        </p:spPr>
      </p:pic>
      <p:sp>
        <p:nvSpPr>
          <p:cNvPr id="7" name="CasellaDiTesto 6">
            <a:extLst>
              <a:ext uri="{FF2B5EF4-FFF2-40B4-BE49-F238E27FC236}">
                <a16:creationId xmlns:a16="http://schemas.microsoft.com/office/drawing/2014/main" id="{D1A0A2F9-880A-1530-A200-9FEE5AD69A65}"/>
              </a:ext>
            </a:extLst>
          </p:cNvPr>
          <p:cNvSpPr txBox="1"/>
          <p:nvPr/>
        </p:nvSpPr>
        <p:spPr>
          <a:xfrm>
            <a:off x="476250" y="1196999"/>
            <a:ext cx="10448925" cy="1107996"/>
          </a:xfrm>
          <a:prstGeom prst="rect">
            <a:avLst/>
          </a:prstGeom>
          <a:noFill/>
        </p:spPr>
        <p:txBody>
          <a:bodyPr wrap="square" rtlCol="0">
            <a:spAutoFit/>
          </a:bodyPr>
          <a:lstStyle/>
          <a:p>
            <a:pPr algn="just"/>
            <a:r>
              <a:rPr lang="it-IT" sz="2400" b="1" dirty="0">
                <a:solidFill>
                  <a:srgbClr val="C00000"/>
                </a:solidFill>
                <a:cs typeface="Arial" panose="020B0604020202020204" pitchFamily="34" charset="0"/>
              </a:rPr>
              <a:t>OLYMPUS-FIRE REI 120 </a:t>
            </a:r>
          </a:p>
          <a:p>
            <a:pPr algn="just"/>
            <a:endParaRPr lang="it-IT" sz="2400" b="1" dirty="0">
              <a:solidFill>
                <a:srgbClr val="C00000"/>
              </a:solidFill>
              <a:latin typeface="Arial" panose="020B0604020202020204" pitchFamily="34" charset="0"/>
              <a:cs typeface="Arial" panose="020B0604020202020204" pitchFamily="34" charset="0"/>
            </a:endParaRPr>
          </a:p>
          <a:p>
            <a:pPr algn="just"/>
            <a:r>
              <a:rPr lang="it-IT" dirty="0">
                <a:cs typeface="Arial" panose="020B0604020202020204" pitchFamily="34" charset="0"/>
              </a:rPr>
              <a:t>è un sistema di protezione dal fuoco per sistemi di consolidamento FRP su solai esistenti.</a:t>
            </a:r>
          </a:p>
        </p:txBody>
      </p:sp>
      <p:sp>
        <p:nvSpPr>
          <p:cNvPr id="8" name="CasellaDiTesto 7">
            <a:extLst>
              <a:ext uri="{FF2B5EF4-FFF2-40B4-BE49-F238E27FC236}">
                <a16:creationId xmlns:a16="http://schemas.microsoft.com/office/drawing/2014/main" id="{F1A4CA77-554C-2687-DDBD-A55AFFDA8B94}"/>
              </a:ext>
            </a:extLst>
          </p:cNvPr>
          <p:cNvSpPr txBox="1"/>
          <p:nvPr/>
        </p:nvSpPr>
        <p:spPr>
          <a:xfrm>
            <a:off x="476250" y="2257599"/>
            <a:ext cx="10267950" cy="338554"/>
          </a:xfrm>
          <a:prstGeom prst="rect">
            <a:avLst/>
          </a:prstGeom>
          <a:noFill/>
        </p:spPr>
        <p:txBody>
          <a:bodyPr wrap="square" rtlCol="0">
            <a:spAutoFit/>
          </a:bodyPr>
          <a:lstStyle/>
          <a:p>
            <a:pPr algn="just"/>
            <a:r>
              <a:rPr lang="it-IT" sz="1600" dirty="0"/>
              <a:t>Sviluppato con lastre in calcio </a:t>
            </a:r>
            <a:r>
              <a:rPr lang="it-IT" sz="1600" dirty="0" err="1"/>
              <a:t>fibrosilicato</a:t>
            </a:r>
            <a:r>
              <a:rPr lang="it-IT" sz="1600" dirty="0"/>
              <a:t> ingegnerizzate ad hoc per garantire una resistenza al fuoco certificata REI 120.</a:t>
            </a:r>
          </a:p>
        </p:txBody>
      </p:sp>
      <p:sp>
        <p:nvSpPr>
          <p:cNvPr id="3" name="CasellaDiTesto 2">
            <a:extLst>
              <a:ext uri="{FF2B5EF4-FFF2-40B4-BE49-F238E27FC236}">
                <a16:creationId xmlns:a16="http://schemas.microsoft.com/office/drawing/2014/main" id="{6774FD36-C549-A93D-846D-D99079E2F9BB}"/>
              </a:ext>
            </a:extLst>
          </p:cNvPr>
          <p:cNvSpPr txBox="1"/>
          <p:nvPr/>
        </p:nvSpPr>
        <p:spPr>
          <a:xfrm>
            <a:off x="476250" y="2807161"/>
            <a:ext cx="3611759" cy="1815882"/>
          </a:xfrm>
          <a:prstGeom prst="rect">
            <a:avLst/>
          </a:prstGeom>
          <a:noFill/>
        </p:spPr>
        <p:txBody>
          <a:bodyPr wrap="square" rtlCol="0">
            <a:spAutoFit/>
          </a:bodyPr>
          <a:lstStyle/>
          <a:p>
            <a:pPr algn="just"/>
            <a:r>
              <a:rPr lang="it-IT" sz="1600" dirty="0"/>
              <a:t>Le lastre in calcio silicato, leggere ma altamente resistenti, offrono un’efficace barriera contro le alte temperature in accoppiamento con un apposito stucco di sigillatura, proteggendo le strutture rinforzate con FRP senza comprometterne la funzionalità.</a:t>
            </a:r>
          </a:p>
        </p:txBody>
      </p:sp>
      <p:sp>
        <p:nvSpPr>
          <p:cNvPr id="5" name="Freccia a destra 4">
            <a:extLst>
              <a:ext uri="{FF2B5EF4-FFF2-40B4-BE49-F238E27FC236}">
                <a16:creationId xmlns:a16="http://schemas.microsoft.com/office/drawing/2014/main" id="{B9B2E049-AAC7-AB8E-8177-FCDB003C3E2E}"/>
              </a:ext>
            </a:extLst>
          </p:cNvPr>
          <p:cNvSpPr/>
          <p:nvPr/>
        </p:nvSpPr>
        <p:spPr>
          <a:xfrm>
            <a:off x="4213757" y="3328433"/>
            <a:ext cx="823029" cy="573379"/>
          </a:xfrm>
          <a:prstGeom prst="rightArrow">
            <a:avLst/>
          </a:prstGeom>
          <a:solidFill>
            <a:schemeClr val="accent2"/>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CasellaDiTesto 5">
            <a:extLst>
              <a:ext uri="{FF2B5EF4-FFF2-40B4-BE49-F238E27FC236}">
                <a16:creationId xmlns:a16="http://schemas.microsoft.com/office/drawing/2014/main" id="{369D6F9C-0D0D-A095-3AB6-7788A19CEF15}"/>
              </a:ext>
            </a:extLst>
          </p:cNvPr>
          <p:cNvSpPr txBox="1"/>
          <p:nvPr/>
        </p:nvSpPr>
        <p:spPr>
          <a:xfrm>
            <a:off x="5094091" y="3065593"/>
            <a:ext cx="3611759" cy="1323439"/>
          </a:xfrm>
          <a:prstGeom prst="rect">
            <a:avLst/>
          </a:prstGeom>
          <a:noFill/>
        </p:spPr>
        <p:txBody>
          <a:bodyPr wrap="square" rtlCol="0">
            <a:spAutoFit/>
          </a:bodyPr>
          <a:lstStyle/>
          <a:p>
            <a:pPr algn="ctr"/>
            <a:r>
              <a:rPr lang="it-IT" sz="1600" dirty="0"/>
              <a:t>Grazie alla loro elevata stabilità termica, mantengono inalterate le proprietà meccaniche del rinforzo, contribuendo a preservare l’integrità dell’edificio e la sicurezza degli occupanti.</a:t>
            </a:r>
          </a:p>
        </p:txBody>
      </p:sp>
      <p:sp>
        <p:nvSpPr>
          <p:cNvPr id="9" name="CasellaDiTesto 8">
            <a:extLst>
              <a:ext uri="{FF2B5EF4-FFF2-40B4-BE49-F238E27FC236}">
                <a16:creationId xmlns:a16="http://schemas.microsoft.com/office/drawing/2014/main" id="{6915775C-32C6-3033-3645-A5CA164038DB}"/>
              </a:ext>
            </a:extLst>
          </p:cNvPr>
          <p:cNvSpPr txBox="1"/>
          <p:nvPr/>
        </p:nvSpPr>
        <p:spPr>
          <a:xfrm>
            <a:off x="8705850" y="3792407"/>
            <a:ext cx="3486150" cy="2308324"/>
          </a:xfrm>
          <a:prstGeom prst="rect">
            <a:avLst/>
          </a:prstGeom>
          <a:noFill/>
        </p:spPr>
        <p:txBody>
          <a:bodyPr wrap="square" rtlCol="0">
            <a:spAutoFit/>
          </a:bodyPr>
          <a:lstStyle/>
          <a:p>
            <a:pPr algn="ctr"/>
            <a:r>
              <a:rPr lang="it-IT" sz="1600" dirty="0">
                <a:solidFill>
                  <a:srgbClr val="C00000"/>
                </a:solidFill>
              </a:rPr>
              <a:t>OLYMPUS FIRE REI120 è ideale per edifici pubblici, commerciali, industriali e residenziali, offrendo una soluzione affidabile per la protezione passiva dal fuoco.</a:t>
            </a:r>
          </a:p>
          <a:p>
            <a:pPr algn="ctr"/>
            <a:r>
              <a:rPr lang="it-IT" sz="1600" dirty="0">
                <a:solidFill>
                  <a:srgbClr val="C00000"/>
                </a:solidFill>
              </a:rPr>
              <a:t>Rappresenta una soluzione all’avanguardia che garantisce protezione, durabilità e massima efficienza.</a:t>
            </a:r>
          </a:p>
        </p:txBody>
      </p:sp>
      <p:grpSp>
        <p:nvGrpSpPr>
          <p:cNvPr id="4" name="Gruppo 3">
            <a:extLst>
              <a:ext uri="{FF2B5EF4-FFF2-40B4-BE49-F238E27FC236}">
                <a16:creationId xmlns:a16="http://schemas.microsoft.com/office/drawing/2014/main" id="{ED0FB0BE-7D76-681E-2AE5-A7DA2CCF79B2}"/>
              </a:ext>
            </a:extLst>
          </p:cNvPr>
          <p:cNvGrpSpPr/>
          <p:nvPr/>
        </p:nvGrpSpPr>
        <p:grpSpPr>
          <a:xfrm>
            <a:off x="-2" y="-5272"/>
            <a:ext cx="12192002" cy="1029974"/>
            <a:chOff x="0" y="0"/>
            <a:chExt cx="12192002" cy="1029974"/>
          </a:xfrm>
        </p:grpSpPr>
        <p:pic>
          <p:nvPicPr>
            <p:cNvPr id="12" name="Immagine 11">
              <a:extLst>
                <a:ext uri="{FF2B5EF4-FFF2-40B4-BE49-F238E27FC236}">
                  <a16:creationId xmlns:a16="http://schemas.microsoft.com/office/drawing/2014/main" id="{4A460A3C-DC01-F570-BBB2-979AC1C5661C}"/>
                </a:ext>
              </a:extLst>
            </p:cNvPr>
            <p:cNvPicPr>
              <a:picLocks noChangeAspect="1"/>
            </p:cNvPicPr>
            <p:nvPr/>
          </p:nvPicPr>
          <p:blipFill rotWithShape="1">
            <a:blip r:embed="rId4"/>
            <a:srcRect r="17550"/>
            <a:stretch/>
          </p:blipFill>
          <p:spPr>
            <a:xfrm>
              <a:off x="0" y="0"/>
              <a:ext cx="4003829" cy="1029974"/>
            </a:xfrm>
            <a:prstGeom prst="rect">
              <a:avLst/>
            </a:prstGeom>
          </p:spPr>
        </p:pic>
        <p:pic>
          <p:nvPicPr>
            <p:cNvPr id="13" name="Immagine 12">
              <a:extLst>
                <a:ext uri="{FF2B5EF4-FFF2-40B4-BE49-F238E27FC236}">
                  <a16:creationId xmlns:a16="http://schemas.microsoft.com/office/drawing/2014/main" id="{1F8551C1-C3B2-F779-F469-B5D4FB862798}"/>
                </a:ext>
              </a:extLst>
            </p:cNvPr>
            <p:cNvPicPr>
              <a:picLocks noChangeAspect="1"/>
            </p:cNvPicPr>
            <p:nvPr/>
          </p:nvPicPr>
          <p:blipFill rotWithShape="1">
            <a:blip r:embed="rId4"/>
            <a:srcRect l="57343"/>
            <a:stretch/>
          </p:blipFill>
          <p:spPr>
            <a:xfrm>
              <a:off x="10120544" y="0"/>
              <a:ext cx="2071458" cy="1029974"/>
            </a:xfrm>
            <a:prstGeom prst="rect">
              <a:avLst/>
            </a:prstGeom>
          </p:spPr>
        </p:pic>
        <p:pic>
          <p:nvPicPr>
            <p:cNvPr id="14" name="Immagine 13">
              <a:extLst>
                <a:ext uri="{FF2B5EF4-FFF2-40B4-BE49-F238E27FC236}">
                  <a16:creationId xmlns:a16="http://schemas.microsoft.com/office/drawing/2014/main" id="{58EBE1F5-D257-5105-E83B-D59807152C87}"/>
                </a:ext>
              </a:extLst>
            </p:cNvPr>
            <p:cNvPicPr>
              <a:picLocks noChangeAspect="1"/>
            </p:cNvPicPr>
            <p:nvPr/>
          </p:nvPicPr>
          <p:blipFill rotWithShape="1">
            <a:blip r:embed="rId4"/>
            <a:srcRect l="57770" r="17550"/>
            <a:stretch/>
          </p:blipFill>
          <p:spPr>
            <a:xfrm>
              <a:off x="4003829" y="0"/>
              <a:ext cx="6232124" cy="1029974"/>
            </a:xfrm>
            <a:prstGeom prst="rect">
              <a:avLst/>
            </a:prstGeom>
          </p:spPr>
        </p:pic>
      </p:grpSp>
    </p:spTree>
    <p:extLst>
      <p:ext uri="{BB962C8B-B14F-4D97-AF65-F5344CB8AC3E}">
        <p14:creationId xmlns:p14="http://schemas.microsoft.com/office/powerpoint/2010/main" val="22186027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8098FEAC-5866-97B0-CD6C-3E1EC569A719}"/>
              </a:ext>
            </a:extLst>
          </p:cNvPr>
          <p:cNvSpPr txBox="1"/>
          <p:nvPr/>
        </p:nvSpPr>
        <p:spPr>
          <a:xfrm>
            <a:off x="100865" y="2024998"/>
            <a:ext cx="4449404" cy="4524315"/>
          </a:xfrm>
          <a:prstGeom prst="rect">
            <a:avLst/>
          </a:prstGeom>
          <a:noFill/>
        </p:spPr>
        <p:txBody>
          <a:bodyPr wrap="square" rtlCol="0">
            <a:spAutoFit/>
          </a:bodyPr>
          <a:lstStyle/>
          <a:p>
            <a:pPr marL="285750" indent="-285750">
              <a:buFont typeface="Arial" panose="020B0604020202020204" pitchFamily="34" charset="0"/>
              <a:buChar char="•"/>
            </a:pPr>
            <a:r>
              <a:rPr lang="it-IT" b="1" dirty="0">
                <a:solidFill>
                  <a:srgbClr val="C00000"/>
                </a:solidFill>
              </a:rPr>
              <a:t>OLY SIL FIRE 12</a:t>
            </a:r>
          </a:p>
          <a:p>
            <a:r>
              <a:rPr lang="it-IT" dirty="0"/>
              <a:t>Lastra a base di calcio </a:t>
            </a:r>
            <a:r>
              <a:rPr lang="it-IT" dirty="0" err="1"/>
              <a:t>fibrosilicato</a:t>
            </a:r>
            <a:r>
              <a:rPr lang="it-IT" dirty="0"/>
              <a:t> ad alte     prestazioni </a:t>
            </a:r>
          </a:p>
          <a:p>
            <a:r>
              <a:rPr lang="it-IT" dirty="0"/>
              <a:t>Reazione al fuoco A1</a:t>
            </a:r>
          </a:p>
          <a:p>
            <a:endParaRPr lang="it-IT" dirty="0"/>
          </a:p>
          <a:p>
            <a:endParaRPr lang="it-IT" dirty="0"/>
          </a:p>
          <a:p>
            <a:endParaRPr lang="it-IT" dirty="0"/>
          </a:p>
          <a:p>
            <a:pPr marL="285750" indent="-285750">
              <a:buFont typeface="Arial" panose="020B0604020202020204" pitchFamily="34" charset="0"/>
              <a:buChar char="•"/>
            </a:pPr>
            <a:r>
              <a:rPr lang="it-IT" b="1" dirty="0">
                <a:solidFill>
                  <a:srgbClr val="C00000"/>
                </a:solidFill>
              </a:rPr>
              <a:t>OLY CONNECT 9x40</a:t>
            </a:r>
          </a:p>
          <a:p>
            <a:r>
              <a:rPr lang="it-IT" dirty="0"/>
              <a:t>Tasselli con dadino conico assemblato con rondella a testa svasata</a:t>
            </a:r>
          </a:p>
          <a:p>
            <a:endParaRPr lang="it-IT" dirty="0"/>
          </a:p>
          <a:p>
            <a:endParaRPr lang="it-IT" dirty="0"/>
          </a:p>
          <a:p>
            <a:endParaRPr lang="it-IT" dirty="0"/>
          </a:p>
          <a:p>
            <a:pPr marL="285750" indent="-285750">
              <a:buFont typeface="Arial" panose="020B0604020202020204" pitchFamily="34" charset="0"/>
              <a:buChar char="•"/>
            </a:pPr>
            <a:r>
              <a:rPr lang="it-IT" b="1" dirty="0">
                <a:solidFill>
                  <a:srgbClr val="C00000"/>
                </a:solidFill>
              </a:rPr>
              <a:t>OLY GROUT STUCCOSIL</a:t>
            </a:r>
          </a:p>
          <a:p>
            <a:r>
              <a:rPr lang="it-IT" dirty="0"/>
              <a:t>Collante e rasante specifico</a:t>
            </a:r>
          </a:p>
          <a:p>
            <a:r>
              <a:rPr lang="it-IT" dirty="0"/>
              <a:t>Reazione al fuoco A1</a:t>
            </a:r>
            <a:endParaRPr lang="it-IT" sz="1600" dirty="0"/>
          </a:p>
        </p:txBody>
      </p:sp>
      <p:pic>
        <p:nvPicPr>
          <p:cNvPr id="6" name="Immagine 5">
            <a:extLst>
              <a:ext uri="{FF2B5EF4-FFF2-40B4-BE49-F238E27FC236}">
                <a16:creationId xmlns:a16="http://schemas.microsoft.com/office/drawing/2014/main" id="{A2F39193-98FC-5CC6-6EBB-E144A0A0D20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50268" y="1912276"/>
            <a:ext cx="1283822" cy="1243042"/>
          </a:xfrm>
          <a:prstGeom prst="rect">
            <a:avLst/>
          </a:prstGeom>
        </p:spPr>
      </p:pic>
      <p:pic>
        <p:nvPicPr>
          <p:cNvPr id="7" name="Immagine 6">
            <a:extLst>
              <a:ext uri="{FF2B5EF4-FFF2-40B4-BE49-F238E27FC236}">
                <a16:creationId xmlns:a16="http://schemas.microsoft.com/office/drawing/2014/main" id="{F26B1E7E-1CA1-4235-EC86-BA2310F33B0B}"/>
              </a:ext>
            </a:extLst>
          </p:cNvPr>
          <p:cNvPicPr>
            <a:picLocks noChangeAspect="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4508927" y="5372622"/>
            <a:ext cx="1283822" cy="1274005"/>
          </a:xfrm>
          <a:prstGeom prst="rect">
            <a:avLst/>
          </a:prstGeom>
          <a:noFill/>
          <a:ln>
            <a:noFill/>
          </a:ln>
        </p:spPr>
      </p:pic>
      <p:pic>
        <p:nvPicPr>
          <p:cNvPr id="8" name="Immagine 7">
            <a:extLst>
              <a:ext uri="{FF2B5EF4-FFF2-40B4-BE49-F238E27FC236}">
                <a16:creationId xmlns:a16="http://schemas.microsoft.com/office/drawing/2014/main" id="{922E7243-CABA-2D42-1D6D-4D1078D6C93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0269" y="3717518"/>
            <a:ext cx="1283822" cy="1255125"/>
          </a:xfrm>
          <a:prstGeom prst="rect">
            <a:avLst/>
          </a:prstGeom>
        </p:spPr>
      </p:pic>
      <p:pic>
        <p:nvPicPr>
          <p:cNvPr id="9" name="Immagine 8">
            <a:extLst>
              <a:ext uri="{FF2B5EF4-FFF2-40B4-BE49-F238E27FC236}">
                <a16:creationId xmlns:a16="http://schemas.microsoft.com/office/drawing/2014/main" id="{EAA5A995-5DD6-CE97-87AF-5054C9BEB7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978339" y="2695815"/>
            <a:ext cx="1222125" cy="1199120"/>
          </a:xfrm>
          <a:prstGeom prst="rect">
            <a:avLst/>
          </a:prstGeom>
        </p:spPr>
      </p:pic>
      <p:pic>
        <p:nvPicPr>
          <p:cNvPr id="10" name="Immagine 9">
            <a:extLst>
              <a:ext uri="{FF2B5EF4-FFF2-40B4-BE49-F238E27FC236}">
                <a16:creationId xmlns:a16="http://schemas.microsoft.com/office/drawing/2014/main" id="{2E78F86E-4A2A-7AD5-5FC6-58FD459A7AB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37439" y="1281304"/>
            <a:ext cx="1222125" cy="1200558"/>
          </a:xfrm>
          <a:prstGeom prst="rect">
            <a:avLst/>
          </a:prstGeom>
        </p:spPr>
      </p:pic>
      <p:pic>
        <p:nvPicPr>
          <p:cNvPr id="11" name="Immagine 10">
            <a:extLst>
              <a:ext uri="{FF2B5EF4-FFF2-40B4-BE49-F238E27FC236}">
                <a16:creationId xmlns:a16="http://schemas.microsoft.com/office/drawing/2014/main" id="{72F16458-2561-E887-E552-4A73F0A7713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869010" y="3945527"/>
            <a:ext cx="1222125" cy="1209185"/>
          </a:xfrm>
          <a:prstGeom prst="rect">
            <a:avLst/>
          </a:prstGeom>
        </p:spPr>
      </p:pic>
      <p:pic>
        <p:nvPicPr>
          <p:cNvPr id="4" name="Immagine 3">
            <a:extLst>
              <a:ext uri="{FF2B5EF4-FFF2-40B4-BE49-F238E27FC236}">
                <a16:creationId xmlns:a16="http://schemas.microsoft.com/office/drawing/2014/main" id="{8DEE1631-DA27-B7AF-C245-9D1BDB51A416}"/>
              </a:ext>
            </a:extLst>
          </p:cNvPr>
          <p:cNvPicPr>
            <a:picLocks noChangeAspect="1"/>
          </p:cNvPicPr>
          <p:nvPr/>
        </p:nvPicPr>
        <p:blipFill>
          <a:blip r:embed="rId9"/>
          <a:stretch>
            <a:fillRect/>
          </a:stretch>
        </p:blipFill>
        <p:spPr>
          <a:xfrm flipH="1">
            <a:off x="10020592" y="5376937"/>
            <a:ext cx="1418848" cy="1312241"/>
          </a:xfrm>
          <a:prstGeom prst="rect">
            <a:avLst/>
          </a:prstGeom>
        </p:spPr>
      </p:pic>
      <p:sp>
        <p:nvSpPr>
          <p:cNvPr id="5" name="CasellaDiTesto 4">
            <a:extLst>
              <a:ext uri="{FF2B5EF4-FFF2-40B4-BE49-F238E27FC236}">
                <a16:creationId xmlns:a16="http://schemas.microsoft.com/office/drawing/2014/main" id="{1B580BB7-842D-F43D-294E-770E0D3BEFBD}"/>
              </a:ext>
            </a:extLst>
          </p:cNvPr>
          <p:cNvSpPr txBox="1"/>
          <p:nvPr/>
        </p:nvSpPr>
        <p:spPr>
          <a:xfrm>
            <a:off x="6585246" y="1238655"/>
            <a:ext cx="3661184" cy="5078313"/>
          </a:xfrm>
          <a:prstGeom prst="rect">
            <a:avLst/>
          </a:prstGeom>
          <a:noFill/>
        </p:spPr>
        <p:txBody>
          <a:bodyPr wrap="square">
            <a:spAutoFit/>
          </a:bodyPr>
          <a:lstStyle/>
          <a:p>
            <a:pPr marL="285750" indent="-285750">
              <a:buFont typeface="Arial" panose="020B0604020202020204" pitchFamily="34" charset="0"/>
              <a:buChar char="•"/>
            </a:pPr>
            <a:r>
              <a:rPr lang="it-IT" b="1" dirty="0">
                <a:solidFill>
                  <a:srgbClr val="C00000"/>
                </a:solidFill>
              </a:rPr>
              <a:t>OLY PROFILE C 27 </a:t>
            </a:r>
          </a:p>
          <a:p>
            <a:r>
              <a:rPr lang="it-IT" dirty="0"/>
              <a:t>Orditura metallica trasversale con sezione a C</a:t>
            </a:r>
            <a:endParaRPr lang="it-IT" b="1" dirty="0"/>
          </a:p>
          <a:p>
            <a:r>
              <a:rPr lang="it-IT" dirty="0"/>
              <a:t>Reazione al fuoco A1</a:t>
            </a:r>
            <a:endParaRPr lang="it-IT" b="1" dirty="0"/>
          </a:p>
          <a:p>
            <a:pPr marL="285750" indent="-285750">
              <a:buFont typeface="Arial" panose="020B0604020202020204" pitchFamily="34" charset="0"/>
              <a:buChar char="•"/>
            </a:pPr>
            <a:endParaRPr lang="it-IT" b="1" dirty="0"/>
          </a:p>
          <a:p>
            <a:pPr marL="285750" indent="-285750">
              <a:buFont typeface="Arial" panose="020B0604020202020204" pitchFamily="34" charset="0"/>
              <a:buChar char="•"/>
            </a:pPr>
            <a:r>
              <a:rPr lang="it-IT" b="1" dirty="0">
                <a:solidFill>
                  <a:srgbClr val="C00000"/>
                </a:solidFill>
              </a:rPr>
              <a:t>OLY PROFILE U 28 </a:t>
            </a:r>
          </a:p>
          <a:p>
            <a:r>
              <a:rPr lang="it-IT" dirty="0"/>
              <a:t>Profilo guida longitudinale con sezione a U</a:t>
            </a:r>
          </a:p>
          <a:p>
            <a:r>
              <a:rPr lang="it-IT" dirty="0"/>
              <a:t>Reazione al fuoco A1</a:t>
            </a:r>
          </a:p>
          <a:p>
            <a:endParaRPr lang="it-IT" b="1" dirty="0"/>
          </a:p>
          <a:p>
            <a:endParaRPr lang="it-IT" b="1" dirty="0"/>
          </a:p>
          <a:p>
            <a:pPr marL="285750" indent="-285750">
              <a:buFont typeface="Arial" panose="020B0604020202020204" pitchFamily="34" charset="0"/>
              <a:buChar char="•"/>
            </a:pPr>
            <a:r>
              <a:rPr lang="it-IT" b="1" dirty="0">
                <a:solidFill>
                  <a:srgbClr val="C00000"/>
                </a:solidFill>
              </a:rPr>
              <a:t>OLY PROFILE D 0-12 </a:t>
            </a:r>
          </a:p>
          <a:p>
            <a:r>
              <a:rPr lang="it-IT" dirty="0"/>
              <a:t>Staffa distanziatore universale 0-12 cm</a:t>
            </a:r>
          </a:p>
          <a:p>
            <a:endParaRPr lang="it-IT" b="1" dirty="0"/>
          </a:p>
          <a:p>
            <a:pPr marL="285750" indent="-285750">
              <a:buFont typeface="Arial" panose="020B0604020202020204" pitchFamily="34" charset="0"/>
              <a:buChar char="•"/>
            </a:pPr>
            <a:r>
              <a:rPr lang="it-IT" b="1" dirty="0">
                <a:solidFill>
                  <a:srgbClr val="C00000"/>
                </a:solidFill>
              </a:rPr>
              <a:t>VITI AUTOFILETTANTI</a:t>
            </a:r>
          </a:p>
          <a:p>
            <a:r>
              <a:rPr lang="it-IT" dirty="0"/>
              <a:t>Viti autofilettanti fosfatate necessarie per fissare le lastre OLY SIL FIRE 12</a:t>
            </a:r>
            <a:endParaRPr lang="it-IT" b="1" dirty="0"/>
          </a:p>
        </p:txBody>
      </p:sp>
      <p:grpSp>
        <p:nvGrpSpPr>
          <p:cNvPr id="2" name="Gruppo 1">
            <a:extLst>
              <a:ext uri="{FF2B5EF4-FFF2-40B4-BE49-F238E27FC236}">
                <a16:creationId xmlns:a16="http://schemas.microsoft.com/office/drawing/2014/main" id="{DFCE4CD7-3173-690B-2335-ED6279F7EEAE}"/>
              </a:ext>
            </a:extLst>
          </p:cNvPr>
          <p:cNvGrpSpPr/>
          <p:nvPr/>
        </p:nvGrpSpPr>
        <p:grpSpPr>
          <a:xfrm>
            <a:off x="-2" y="-5272"/>
            <a:ext cx="12192002" cy="1029974"/>
            <a:chOff x="0" y="0"/>
            <a:chExt cx="12192002" cy="1029974"/>
          </a:xfrm>
        </p:grpSpPr>
        <p:pic>
          <p:nvPicPr>
            <p:cNvPr id="12" name="Immagine 11">
              <a:extLst>
                <a:ext uri="{FF2B5EF4-FFF2-40B4-BE49-F238E27FC236}">
                  <a16:creationId xmlns:a16="http://schemas.microsoft.com/office/drawing/2014/main" id="{20F113FF-6E26-B159-F6B3-0F7531A33B24}"/>
                </a:ext>
              </a:extLst>
            </p:cNvPr>
            <p:cNvPicPr>
              <a:picLocks noChangeAspect="1"/>
            </p:cNvPicPr>
            <p:nvPr/>
          </p:nvPicPr>
          <p:blipFill rotWithShape="1">
            <a:blip r:embed="rId10"/>
            <a:srcRect r="17550"/>
            <a:stretch/>
          </p:blipFill>
          <p:spPr>
            <a:xfrm>
              <a:off x="0" y="0"/>
              <a:ext cx="4003829" cy="1029974"/>
            </a:xfrm>
            <a:prstGeom prst="rect">
              <a:avLst/>
            </a:prstGeom>
          </p:spPr>
        </p:pic>
        <p:pic>
          <p:nvPicPr>
            <p:cNvPr id="13" name="Immagine 12">
              <a:extLst>
                <a:ext uri="{FF2B5EF4-FFF2-40B4-BE49-F238E27FC236}">
                  <a16:creationId xmlns:a16="http://schemas.microsoft.com/office/drawing/2014/main" id="{A44655C6-255E-584F-73C7-5197B312D2F7}"/>
                </a:ext>
              </a:extLst>
            </p:cNvPr>
            <p:cNvPicPr>
              <a:picLocks noChangeAspect="1"/>
            </p:cNvPicPr>
            <p:nvPr/>
          </p:nvPicPr>
          <p:blipFill rotWithShape="1">
            <a:blip r:embed="rId10"/>
            <a:srcRect l="57343"/>
            <a:stretch/>
          </p:blipFill>
          <p:spPr>
            <a:xfrm>
              <a:off x="10120544" y="0"/>
              <a:ext cx="2071458" cy="1029974"/>
            </a:xfrm>
            <a:prstGeom prst="rect">
              <a:avLst/>
            </a:prstGeom>
          </p:spPr>
        </p:pic>
        <p:pic>
          <p:nvPicPr>
            <p:cNvPr id="14" name="Immagine 13">
              <a:extLst>
                <a:ext uri="{FF2B5EF4-FFF2-40B4-BE49-F238E27FC236}">
                  <a16:creationId xmlns:a16="http://schemas.microsoft.com/office/drawing/2014/main" id="{BC45B2D3-FB2C-537B-9027-E016AF985180}"/>
                </a:ext>
              </a:extLst>
            </p:cNvPr>
            <p:cNvPicPr>
              <a:picLocks noChangeAspect="1"/>
            </p:cNvPicPr>
            <p:nvPr/>
          </p:nvPicPr>
          <p:blipFill rotWithShape="1">
            <a:blip r:embed="rId10"/>
            <a:srcRect l="57770" r="17550"/>
            <a:stretch/>
          </p:blipFill>
          <p:spPr>
            <a:xfrm>
              <a:off x="4003829" y="0"/>
              <a:ext cx="6232124" cy="1029974"/>
            </a:xfrm>
            <a:prstGeom prst="rect">
              <a:avLst/>
            </a:prstGeom>
          </p:spPr>
        </p:pic>
      </p:grpSp>
      <p:sp>
        <p:nvSpPr>
          <p:cNvPr id="16" name="CasellaDiTesto 15">
            <a:extLst>
              <a:ext uri="{FF2B5EF4-FFF2-40B4-BE49-F238E27FC236}">
                <a16:creationId xmlns:a16="http://schemas.microsoft.com/office/drawing/2014/main" id="{D1DDDA74-09C5-B411-473E-454805046463}"/>
              </a:ext>
            </a:extLst>
          </p:cNvPr>
          <p:cNvSpPr txBox="1"/>
          <p:nvPr/>
        </p:nvSpPr>
        <p:spPr>
          <a:xfrm>
            <a:off x="100865" y="1238655"/>
            <a:ext cx="6093372" cy="523220"/>
          </a:xfrm>
          <a:prstGeom prst="rect">
            <a:avLst/>
          </a:prstGeom>
          <a:noFill/>
        </p:spPr>
        <p:txBody>
          <a:bodyPr wrap="square">
            <a:spAutoFit/>
          </a:bodyPr>
          <a:lstStyle/>
          <a:p>
            <a:r>
              <a:rPr lang="it-IT" sz="2800" b="1" dirty="0">
                <a:solidFill>
                  <a:srgbClr val="C00000"/>
                </a:solidFill>
              </a:rPr>
              <a:t>Componenti OLYMPUS-FIRE REI 120</a:t>
            </a:r>
          </a:p>
        </p:txBody>
      </p:sp>
    </p:spTree>
    <p:extLst>
      <p:ext uri="{BB962C8B-B14F-4D97-AF65-F5344CB8AC3E}">
        <p14:creationId xmlns:p14="http://schemas.microsoft.com/office/powerpoint/2010/main" val="40102547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o 9">
            <a:extLst>
              <a:ext uri="{FF2B5EF4-FFF2-40B4-BE49-F238E27FC236}">
                <a16:creationId xmlns:a16="http://schemas.microsoft.com/office/drawing/2014/main" id="{14CC506A-DE5C-89F3-19F0-F18B3087BAAA}"/>
              </a:ext>
            </a:extLst>
          </p:cNvPr>
          <p:cNvGrpSpPr/>
          <p:nvPr/>
        </p:nvGrpSpPr>
        <p:grpSpPr>
          <a:xfrm>
            <a:off x="-2" y="-5272"/>
            <a:ext cx="12192002" cy="1029974"/>
            <a:chOff x="0" y="0"/>
            <a:chExt cx="12192002" cy="1029974"/>
          </a:xfrm>
        </p:grpSpPr>
        <p:pic>
          <p:nvPicPr>
            <p:cNvPr id="11" name="Immagine 10">
              <a:extLst>
                <a:ext uri="{FF2B5EF4-FFF2-40B4-BE49-F238E27FC236}">
                  <a16:creationId xmlns:a16="http://schemas.microsoft.com/office/drawing/2014/main" id="{1451D967-8D34-7F63-3AF5-BF66D1143030}"/>
                </a:ext>
              </a:extLst>
            </p:cNvPr>
            <p:cNvPicPr>
              <a:picLocks noChangeAspect="1"/>
            </p:cNvPicPr>
            <p:nvPr/>
          </p:nvPicPr>
          <p:blipFill rotWithShape="1">
            <a:blip r:embed="rId2"/>
            <a:srcRect r="17550"/>
            <a:stretch/>
          </p:blipFill>
          <p:spPr>
            <a:xfrm>
              <a:off x="0" y="0"/>
              <a:ext cx="4003829" cy="1029974"/>
            </a:xfrm>
            <a:prstGeom prst="rect">
              <a:avLst/>
            </a:prstGeom>
          </p:spPr>
        </p:pic>
        <p:pic>
          <p:nvPicPr>
            <p:cNvPr id="12" name="Immagine 11">
              <a:extLst>
                <a:ext uri="{FF2B5EF4-FFF2-40B4-BE49-F238E27FC236}">
                  <a16:creationId xmlns:a16="http://schemas.microsoft.com/office/drawing/2014/main" id="{35400597-158F-009A-21B6-FDB1E1FF30B1}"/>
                </a:ext>
              </a:extLst>
            </p:cNvPr>
            <p:cNvPicPr>
              <a:picLocks noChangeAspect="1"/>
            </p:cNvPicPr>
            <p:nvPr/>
          </p:nvPicPr>
          <p:blipFill rotWithShape="1">
            <a:blip r:embed="rId2"/>
            <a:srcRect l="57343"/>
            <a:stretch/>
          </p:blipFill>
          <p:spPr>
            <a:xfrm>
              <a:off x="10120544" y="0"/>
              <a:ext cx="2071458" cy="1029974"/>
            </a:xfrm>
            <a:prstGeom prst="rect">
              <a:avLst/>
            </a:prstGeom>
          </p:spPr>
        </p:pic>
        <p:pic>
          <p:nvPicPr>
            <p:cNvPr id="13" name="Immagine 12">
              <a:extLst>
                <a:ext uri="{FF2B5EF4-FFF2-40B4-BE49-F238E27FC236}">
                  <a16:creationId xmlns:a16="http://schemas.microsoft.com/office/drawing/2014/main" id="{DE4B018A-54DB-64F1-B851-A3F15D4CC2EB}"/>
                </a:ext>
              </a:extLst>
            </p:cNvPr>
            <p:cNvPicPr>
              <a:picLocks noChangeAspect="1"/>
            </p:cNvPicPr>
            <p:nvPr/>
          </p:nvPicPr>
          <p:blipFill rotWithShape="1">
            <a:blip r:embed="rId2"/>
            <a:srcRect l="57770" r="17550"/>
            <a:stretch/>
          </p:blipFill>
          <p:spPr>
            <a:xfrm>
              <a:off x="4003829" y="0"/>
              <a:ext cx="6232124" cy="1029974"/>
            </a:xfrm>
            <a:prstGeom prst="rect">
              <a:avLst/>
            </a:prstGeom>
          </p:spPr>
        </p:pic>
      </p:grpSp>
      <p:pic>
        <p:nvPicPr>
          <p:cNvPr id="15" name="Immagine 14">
            <a:extLst>
              <a:ext uri="{FF2B5EF4-FFF2-40B4-BE49-F238E27FC236}">
                <a16:creationId xmlns:a16="http://schemas.microsoft.com/office/drawing/2014/main" id="{9E05B3E6-2E2B-D7A8-2059-242433E22CF6}"/>
              </a:ext>
            </a:extLst>
          </p:cNvPr>
          <p:cNvPicPr>
            <a:picLocks noChangeAspect="1"/>
          </p:cNvPicPr>
          <p:nvPr/>
        </p:nvPicPr>
        <p:blipFill>
          <a:blip r:embed="rId3"/>
          <a:stretch>
            <a:fillRect/>
          </a:stretch>
        </p:blipFill>
        <p:spPr>
          <a:xfrm>
            <a:off x="1972338" y="1026697"/>
            <a:ext cx="8247324" cy="5831303"/>
          </a:xfrm>
          <a:prstGeom prst="rect">
            <a:avLst/>
          </a:prstGeom>
        </p:spPr>
      </p:pic>
    </p:spTree>
    <p:extLst>
      <p:ext uri="{BB962C8B-B14F-4D97-AF65-F5344CB8AC3E}">
        <p14:creationId xmlns:p14="http://schemas.microsoft.com/office/powerpoint/2010/main" val="36301452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D5EE2C-B01F-D32E-6A6D-0A259EF06B77}"/>
            </a:ext>
          </a:extLst>
        </p:cNvPr>
        <p:cNvGrpSpPr/>
        <p:nvPr/>
      </p:nvGrpSpPr>
      <p:grpSpPr>
        <a:xfrm>
          <a:off x="0" y="0"/>
          <a:ext cx="0" cy="0"/>
          <a:chOff x="0" y="0"/>
          <a:chExt cx="0" cy="0"/>
        </a:xfrm>
      </p:grpSpPr>
      <p:grpSp>
        <p:nvGrpSpPr>
          <p:cNvPr id="6" name="Gruppo 5">
            <a:extLst>
              <a:ext uri="{FF2B5EF4-FFF2-40B4-BE49-F238E27FC236}">
                <a16:creationId xmlns:a16="http://schemas.microsoft.com/office/drawing/2014/main" id="{24113E39-91D6-0CD4-2C99-18489C67C95B}"/>
              </a:ext>
            </a:extLst>
          </p:cNvPr>
          <p:cNvGrpSpPr/>
          <p:nvPr/>
        </p:nvGrpSpPr>
        <p:grpSpPr>
          <a:xfrm>
            <a:off x="-2" y="-5272"/>
            <a:ext cx="12192002" cy="1029974"/>
            <a:chOff x="0" y="0"/>
            <a:chExt cx="12192002" cy="1029974"/>
          </a:xfrm>
        </p:grpSpPr>
        <p:pic>
          <p:nvPicPr>
            <p:cNvPr id="7" name="Immagine 6">
              <a:extLst>
                <a:ext uri="{FF2B5EF4-FFF2-40B4-BE49-F238E27FC236}">
                  <a16:creationId xmlns:a16="http://schemas.microsoft.com/office/drawing/2014/main" id="{921F456D-449C-F852-3F47-E16C47C82BA5}"/>
                </a:ext>
              </a:extLst>
            </p:cNvPr>
            <p:cNvPicPr>
              <a:picLocks noChangeAspect="1"/>
            </p:cNvPicPr>
            <p:nvPr/>
          </p:nvPicPr>
          <p:blipFill rotWithShape="1">
            <a:blip r:embed="rId3"/>
            <a:srcRect r="17550"/>
            <a:stretch/>
          </p:blipFill>
          <p:spPr>
            <a:xfrm>
              <a:off x="0" y="0"/>
              <a:ext cx="4003829" cy="1029974"/>
            </a:xfrm>
            <a:prstGeom prst="rect">
              <a:avLst/>
            </a:prstGeom>
          </p:spPr>
        </p:pic>
        <p:pic>
          <p:nvPicPr>
            <p:cNvPr id="8" name="Immagine 7">
              <a:extLst>
                <a:ext uri="{FF2B5EF4-FFF2-40B4-BE49-F238E27FC236}">
                  <a16:creationId xmlns:a16="http://schemas.microsoft.com/office/drawing/2014/main" id="{29319228-8190-4B04-24EC-9F9D319FDFAC}"/>
                </a:ext>
              </a:extLst>
            </p:cNvPr>
            <p:cNvPicPr>
              <a:picLocks noChangeAspect="1"/>
            </p:cNvPicPr>
            <p:nvPr/>
          </p:nvPicPr>
          <p:blipFill rotWithShape="1">
            <a:blip r:embed="rId3"/>
            <a:srcRect l="57343"/>
            <a:stretch/>
          </p:blipFill>
          <p:spPr>
            <a:xfrm>
              <a:off x="10120544" y="0"/>
              <a:ext cx="2071458" cy="1029974"/>
            </a:xfrm>
            <a:prstGeom prst="rect">
              <a:avLst/>
            </a:prstGeom>
          </p:spPr>
        </p:pic>
        <p:pic>
          <p:nvPicPr>
            <p:cNvPr id="9" name="Immagine 8">
              <a:extLst>
                <a:ext uri="{FF2B5EF4-FFF2-40B4-BE49-F238E27FC236}">
                  <a16:creationId xmlns:a16="http://schemas.microsoft.com/office/drawing/2014/main" id="{4EA7CF86-E2AD-6B63-CD4E-6A9F4239F91B}"/>
                </a:ext>
              </a:extLst>
            </p:cNvPr>
            <p:cNvPicPr>
              <a:picLocks noChangeAspect="1"/>
            </p:cNvPicPr>
            <p:nvPr/>
          </p:nvPicPr>
          <p:blipFill rotWithShape="1">
            <a:blip r:embed="rId3"/>
            <a:srcRect l="57770" r="17550"/>
            <a:stretch/>
          </p:blipFill>
          <p:spPr>
            <a:xfrm>
              <a:off x="4003829" y="0"/>
              <a:ext cx="6232124" cy="1029974"/>
            </a:xfrm>
            <a:prstGeom prst="rect">
              <a:avLst/>
            </a:prstGeom>
          </p:spPr>
        </p:pic>
      </p:grpSp>
      <p:sp>
        <p:nvSpPr>
          <p:cNvPr id="11" name="CasellaDiTesto 10">
            <a:extLst>
              <a:ext uri="{FF2B5EF4-FFF2-40B4-BE49-F238E27FC236}">
                <a16:creationId xmlns:a16="http://schemas.microsoft.com/office/drawing/2014/main" id="{31B5F753-5AF9-4AA8-3BE6-06FDA5C71AD2}"/>
              </a:ext>
            </a:extLst>
          </p:cNvPr>
          <p:cNvSpPr txBox="1"/>
          <p:nvPr/>
        </p:nvSpPr>
        <p:spPr>
          <a:xfrm>
            <a:off x="626532" y="4191721"/>
            <a:ext cx="9177869" cy="1702774"/>
          </a:xfrm>
          <a:prstGeom prst="rect">
            <a:avLst/>
          </a:prstGeom>
          <a:noFill/>
        </p:spPr>
        <p:txBody>
          <a:bodyPr wrap="square">
            <a:spAutoFit/>
          </a:bodyPr>
          <a:lstStyle/>
          <a:p>
            <a:pPr>
              <a:lnSpc>
                <a:spcPct val="107000"/>
              </a:lnSpc>
              <a:spcAft>
                <a:spcPts val="800"/>
              </a:spcAft>
              <a:buNone/>
            </a:pPr>
            <a:r>
              <a:rPr lang="it-IT" sz="2000" kern="100" dirty="0">
                <a:effectLst/>
                <a:latin typeface="Calibri" panose="020F0502020204030204" pitchFamily="34" charset="0"/>
                <a:ea typeface="Calibri" panose="020F0502020204030204" pitchFamily="34" charset="0"/>
                <a:cs typeface="Times New Roman" panose="02020603050405020304" pitchFamily="18" charset="0"/>
              </a:rPr>
              <a:t>La normativa definisce le prestazioni minime richieste in caso di incendio per garantire:</a:t>
            </a:r>
          </a:p>
          <a:p>
            <a:pPr marL="285750" indent="-285750">
              <a:lnSpc>
                <a:spcPct val="107000"/>
              </a:lnSpc>
              <a:spcAft>
                <a:spcPts val="800"/>
              </a:spcAft>
              <a:buFont typeface="Arial" panose="020B0604020202020204" pitchFamily="34" charset="0"/>
              <a:buChar char="•"/>
            </a:pPr>
            <a:r>
              <a:rPr lang="it-IT" sz="2000" kern="100" dirty="0">
                <a:effectLst/>
                <a:latin typeface="Calibri" panose="020F0502020204030204" pitchFamily="34" charset="0"/>
                <a:ea typeface="Calibri" panose="020F0502020204030204" pitchFamily="34" charset="0"/>
                <a:cs typeface="Times New Roman" panose="02020603050405020304" pitchFamily="18" charset="0"/>
              </a:rPr>
              <a:t>Stabilità strutturale</a:t>
            </a:r>
          </a:p>
          <a:p>
            <a:pPr marL="285750" indent="-285750">
              <a:lnSpc>
                <a:spcPct val="107000"/>
              </a:lnSpc>
              <a:spcAft>
                <a:spcPts val="800"/>
              </a:spcAft>
              <a:buFont typeface="Arial" panose="020B0604020202020204" pitchFamily="34" charset="0"/>
              <a:buChar char="•"/>
            </a:pPr>
            <a:r>
              <a:rPr lang="it-IT" sz="2000" kern="100" dirty="0">
                <a:effectLst/>
                <a:latin typeface="Calibri" panose="020F0502020204030204" pitchFamily="34" charset="0"/>
                <a:ea typeface="Calibri" panose="020F0502020204030204" pitchFamily="34" charset="0"/>
                <a:cs typeface="Times New Roman" panose="02020603050405020304" pitchFamily="18" charset="0"/>
              </a:rPr>
              <a:t>Tenuta dei compartimenti antincendio</a:t>
            </a:r>
          </a:p>
          <a:p>
            <a:pPr marL="285750" indent="-285750">
              <a:lnSpc>
                <a:spcPct val="107000"/>
              </a:lnSpc>
              <a:spcAft>
                <a:spcPts val="800"/>
              </a:spcAft>
              <a:buFont typeface="Arial" panose="020B0604020202020204" pitchFamily="34" charset="0"/>
              <a:buChar char="•"/>
            </a:pPr>
            <a:r>
              <a:rPr lang="it-IT" sz="2000" kern="100" dirty="0">
                <a:effectLst/>
                <a:latin typeface="Calibri" panose="020F0502020204030204" pitchFamily="34" charset="0"/>
                <a:ea typeface="Calibri" panose="020F0502020204030204" pitchFamily="34" charset="0"/>
                <a:cs typeface="Times New Roman" panose="02020603050405020304" pitchFamily="18" charset="0"/>
              </a:rPr>
              <a:t>Sicurezza per gli occupanti e per i soccorritori</a:t>
            </a:r>
          </a:p>
        </p:txBody>
      </p:sp>
      <p:sp>
        <p:nvSpPr>
          <p:cNvPr id="13" name="CasellaDiTesto 12">
            <a:extLst>
              <a:ext uri="{FF2B5EF4-FFF2-40B4-BE49-F238E27FC236}">
                <a16:creationId xmlns:a16="http://schemas.microsoft.com/office/drawing/2014/main" id="{C2F5760B-C37E-9DD8-0EFB-DF0C378008C8}"/>
              </a:ext>
            </a:extLst>
          </p:cNvPr>
          <p:cNvSpPr txBox="1"/>
          <p:nvPr/>
        </p:nvSpPr>
        <p:spPr>
          <a:xfrm>
            <a:off x="491066" y="1320086"/>
            <a:ext cx="8144933" cy="532903"/>
          </a:xfrm>
          <a:prstGeom prst="rect">
            <a:avLst/>
          </a:prstGeom>
          <a:noFill/>
        </p:spPr>
        <p:txBody>
          <a:bodyPr wrap="square">
            <a:spAutoFit/>
          </a:bodyPr>
          <a:lstStyle/>
          <a:p>
            <a:pPr>
              <a:lnSpc>
                <a:spcPct val="107000"/>
              </a:lnSpc>
              <a:spcAft>
                <a:spcPts val="800"/>
              </a:spcAft>
              <a:buNone/>
            </a:pPr>
            <a:r>
              <a:rPr lang="it-IT" sz="2800" b="1" kern="100" dirty="0">
                <a:effectLst/>
                <a:latin typeface="Calibri" panose="020F0502020204030204" pitchFamily="34" charset="0"/>
                <a:ea typeface="Calibri" panose="020F0502020204030204" pitchFamily="34" charset="0"/>
                <a:cs typeface="Times New Roman" panose="02020603050405020304" pitchFamily="18" charset="0"/>
              </a:rPr>
              <a:t>Introduzione alla normativa antincendio in edilizia</a:t>
            </a:r>
          </a:p>
        </p:txBody>
      </p:sp>
      <p:sp>
        <p:nvSpPr>
          <p:cNvPr id="15" name="CasellaDiTesto 14">
            <a:extLst>
              <a:ext uri="{FF2B5EF4-FFF2-40B4-BE49-F238E27FC236}">
                <a16:creationId xmlns:a16="http://schemas.microsoft.com/office/drawing/2014/main" id="{DDF2B798-E202-CE5C-7450-D061EF17766A}"/>
              </a:ext>
            </a:extLst>
          </p:cNvPr>
          <p:cNvSpPr txBox="1"/>
          <p:nvPr/>
        </p:nvSpPr>
        <p:spPr>
          <a:xfrm>
            <a:off x="491066" y="2099494"/>
            <a:ext cx="2912534" cy="461665"/>
          </a:xfrm>
          <a:prstGeom prst="rect">
            <a:avLst/>
          </a:prstGeom>
          <a:noFill/>
        </p:spPr>
        <p:txBody>
          <a:bodyPr wrap="square">
            <a:spAutoFit/>
          </a:bodyPr>
          <a:lstStyle/>
          <a:p>
            <a:r>
              <a:rPr lang="it-IT" sz="24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Contesto normativo</a:t>
            </a:r>
            <a:endParaRPr lang="it-IT" sz="2400" b="1" dirty="0">
              <a:solidFill>
                <a:srgbClr val="C00000"/>
              </a:solidFill>
            </a:endParaRPr>
          </a:p>
        </p:txBody>
      </p:sp>
      <p:sp>
        <p:nvSpPr>
          <p:cNvPr id="17" name="CasellaDiTesto 16">
            <a:extLst>
              <a:ext uri="{FF2B5EF4-FFF2-40B4-BE49-F238E27FC236}">
                <a16:creationId xmlns:a16="http://schemas.microsoft.com/office/drawing/2014/main" id="{1B56706A-7879-27A2-1D0B-922011496688}"/>
              </a:ext>
            </a:extLst>
          </p:cNvPr>
          <p:cNvSpPr txBox="1"/>
          <p:nvPr/>
        </p:nvSpPr>
        <p:spPr>
          <a:xfrm>
            <a:off x="626532" y="2807664"/>
            <a:ext cx="8906934" cy="707886"/>
          </a:xfrm>
          <a:prstGeom prst="rect">
            <a:avLst/>
          </a:prstGeom>
          <a:noFill/>
        </p:spPr>
        <p:txBody>
          <a:bodyPr wrap="square">
            <a:spAutoFit/>
          </a:bodyPr>
          <a:lstStyle/>
          <a:p>
            <a:r>
              <a:rPr lang="it-IT" sz="2000" kern="100" dirty="0">
                <a:effectLst/>
                <a:latin typeface="Calibri" panose="020F0502020204030204" pitchFamily="34" charset="0"/>
                <a:ea typeface="Calibri" panose="020F0502020204030204" pitchFamily="34" charset="0"/>
                <a:cs typeface="Times New Roman" panose="02020603050405020304" pitchFamily="18" charset="0"/>
              </a:rPr>
              <a:t>In Italia, la protezione al fuoco degli elementi edilizi è regolata dal D.M. 16/02/2007 e integrata dal Codice di Prevenzione Incendi (D.M. 03/08/2015 e </a:t>
            </a:r>
            <a:r>
              <a:rPr lang="it-IT" sz="2000" kern="100" dirty="0" err="1">
                <a:effectLst/>
                <a:latin typeface="Calibri" panose="020F0502020204030204" pitchFamily="34" charset="0"/>
                <a:ea typeface="Calibri" panose="020F0502020204030204" pitchFamily="34" charset="0"/>
                <a:cs typeface="Times New Roman" panose="02020603050405020304" pitchFamily="18" charset="0"/>
              </a:rPr>
              <a:t>s.m.i.</a:t>
            </a:r>
            <a:r>
              <a:rPr lang="it-IT" sz="2000" kern="100" dirty="0">
                <a:effectLst/>
                <a:latin typeface="Calibri" panose="020F0502020204030204" pitchFamily="34" charset="0"/>
                <a:ea typeface="Calibri" panose="020F0502020204030204" pitchFamily="34" charset="0"/>
                <a:cs typeface="Times New Roman" panose="02020603050405020304" pitchFamily="18" charset="0"/>
              </a:rPr>
              <a:t>)</a:t>
            </a:r>
            <a:endParaRPr lang="it-IT" sz="2000" dirty="0"/>
          </a:p>
        </p:txBody>
      </p:sp>
    </p:spTree>
    <p:extLst>
      <p:ext uri="{BB962C8B-B14F-4D97-AF65-F5344CB8AC3E}">
        <p14:creationId xmlns:p14="http://schemas.microsoft.com/office/powerpoint/2010/main" val="10892999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B9988A5-3564-0390-10B9-36B1F0C71600}"/>
              </a:ext>
            </a:extLst>
          </p:cNvPr>
          <p:cNvSpPr txBox="1"/>
          <p:nvPr/>
        </p:nvSpPr>
        <p:spPr>
          <a:xfrm>
            <a:off x="285750" y="1247775"/>
            <a:ext cx="5705475" cy="369332"/>
          </a:xfrm>
          <a:prstGeom prst="rect">
            <a:avLst/>
          </a:prstGeom>
          <a:noFill/>
        </p:spPr>
        <p:txBody>
          <a:bodyPr wrap="square" rtlCol="0">
            <a:spAutoFit/>
          </a:bodyPr>
          <a:lstStyle/>
          <a:p>
            <a:r>
              <a:rPr lang="it-IT" b="1" dirty="0">
                <a:solidFill>
                  <a:srgbClr val="C00000"/>
                </a:solidFill>
              </a:rPr>
              <a:t>APPLICAZIONE DEL SISTEMA OLYMPUS-FIRE REI 120</a:t>
            </a:r>
          </a:p>
        </p:txBody>
      </p:sp>
      <p:sp>
        <p:nvSpPr>
          <p:cNvPr id="4" name="CasellaDiTesto 3">
            <a:extLst>
              <a:ext uri="{FF2B5EF4-FFF2-40B4-BE49-F238E27FC236}">
                <a16:creationId xmlns:a16="http://schemas.microsoft.com/office/drawing/2014/main" id="{DA410451-4775-D52E-9837-6989F6B432DA}"/>
              </a:ext>
            </a:extLst>
          </p:cNvPr>
          <p:cNvSpPr txBox="1"/>
          <p:nvPr/>
        </p:nvSpPr>
        <p:spPr>
          <a:xfrm>
            <a:off x="314914" y="1617107"/>
            <a:ext cx="4800007" cy="4524315"/>
          </a:xfrm>
          <a:prstGeom prst="rect">
            <a:avLst/>
          </a:prstGeom>
          <a:noFill/>
        </p:spPr>
        <p:txBody>
          <a:bodyPr wrap="square" rtlCol="0">
            <a:spAutoFit/>
          </a:bodyPr>
          <a:lstStyle/>
          <a:p>
            <a:r>
              <a:rPr lang="it-IT" sz="1200" b="1" dirty="0">
                <a:solidFill>
                  <a:srgbClr val="C00000"/>
                </a:solidFill>
              </a:rPr>
              <a:t>1) Applicazione di OLY PROFILE U 28</a:t>
            </a:r>
          </a:p>
          <a:p>
            <a:r>
              <a:rPr lang="it-IT" sz="1200" dirty="0"/>
              <a:t>Fissaggio delle guide longitudinali alle pareti perimetrali mediante i tasselli OLY CONNECT 9x40, ponendoli a interasse di 50cm.</a:t>
            </a:r>
          </a:p>
          <a:p>
            <a:endParaRPr lang="it-IT" sz="1200" dirty="0"/>
          </a:p>
          <a:p>
            <a:r>
              <a:rPr lang="it-IT" sz="1200" b="1" dirty="0">
                <a:solidFill>
                  <a:srgbClr val="C00000"/>
                </a:solidFill>
              </a:rPr>
              <a:t>2) Applicazione di OLY PROFILE C 27</a:t>
            </a:r>
          </a:p>
          <a:p>
            <a:r>
              <a:rPr lang="it-IT" sz="1200" dirty="0"/>
              <a:t>Fissaggio delle orditure metalliche inserendo le estremità nelle guide longitudinali OLY PROFILE U 28, ponendoli a interasse di 40 cm.</a:t>
            </a:r>
          </a:p>
          <a:p>
            <a:r>
              <a:rPr lang="it-IT" sz="1200" dirty="0"/>
              <a:t>Ancoraggio al solaio tramite le staffe OLY PROFILE D 0-12, poste a interasse 100 cm e fissate a OLY PROFILE C 27 tramite viti in acciaio e al solaio tramite i tasselli metallici OLY CONNECT 9x40.</a:t>
            </a:r>
          </a:p>
          <a:p>
            <a:endParaRPr lang="it-IT" sz="1200" dirty="0"/>
          </a:p>
          <a:p>
            <a:r>
              <a:rPr lang="it-IT" sz="1200" b="1" dirty="0">
                <a:solidFill>
                  <a:srgbClr val="C00000"/>
                </a:solidFill>
              </a:rPr>
              <a:t>3) Applicazione di OLY SIL FIRE 12</a:t>
            </a:r>
          </a:p>
          <a:p>
            <a:r>
              <a:rPr lang="it-IT" sz="1200" dirty="0"/>
              <a:t>Applicazione della plafonatura realizzata con 4 strati di OLY SIL FIRE 12 posti a giunti sfalsati e fissate a OLY PROFILE C 27 e U 28 mediante viti autofilettanti fosfatate di lunghezza e passo diverso a seconda dello strato della lastra.</a:t>
            </a:r>
          </a:p>
          <a:p>
            <a:endParaRPr lang="it-IT" sz="1200" dirty="0"/>
          </a:p>
          <a:p>
            <a:endParaRPr lang="it-IT" sz="1200" dirty="0"/>
          </a:p>
          <a:p>
            <a:endParaRPr lang="it-IT" sz="1200" dirty="0"/>
          </a:p>
          <a:p>
            <a:endParaRPr lang="it-IT" sz="1200" dirty="0"/>
          </a:p>
          <a:p>
            <a:endParaRPr lang="it-IT" sz="1200" dirty="0"/>
          </a:p>
          <a:p>
            <a:r>
              <a:rPr lang="it-IT" sz="1200" b="1" dirty="0">
                <a:solidFill>
                  <a:srgbClr val="C00000"/>
                </a:solidFill>
              </a:rPr>
              <a:t>4) Applicazione di OLY GROUT STUCCOSIL</a:t>
            </a:r>
          </a:p>
          <a:p>
            <a:r>
              <a:rPr lang="it-IT" sz="1200" dirty="0"/>
              <a:t>Stuccatura dei giunti e delle teste delle viti mediante l’applicazione del collante e rasante OLY GROUT STUCCOSIL tramite una spatola metallica.</a:t>
            </a:r>
          </a:p>
        </p:txBody>
      </p:sp>
      <p:sp>
        <p:nvSpPr>
          <p:cNvPr id="8" name="CasellaDiTesto 7">
            <a:extLst>
              <a:ext uri="{FF2B5EF4-FFF2-40B4-BE49-F238E27FC236}">
                <a16:creationId xmlns:a16="http://schemas.microsoft.com/office/drawing/2014/main" id="{AA9B59E4-EA83-691F-3040-F67B56E5D79C}"/>
              </a:ext>
            </a:extLst>
          </p:cNvPr>
          <p:cNvSpPr txBox="1"/>
          <p:nvPr/>
        </p:nvSpPr>
        <p:spPr>
          <a:xfrm>
            <a:off x="1294957" y="4640729"/>
            <a:ext cx="3610271" cy="600164"/>
          </a:xfrm>
          <a:prstGeom prst="rect">
            <a:avLst/>
          </a:prstGeom>
          <a:noFill/>
        </p:spPr>
        <p:txBody>
          <a:bodyPr wrap="square" rtlCol="0">
            <a:spAutoFit/>
          </a:bodyPr>
          <a:lstStyle/>
          <a:p>
            <a:pPr marL="171450" indent="-171450">
              <a:buFont typeface="Arial" panose="020B0604020202020204" pitchFamily="34" charset="0"/>
              <a:buChar char="•"/>
            </a:pPr>
            <a:r>
              <a:rPr lang="it-IT" sz="1100" dirty="0"/>
              <a:t>Viti di lunghezza 35 mm e passo 600 per 1° e 2° strato</a:t>
            </a:r>
          </a:p>
          <a:p>
            <a:pPr marL="171450" indent="-171450">
              <a:buFont typeface="Arial" panose="020B0604020202020204" pitchFamily="34" charset="0"/>
              <a:buChar char="•"/>
            </a:pPr>
            <a:r>
              <a:rPr lang="it-IT" sz="1100" dirty="0"/>
              <a:t>Viti di lunghezza 70 mm  e passo 600 mm per 3° strato</a:t>
            </a:r>
          </a:p>
          <a:p>
            <a:pPr marL="171450" indent="-171450">
              <a:buFont typeface="Arial" panose="020B0604020202020204" pitchFamily="34" charset="0"/>
              <a:buChar char="•"/>
            </a:pPr>
            <a:r>
              <a:rPr lang="it-IT" sz="1100" dirty="0"/>
              <a:t>Viti di lunghezza 70 mm e passo 300 mm per 4° strato</a:t>
            </a:r>
          </a:p>
        </p:txBody>
      </p:sp>
      <p:sp>
        <p:nvSpPr>
          <p:cNvPr id="9" name="Freccia a destra 8">
            <a:extLst>
              <a:ext uri="{FF2B5EF4-FFF2-40B4-BE49-F238E27FC236}">
                <a16:creationId xmlns:a16="http://schemas.microsoft.com/office/drawing/2014/main" id="{EDD13B90-AB76-96D8-7C92-2B9A56AC38D9}"/>
              </a:ext>
            </a:extLst>
          </p:cNvPr>
          <p:cNvSpPr/>
          <p:nvPr/>
        </p:nvSpPr>
        <p:spPr>
          <a:xfrm>
            <a:off x="780313" y="4874136"/>
            <a:ext cx="333375" cy="133350"/>
          </a:xfrm>
          <a:prstGeom prst="rightArrow">
            <a:avLst/>
          </a:prstGeom>
          <a:solidFill>
            <a:schemeClr val="accent2"/>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Immagine 12">
            <a:extLst>
              <a:ext uri="{FF2B5EF4-FFF2-40B4-BE49-F238E27FC236}">
                <a16:creationId xmlns:a16="http://schemas.microsoft.com/office/drawing/2014/main" id="{C0EE45FC-288D-9C3E-4754-715ED417465F}"/>
              </a:ext>
            </a:extLst>
          </p:cNvPr>
          <p:cNvPicPr>
            <a:picLocks noChangeAspect="1"/>
          </p:cNvPicPr>
          <p:nvPr/>
        </p:nvPicPr>
        <p:blipFill>
          <a:blip r:embed="rId2"/>
          <a:stretch>
            <a:fillRect/>
          </a:stretch>
        </p:blipFill>
        <p:spPr>
          <a:xfrm>
            <a:off x="6265501" y="1268186"/>
            <a:ext cx="5172797" cy="2753109"/>
          </a:xfrm>
          <a:prstGeom prst="rect">
            <a:avLst/>
          </a:prstGeom>
        </p:spPr>
      </p:pic>
      <p:pic>
        <p:nvPicPr>
          <p:cNvPr id="15" name="Immagine 14">
            <a:extLst>
              <a:ext uri="{FF2B5EF4-FFF2-40B4-BE49-F238E27FC236}">
                <a16:creationId xmlns:a16="http://schemas.microsoft.com/office/drawing/2014/main" id="{A01A3AAA-0200-1C96-EF21-7087F95164B0}"/>
              </a:ext>
            </a:extLst>
          </p:cNvPr>
          <p:cNvPicPr>
            <a:picLocks noChangeAspect="1"/>
          </p:cNvPicPr>
          <p:nvPr/>
        </p:nvPicPr>
        <p:blipFill>
          <a:blip r:embed="rId3"/>
          <a:stretch>
            <a:fillRect/>
          </a:stretch>
        </p:blipFill>
        <p:spPr>
          <a:xfrm>
            <a:off x="6256552" y="4235865"/>
            <a:ext cx="5620534" cy="2010056"/>
          </a:xfrm>
          <a:prstGeom prst="rect">
            <a:avLst/>
          </a:prstGeom>
        </p:spPr>
      </p:pic>
      <p:cxnSp>
        <p:nvCxnSpPr>
          <p:cNvPr id="5" name="Connettore 2 4">
            <a:extLst>
              <a:ext uri="{FF2B5EF4-FFF2-40B4-BE49-F238E27FC236}">
                <a16:creationId xmlns:a16="http://schemas.microsoft.com/office/drawing/2014/main" id="{2E07345C-DD1A-C320-10A7-C724CBCE2DF2}"/>
              </a:ext>
            </a:extLst>
          </p:cNvPr>
          <p:cNvCxnSpPr/>
          <p:nvPr/>
        </p:nvCxnSpPr>
        <p:spPr>
          <a:xfrm>
            <a:off x="6972300" y="5073650"/>
            <a:ext cx="1238250" cy="0"/>
          </a:xfrm>
          <a:prstGeom prst="straightConnector1">
            <a:avLst/>
          </a:prstGeom>
          <a:ln>
            <a:solidFill>
              <a:schemeClr val="accent5">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CasellaDiTesto 5">
            <a:extLst>
              <a:ext uri="{FF2B5EF4-FFF2-40B4-BE49-F238E27FC236}">
                <a16:creationId xmlns:a16="http://schemas.microsoft.com/office/drawing/2014/main" id="{78B94B27-FAF4-DC53-B57B-EFD0591EBDE6}"/>
              </a:ext>
            </a:extLst>
          </p:cNvPr>
          <p:cNvSpPr txBox="1"/>
          <p:nvPr/>
        </p:nvSpPr>
        <p:spPr>
          <a:xfrm>
            <a:off x="7162800" y="4867786"/>
            <a:ext cx="800100" cy="261610"/>
          </a:xfrm>
          <a:prstGeom prst="rect">
            <a:avLst/>
          </a:prstGeom>
          <a:noFill/>
        </p:spPr>
        <p:txBody>
          <a:bodyPr wrap="square" rtlCol="0">
            <a:spAutoFit/>
          </a:bodyPr>
          <a:lstStyle/>
          <a:p>
            <a:pPr algn="ctr"/>
            <a:r>
              <a:rPr lang="it-IT" sz="1100" dirty="0">
                <a:solidFill>
                  <a:schemeClr val="accent5">
                    <a:lumMod val="50000"/>
                  </a:schemeClr>
                </a:solidFill>
              </a:rPr>
              <a:t>40 cm</a:t>
            </a:r>
          </a:p>
        </p:txBody>
      </p:sp>
      <p:cxnSp>
        <p:nvCxnSpPr>
          <p:cNvPr id="10" name="Connettore 2 9">
            <a:extLst>
              <a:ext uri="{FF2B5EF4-FFF2-40B4-BE49-F238E27FC236}">
                <a16:creationId xmlns:a16="http://schemas.microsoft.com/office/drawing/2014/main" id="{B093645C-E33D-E652-8DBC-8ABABE78D37F}"/>
              </a:ext>
            </a:extLst>
          </p:cNvPr>
          <p:cNvCxnSpPr/>
          <p:nvPr/>
        </p:nvCxnSpPr>
        <p:spPr>
          <a:xfrm>
            <a:off x="6832600" y="2025650"/>
            <a:ext cx="3016250" cy="0"/>
          </a:xfrm>
          <a:prstGeom prst="straightConnector1">
            <a:avLst/>
          </a:prstGeom>
          <a:ln>
            <a:solidFill>
              <a:schemeClr val="accent5">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CasellaDiTesto 10">
            <a:extLst>
              <a:ext uri="{FF2B5EF4-FFF2-40B4-BE49-F238E27FC236}">
                <a16:creationId xmlns:a16="http://schemas.microsoft.com/office/drawing/2014/main" id="{1EB61934-5EDC-112F-AC69-D6786170F241}"/>
              </a:ext>
            </a:extLst>
          </p:cNvPr>
          <p:cNvSpPr txBox="1"/>
          <p:nvPr/>
        </p:nvSpPr>
        <p:spPr>
          <a:xfrm>
            <a:off x="8229600" y="1822450"/>
            <a:ext cx="622300" cy="261610"/>
          </a:xfrm>
          <a:prstGeom prst="rect">
            <a:avLst/>
          </a:prstGeom>
          <a:noFill/>
        </p:spPr>
        <p:txBody>
          <a:bodyPr wrap="square" rtlCol="0">
            <a:spAutoFit/>
          </a:bodyPr>
          <a:lstStyle/>
          <a:p>
            <a:r>
              <a:rPr lang="it-IT" sz="1100" dirty="0">
                <a:solidFill>
                  <a:schemeClr val="accent5">
                    <a:lumMod val="50000"/>
                  </a:schemeClr>
                </a:solidFill>
              </a:rPr>
              <a:t>100cm</a:t>
            </a:r>
          </a:p>
        </p:txBody>
      </p:sp>
      <p:cxnSp>
        <p:nvCxnSpPr>
          <p:cNvPr id="14" name="Connettore 2 13">
            <a:extLst>
              <a:ext uri="{FF2B5EF4-FFF2-40B4-BE49-F238E27FC236}">
                <a16:creationId xmlns:a16="http://schemas.microsoft.com/office/drawing/2014/main" id="{BE27F1A7-19BD-5C16-D78E-C599E4B8137B}"/>
              </a:ext>
            </a:extLst>
          </p:cNvPr>
          <p:cNvCxnSpPr>
            <a:cxnSpLocks/>
          </p:cNvCxnSpPr>
          <p:nvPr/>
        </p:nvCxnSpPr>
        <p:spPr>
          <a:xfrm>
            <a:off x="6369050" y="5432425"/>
            <a:ext cx="0" cy="165100"/>
          </a:xfrm>
          <a:prstGeom prst="straightConnector1">
            <a:avLst/>
          </a:prstGeom>
          <a:ln>
            <a:solidFill>
              <a:schemeClr val="accent5">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CasellaDiTesto 16">
            <a:extLst>
              <a:ext uri="{FF2B5EF4-FFF2-40B4-BE49-F238E27FC236}">
                <a16:creationId xmlns:a16="http://schemas.microsoft.com/office/drawing/2014/main" id="{932FB0C5-6C81-690C-D4AD-098A5E8291F0}"/>
              </a:ext>
            </a:extLst>
          </p:cNvPr>
          <p:cNvSpPr txBox="1"/>
          <p:nvPr/>
        </p:nvSpPr>
        <p:spPr>
          <a:xfrm>
            <a:off x="5902325" y="5384170"/>
            <a:ext cx="550649" cy="246221"/>
          </a:xfrm>
          <a:prstGeom prst="rect">
            <a:avLst/>
          </a:prstGeom>
          <a:noFill/>
        </p:spPr>
        <p:txBody>
          <a:bodyPr wrap="square" rtlCol="0">
            <a:spAutoFit/>
          </a:bodyPr>
          <a:lstStyle/>
          <a:p>
            <a:r>
              <a:rPr lang="it-IT" sz="1000" dirty="0">
                <a:solidFill>
                  <a:schemeClr val="accent5">
                    <a:lumMod val="50000"/>
                  </a:schemeClr>
                </a:solidFill>
              </a:rPr>
              <a:t>4,8cm</a:t>
            </a:r>
          </a:p>
        </p:txBody>
      </p:sp>
      <p:cxnSp>
        <p:nvCxnSpPr>
          <p:cNvPr id="19" name="Connettore 2 18">
            <a:extLst>
              <a:ext uri="{FF2B5EF4-FFF2-40B4-BE49-F238E27FC236}">
                <a16:creationId xmlns:a16="http://schemas.microsoft.com/office/drawing/2014/main" id="{289990BE-6F02-2B35-8133-9F94835E9CDD}"/>
              </a:ext>
            </a:extLst>
          </p:cNvPr>
          <p:cNvCxnSpPr/>
          <p:nvPr/>
        </p:nvCxnSpPr>
        <p:spPr>
          <a:xfrm flipV="1">
            <a:off x="6842125" y="5264150"/>
            <a:ext cx="0" cy="333375"/>
          </a:xfrm>
          <a:prstGeom prst="straightConnector1">
            <a:avLst/>
          </a:prstGeom>
          <a:ln>
            <a:solidFill>
              <a:schemeClr val="accent5">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CasellaDiTesto 19">
            <a:extLst>
              <a:ext uri="{FF2B5EF4-FFF2-40B4-BE49-F238E27FC236}">
                <a16:creationId xmlns:a16="http://schemas.microsoft.com/office/drawing/2014/main" id="{125CF7F1-FA4A-54CC-DA04-4DA2DEEFD541}"/>
              </a:ext>
            </a:extLst>
          </p:cNvPr>
          <p:cNvSpPr txBox="1"/>
          <p:nvPr/>
        </p:nvSpPr>
        <p:spPr>
          <a:xfrm>
            <a:off x="6362701" y="5240646"/>
            <a:ext cx="800099" cy="253916"/>
          </a:xfrm>
          <a:prstGeom prst="rect">
            <a:avLst/>
          </a:prstGeom>
          <a:noFill/>
        </p:spPr>
        <p:txBody>
          <a:bodyPr wrap="square" rtlCol="0">
            <a:spAutoFit/>
          </a:bodyPr>
          <a:lstStyle/>
          <a:p>
            <a:r>
              <a:rPr lang="it-IT" sz="1000" dirty="0">
                <a:solidFill>
                  <a:schemeClr val="accent5">
                    <a:lumMod val="50000"/>
                  </a:schemeClr>
                </a:solidFill>
              </a:rPr>
              <a:t>10,5cm</a:t>
            </a:r>
          </a:p>
        </p:txBody>
      </p:sp>
      <p:grpSp>
        <p:nvGrpSpPr>
          <p:cNvPr id="3" name="Gruppo 2">
            <a:extLst>
              <a:ext uri="{FF2B5EF4-FFF2-40B4-BE49-F238E27FC236}">
                <a16:creationId xmlns:a16="http://schemas.microsoft.com/office/drawing/2014/main" id="{08511AFD-5EEC-7F3F-D141-7554D879C58E}"/>
              </a:ext>
            </a:extLst>
          </p:cNvPr>
          <p:cNvGrpSpPr/>
          <p:nvPr/>
        </p:nvGrpSpPr>
        <p:grpSpPr>
          <a:xfrm>
            <a:off x="-2" y="-5272"/>
            <a:ext cx="12192002" cy="1029974"/>
            <a:chOff x="0" y="0"/>
            <a:chExt cx="12192002" cy="1029974"/>
          </a:xfrm>
        </p:grpSpPr>
        <p:pic>
          <p:nvPicPr>
            <p:cNvPr id="7" name="Immagine 6">
              <a:extLst>
                <a:ext uri="{FF2B5EF4-FFF2-40B4-BE49-F238E27FC236}">
                  <a16:creationId xmlns:a16="http://schemas.microsoft.com/office/drawing/2014/main" id="{711B5FF8-AB74-F71E-1F79-A046E8F4BB58}"/>
                </a:ext>
              </a:extLst>
            </p:cNvPr>
            <p:cNvPicPr>
              <a:picLocks noChangeAspect="1"/>
            </p:cNvPicPr>
            <p:nvPr/>
          </p:nvPicPr>
          <p:blipFill rotWithShape="1">
            <a:blip r:embed="rId4"/>
            <a:srcRect r="17550"/>
            <a:stretch/>
          </p:blipFill>
          <p:spPr>
            <a:xfrm>
              <a:off x="0" y="0"/>
              <a:ext cx="4003829" cy="1029974"/>
            </a:xfrm>
            <a:prstGeom prst="rect">
              <a:avLst/>
            </a:prstGeom>
          </p:spPr>
        </p:pic>
        <p:pic>
          <p:nvPicPr>
            <p:cNvPr id="12" name="Immagine 11">
              <a:extLst>
                <a:ext uri="{FF2B5EF4-FFF2-40B4-BE49-F238E27FC236}">
                  <a16:creationId xmlns:a16="http://schemas.microsoft.com/office/drawing/2014/main" id="{04A96DAA-130F-9610-8777-83465C8162B3}"/>
                </a:ext>
              </a:extLst>
            </p:cNvPr>
            <p:cNvPicPr>
              <a:picLocks noChangeAspect="1"/>
            </p:cNvPicPr>
            <p:nvPr/>
          </p:nvPicPr>
          <p:blipFill rotWithShape="1">
            <a:blip r:embed="rId4"/>
            <a:srcRect l="57343"/>
            <a:stretch/>
          </p:blipFill>
          <p:spPr>
            <a:xfrm>
              <a:off x="10120544" y="0"/>
              <a:ext cx="2071458" cy="1029974"/>
            </a:xfrm>
            <a:prstGeom prst="rect">
              <a:avLst/>
            </a:prstGeom>
          </p:spPr>
        </p:pic>
        <p:pic>
          <p:nvPicPr>
            <p:cNvPr id="16" name="Immagine 15">
              <a:extLst>
                <a:ext uri="{FF2B5EF4-FFF2-40B4-BE49-F238E27FC236}">
                  <a16:creationId xmlns:a16="http://schemas.microsoft.com/office/drawing/2014/main" id="{50145F9B-4120-DA26-5869-2A67C755377F}"/>
                </a:ext>
              </a:extLst>
            </p:cNvPr>
            <p:cNvPicPr>
              <a:picLocks noChangeAspect="1"/>
            </p:cNvPicPr>
            <p:nvPr/>
          </p:nvPicPr>
          <p:blipFill rotWithShape="1">
            <a:blip r:embed="rId4"/>
            <a:srcRect l="57770" r="17550"/>
            <a:stretch/>
          </p:blipFill>
          <p:spPr>
            <a:xfrm>
              <a:off x="4003829" y="0"/>
              <a:ext cx="6232124" cy="1029974"/>
            </a:xfrm>
            <a:prstGeom prst="rect">
              <a:avLst/>
            </a:prstGeom>
          </p:spPr>
        </p:pic>
      </p:grpSp>
    </p:spTree>
    <p:extLst>
      <p:ext uri="{BB962C8B-B14F-4D97-AF65-F5344CB8AC3E}">
        <p14:creationId xmlns:p14="http://schemas.microsoft.com/office/powerpoint/2010/main" val="19727051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DF9FB69C-95CA-73B2-C99A-7AEC0949A9FC}"/>
              </a:ext>
            </a:extLst>
          </p:cNvPr>
          <p:cNvSpPr txBox="1"/>
          <p:nvPr/>
        </p:nvSpPr>
        <p:spPr>
          <a:xfrm>
            <a:off x="342900" y="1520562"/>
            <a:ext cx="8258175" cy="646331"/>
          </a:xfrm>
          <a:prstGeom prst="rect">
            <a:avLst/>
          </a:prstGeom>
          <a:noFill/>
        </p:spPr>
        <p:txBody>
          <a:bodyPr wrap="square" rtlCol="0">
            <a:spAutoFit/>
          </a:bodyPr>
          <a:lstStyle/>
          <a:p>
            <a:r>
              <a:rPr lang="it-IT" dirty="0"/>
              <a:t>OLYMPUS-FIRE REI 120 è certificato presso i laboratori prove di </a:t>
            </a:r>
            <a:r>
              <a:rPr lang="it-IT" b="1" dirty="0"/>
              <a:t>Istituto Giordano Spa</a:t>
            </a:r>
            <a:endParaRPr lang="it-IT" dirty="0"/>
          </a:p>
        </p:txBody>
      </p:sp>
      <p:sp>
        <p:nvSpPr>
          <p:cNvPr id="5" name="CasellaDiTesto 4">
            <a:extLst>
              <a:ext uri="{FF2B5EF4-FFF2-40B4-BE49-F238E27FC236}">
                <a16:creationId xmlns:a16="http://schemas.microsoft.com/office/drawing/2014/main" id="{B78474FE-373E-32CA-4DD0-A108BB20F115}"/>
              </a:ext>
            </a:extLst>
          </p:cNvPr>
          <p:cNvSpPr txBox="1"/>
          <p:nvPr/>
        </p:nvSpPr>
        <p:spPr>
          <a:xfrm>
            <a:off x="419100" y="2377812"/>
            <a:ext cx="8258175" cy="923330"/>
          </a:xfrm>
          <a:prstGeom prst="rect">
            <a:avLst/>
          </a:prstGeom>
          <a:noFill/>
        </p:spPr>
        <p:txBody>
          <a:bodyPr wrap="square" rtlCol="0">
            <a:spAutoFit/>
          </a:bodyPr>
          <a:lstStyle/>
          <a:p>
            <a:r>
              <a:rPr lang="it-IT" dirty="0"/>
              <a:t>È stata condotta una campagna di prove su solaio a grandezza naturale rinforzato con lamine di carbonio protette dalle lastre in calcio silicato OLY SIL FIRE 12.</a:t>
            </a:r>
          </a:p>
        </p:txBody>
      </p:sp>
      <p:pic>
        <p:nvPicPr>
          <p:cNvPr id="6" name="Immagine 5">
            <a:extLst>
              <a:ext uri="{FF2B5EF4-FFF2-40B4-BE49-F238E27FC236}">
                <a16:creationId xmlns:a16="http://schemas.microsoft.com/office/drawing/2014/main" id="{8CCFB3AB-D41A-A4E0-03EE-65DA8851F95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5313" y="1156383"/>
            <a:ext cx="1926590" cy="2712720"/>
          </a:xfrm>
          <a:prstGeom prst="rect">
            <a:avLst/>
          </a:prstGeom>
        </p:spPr>
      </p:pic>
      <p:pic>
        <p:nvPicPr>
          <p:cNvPr id="3" name="Immagine 2">
            <a:extLst>
              <a:ext uri="{FF2B5EF4-FFF2-40B4-BE49-F238E27FC236}">
                <a16:creationId xmlns:a16="http://schemas.microsoft.com/office/drawing/2014/main" id="{1100C47E-DEB2-044E-FC86-4E261E561F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57970"/>
            <a:ext cx="12192000" cy="3086452"/>
          </a:xfrm>
          <a:prstGeom prst="rect">
            <a:avLst/>
          </a:prstGeom>
        </p:spPr>
      </p:pic>
      <p:cxnSp>
        <p:nvCxnSpPr>
          <p:cNvPr id="7" name="Connettore 2 6">
            <a:extLst>
              <a:ext uri="{FF2B5EF4-FFF2-40B4-BE49-F238E27FC236}">
                <a16:creationId xmlns:a16="http://schemas.microsoft.com/office/drawing/2014/main" id="{FFAB2E9E-992D-9BA8-CB3F-1ABB71BA84D3}"/>
              </a:ext>
            </a:extLst>
          </p:cNvPr>
          <p:cNvCxnSpPr/>
          <p:nvPr/>
        </p:nvCxnSpPr>
        <p:spPr>
          <a:xfrm>
            <a:off x="11887200" y="3576577"/>
            <a:ext cx="0" cy="1145894"/>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9" name="Connettore 2 8">
            <a:extLst>
              <a:ext uri="{FF2B5EF4-FFF2-40B4-BE49-F238E27FC236}">
                <a16:creationId xmlns:a16="http://schemas.microsoft.com/office/drawing/2014/main" id="{A4C65599-7AEB-C210-DC40-2D1D1DF7A59F}"/>
              </a:ext>
            </a:extLst>
          </p:cNvPr>
          <p:cNvCxnSpPr>
            <a:cxnSpLocks/>
          </p:cNvCxnSpPr>
          <p:nvPr/>
        </p:nvCxnSpPr>
        <p:spPr>
          <a:xfrm>
            <a:off x="11273742" y="3565003"/>
            <a:ext cx="0" cy="1857897"/>
          </a:xfrm>
          <a:prstGeom prst="straightConnector1">
            <a:avLst/>
          </a:prstGeom>
          <a:ln w="3810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CasellaDiTesto 10">
            <a:extLst>
              <a:ext uri="{FF2B5EF4-FFF2-40B4-BE49-F238E27FC236}">
                <a16:creationId xmlns:a16="http://schemas.microsoft.com/office/drawing/2014/main" id="{E6552F64-DBDB-43EF-47F0-3386C3EEAAA5}"/>
              </a:ext>
            </a:extLst>
          </p:cNvPr>
          <p:cNvSpPr txBox="1"/>
          <p:nvPr/>
        </p:nvSpPr>
        <p:spPr>
          <a:xfrm>
            <a:off x="10551773" y="4216952"/>
            <a:ext cx="685799" cy="276999"/>
          </a:xfrm>
          <a:prstGeom prst="rect">
            <a:avLst/>
          </a:prstGeom>
          <a:noFill/>
        </p:spPr>
        <p:txBody>
          <a:bodyPr wrap="square" rtlCol="0">
            <a:spAutoFit/>
          </a:bodyPr>
          <a:lstStyle/>
          <a:p>
            <a:r>
              <a:rPr lang="it-IT" sz="1200" dirty="0">
                <a:solidFill>
                  <a:srgbClr val="C00000"/>
                </a:solidFill>
              </a:rPr>
              <a:t>30,5cm</a:t>
            </a:r>
          </a:p>
        </p:txBody>
      </p:sp>
      <p:sp>
        <p:nvSpPr>
          <p:cNvPr id="12" name="CasellaDiTesto 11">
            <a:extLst>
              <a:ext uri="{FF2B5EF4-FFF2-40B4-BE49-F238E27FC236}">
                <a16:creationId xmlns:a16="http://schemas.microsoft.com/office/drawing/2014/main" id="{8AE24B4F-9031-B929-069F-605C49447863}"/>
              </a:ext>
            </a:extLst>
          </p:cNvPr>
          <p:cNvSpPr txBox="1"/>
          <p:nvPr/>
        </p:nvSpPr>
        <p:spPr>
          <a:xfrm>
            <a:off x="11391903" y="3869103"/>
            <a:ext cx="581022" cy="276999"/>
          </a:xfrm>
          <a:prstGeom prst="rect">
            <a:avLst/>
          </a:prstGeom>
          <a:noFill/>
        </p:spPr>
        <p:txBody>
          <a:bodyPr wrap="square" rtlCol="0">
            <a:spAutoFit/>
          </a:bodyPr>
          <a:lstStyle/>
          <a:p>
            <a:r>
              <a:rPr lang="it-IT" sz="1200" dirty="0">
                <a:solidFill>
                  <a:srgbClr val="C00000"/>
                </a:solidFill>
              </a:rPr>
              <a:t>20cm</a:t>
            </a:r>
          </a:p>
        </p:txBody>
      </p:sp>
      <p:grpSp>
        <p:nvGrpSpPr>
          <p:cNvPr id="2" name="Gruppo 1">
            <a:extLst>
              <a:ext uri="{FF2B5EF4-FFF2-40B4-BE49-F238E27FC236}">
                <a16:creationId xmlns:a16="http://schemas.microsoft.com/office/drawing/2014/main" id="{239F3B92-F00C-EF67-8A1F-71458BFA9659}"/>
              </a:ext>
            </a:extLst>
          </p:cNvPr>
          <p:cNvGrpSpPr/>
          <p:nvPr/>
        </p:nvGrpSpPr>
        <p:grpSpPr>
          <a:xfrm>
            <a:off x="-2" y="-5272"/>
            <a:ext cx="12192002" cy="1029974"/>
            <a:chOff x="0" y="0"/>
            <a:chExt cx="12192002" cy="1029974"/>
          </a:xfrm>
        </p:grpSpPr>
        <p:pic>
          <p:nvPicPr>
            <p:cNvPr id="8" name="Immagine 7">
              <a:extLst>
                <a:ext uri="{FF2B5EF4-FFF2-40B4-BE49-F238E27FC236}">
                  <a16:creationId xmlns:a16="http://schemas.microsoft.com/office/drawing/2014/main" id="{9C322873-2B9A-F68F-BF58-F89EE2F6D67D}"/>
                </a:ext>
              </a:extLst>
            </p:cNvPr>
            <p:cNvPicPr>
              <a:picLocks noChangeAspect="1"/>
            </p:cNvPicPr>
            <p:nvPr/>
          </p:nvPicPr>
          <p:blipFill rotWithShape="1">
            <a:blip r:embed="rId5"/>
            <a:srcRect r="17550"/>
            <a:stretch/>
          </p:blipFill>
          <p:spPr>
            <a:xfrm>
              <a:off x="0" y="0"/>
              <a:ext cx="4003829" cy="1029974"/>
            </a:xfrm>
            <a:prstGeom prst="rect">
              <a:avLst/>
            </a:prstGeom>
          </p:spPr>
        </p:pic>
        <p:pic>
          <p:nvPicPr>
            <p:cNvPr id="10" name="Immagine 9">
              <a:extLst>
                <a:ext uri="{FF2B5EF4-FFF2-40B4-BE49-F238E27FC236}">
                  <a16:creationId xmlns:a16="http://schemas.microsoft.com/office/drawing/2014/main" id="{1B599123-6CC9-22BE-2C11-B10B6826F85B}"/>
                </a:ext>
              </a:extLst>
            </p:cNvPr>
            <p:cNvPicPr>
              <a:picLocks noChangeAspect="1"/>
            </p:cNvPicPr>
            <p:nvPr/>
          </p:nvPicPr>
          <p:blipFill rotWithShape="1">
            <a:blip r:embed="rId5"/>
            <a:srcRect l="57343"/>
            <a:stretch/>
          </p:blipFill>
          <p:spPr>
            <a:xfrm>
              <a:off x="10120544" y="0"/>
              <a:ext cx="2071458" cy="1029974"/>
            </a:xfrm>
            <a:prstGeom prst="rect">
              <a:avLst/>
            </a:prstGeom>
          </p:spPr>
        </p:pic>
        <p:pic>
          <p:nvPicPr>
            <p:cNvPr id="13" name="Immagine 12">
              <a:extLst>
                <a:ext uri="{FF2B5EF4-FFF2-40B4-BE49-F238E27FC236}">
                  <a16:creationId xmlns:a16="http://schemas.microsoft.com/office/drawing/2014/main" id="{2C548720-78CD-67B1-A4D6-872DC7C8D282}"/>
                </a:ext>
              </a:extLst>
            </p:cNvPr>
            <p:cNvPicPr>
              <a:picLocks noChangeAspect="1"/>
            </p:cNvPicPr>
            <p:nvPr/>
          </p:nvPicPr>
          <p:blipFill rotWithShape="1">
            <a:blip r:embed="rId5"/>
            <a:srcRect l="57770" r="17550"/>
            <a:stretch/>
          </p:blipFill>
          <p:spPr>
            <a:xfrm>
              <a:off x="4003829" y="0"/>
              <a:ext cx="6232124" cy="1029974"/>
            </a:xfrm>
            <a:prstGeom prst="rect">
              <a:avLst/>
            </a:prstGeom>
          </p:spPr>
        </p:pic>
      </p:grpSp>
    </p:spTree>
    <p:extLst>
      <p:ext uri="{BB962C8B-B14F-4D97-AF65-F5344CB8AC3E}">
        <p14:creationId xmlns:p14="http://schemas.microsoft.com/office/powerpoint/2010/main" val="23589208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F9D00B-3DE0-BE6F-3919-24E27BAF28C2}"/>
            </a:ext>
          </a:extLst>
        </p:cNvPr>
        <p:cNvGrpSpPr/>
        <p:nvPr/>
      </p:nvGrpSpPr>
      <p:grpSpPr>
        <a:xfrm>
          <a:off x="0" y="0"/>
          <a:ext cx="0" cy="0"/>
          <a:chOff x="0" y="0"/>
          <a:chExt cx="0" cy="0"/>
        </a:xfrm>
      </p:grpSpPr>
      <p:grpSp>
        <p:nvGrpSpPr>
          <p:cNvPr id="6" name="Gruppo 5">
            <a:extLst>
              <a:ext uri="{FF2B5EF4-FFF2-40B4-BE49-F238E27FC236}">
                <a16:creationId xmlns:a16="http://schemas.microsoft.com/office/drawing/2014/main" id="{BD67DBD0-68EA-78C8-3881-B16017DB49AA}"/>
              </a:ext>
            </a:extLst>
          </p:cNvPr>
          <p:cNvGrpSpPr/>
          <p:nvPr/>
        </p:nvGrpSpPr>
        <p:grpSpPr>
          <a:xfrm>
            <a:off x="-2" y="-5272"/>
            <a:ext cx="12192002" cy="1029974"/>
            <a:chOff x="0" y="0"/>
            <a:chExt cx="12192002" cy="1029974"/>
          </a:xfrm>
        </p:grpSpPr>
        <p:pic>
          <p:nvPicPr>
            <p:cNvPr id="7" name="Immagine 6">
              <a:extLst>
                <a:ext uri="{FF2B5EF4-FFF2-40B4-BE49-F238E27FC236}">
                  <a16:creationId xmlns:a16="http://schemas.microsoft.com/office/drawing/2014/main" id="{AA7AC67B-744D-E782-7C55-E855768C516B}"/>
                </a:ext>
              </a:extLst>
            </p:cNvPr>
            <p:cNvPicPr>
              <a:picLocks noChangeAspect="1"/>
            </p:cNvPicPr>
            <p:nvPr/>
          </p:nvPicPr>
          <p:blipFill rotWithShape="1">
            <a:blip r:embed="rId3"/>
            <a:srcRect r="17550"/>
            <a:stretch/>
          </p:blipFill>
          <p:spPr>
            <a:xfrm>
              <a:off x="0" y="0"/>
              <a:ext cx="4003829" cy="1029974"/>
            </a:xfrm>
            <a:prstGeom prst="rect">
              <a:avLst/>
            </a:prstGeom>
          </p:spPr>
        </p:pic>
        <p:pic>
          <p:nvPicPr>
            <p:cNvPr id="8" name="Immagine 7">
              <a:extLst>
                <a:ext uri="{FF2B5EF4-FFF2-40B4-BE49-F238E27FC236}">
                  <a16:creationId xmlns:a16="http://schemas.microsoft.com/office/drawing/2014/main" id="{58F7443E-35DB-C92B-7613-0BD78BB596BB}"/>
                </a:ext>
              </a:extLst>
            </p:cNvPr>
            <p:cNvPicPr>
              <a:picLocks noChangeAspect="1"/>
            </p:cNvPicPr>
            <p:nvPr/>
          </p:nvPicPr>
          <p:blipFill rotWithShape="1">
            <a:blip r:embed="rId3"/>
            <a:srcRect l="57343"/>
            <a:stretch/>
          </p:blipFill>
          <p:spPr>
            <a:xfrm>
              <a:off x="10120544" y="0"/>
              <a:ext cx="2071458" cy="1029974"/>
            </a:xfrm>
            <a:prstGeom prst="rect">
              <a:avLst/>
            </a:prstGeom>
          </p:spPr>
        </p:pic>
        <p:pic>
          <p:nvPicPr>
            <p:cNvPr id="9" name="Immagine 8">
              <a:extLst>
                <a:ext uri="{FF2B5EF4-FFF2-40B4-BE49-F238E27FC236}">
                  <a16:creationId xmlns:a16="http://schemas.microsoft.com/office/drawing/2014/main" id="{5E4D74D1-1A07-1D23-8EE6-79B1222BD77D}"/>
                </a:ext>
              </a:extLst>
            </p:cNvPr>
            <p:cNvPicPr>
              <a:picLocks noChangeAspect="1"/>
            </p:cNvPicPr>
            <p:nvPr/>
          </p:nvPicPr>
          <p:blipFill rotWithShape="1">
            <a:blip r:embed="rId3"/>
            <a:srcRect l="57770" r="17550"/>
            <a:stretch/>
          </p:blipFill>
          <p:spPr>
            <a:xfrm>
              <a:off x="4003829" y="0"/>
              <a:ext cx="6232124" cy="1029974"/>
            </a:xfrm>
            <a:prstGeom prst="rect">
              <a:avLst/>
            </a:prstGeom>
          </p:spPr>
        </p:pic>
      </p:grpSp>
      <p:sp>
        <p:nvSpPr>
          <p:cNvPr id="4" name="CasellaDiTesto 3">
            <a:extLst>
              <a:ext uri="{FF2B5EF4-FFF2-40B4-BE49-F238E27FC236}">
                <a16:creationId xmlns:a16="http://schemas.microsoft.com/office/drawing/2014/main" id="{BFADDDD1-74EC-C1F9-854C-13205E682A27}"/>
              </a:ext>
            </a:extLst>
          </p:cNvPr>
          <p:cNvSpPr txBox="1"/>
          <p:nvPr/>
        </p:nvSpPr>
        <p:spPr>
          <a:xfrm>
            <a:off x="3048000" y="2213136"/>
            <a:ext cx="6096000" cy="1497589"/>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it-IT" sz="2000" kern="100" dirty="0">
                <a:effectLst/>
                <a:latin typeface="Calibri" panose="020F0502020204030204" pitchFamily="34" charset="0"/>
                <a:ea typeface="Calibri" panose="020F0502020204030204" pitchFamily="34" charset="0"/>
                <a:cs typeface="Times New Roman" panose="02020603050405020304" pitchFamily="18" charset="0"/>
              </a:rPr>
              <a:t>La prova avviene in forno sperimentale secondo norme EN (es. EN 1365-2 per solai)</a:t>
            </a:r>
          </a:p>
          <a:p>
            <a:pPr marL="285750" indent="-285750">
              <a:lnSpc>
                <a:spcPct val="107000"/>
              </a:lnSpc>
              <a:spcAft>
                <a:spcPts val="800"/>
              </a:spcAft>
              <a:buFont typeface="Arial" panose="020B0604020202020204" pitchFamily="34" charset="0"/>
              <a:buChar char="•"/>
            </a:pPr>
            <a:r>
              <a:rPr lang="it-IT" sz="2000" kern="100" dirty="0">
                <a:effectLst/>
                <a:latin typeface="Calibri" panose="020F0502020204030204" pitchFamily="34" charset="0"/>
                <a:ea typeface="Calibri" panose="020F0502020204030204" pitchFamily="34" charset="0"/>
                <a:cs typeface="Times New Roman" panose="02020603050405020304" pitchFamily="18" charset="0"/>
              </a:rPr>
              <a:t>Il campione viene esposto a una curva temperatura-tempo normalizzata (curva ISO 834)</a:t>
            </a:r>
          </a:p>
        </p:txBody>
      </p:sp>
      <p:sp>
        <p:nvSpPr>
          <p:cNvPr id="10" name="CasellaDiTesto 9">
            <a:extLst>
              <a:ext uri="{FF2B5EF4-FFF2-40B4-BE49-F238E27FC236}">
                <a16:creationId xmlns:a16="http://schemas.microsoft.com/office/drawing/2014/main" id="{51AB88F7-C9B4-E42A-370D-86BD91721A32}"/>
              </a:ext>
            </a:extLst>
          </p:cNvPr>
          <p:cNvSpPr txBox="1"/>
          <p:nvPr/>
        </p:nvSpPr>
        <p:spPr>
          <a:xfrm>
            <a:off x="338667" y="1212559"/>
            <a:ext cx="6096000" cy="532903"/>
          </a:xfrm>
          <a:prstGeom prst="rect">
            <a:avLst/>
          </a:prstGeom>
          <a:noFill/>
        </p:spPr>
        <p:txBody>
          <a:bodyPr wrap="square">
            <a:spAutoFit/>
          </a:bodyPr>
          <a:lstStyle/>
          <a:p>
            <a:pPr>
              <a:lnSpc>
                <a:spcPct val="107000"/>
              </a:lnSpc>
              <a:spcAft>
                <a:spcPts val="800"/>
              </a:spcAft>
              <a:buNone/>
            </a:pPr>
            <a:r>
              <a:rPr lang="it-IT" sz="28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Come si testa la resistenza al fuoco</a:t>
            </a:r>
          </a:p>
        </p:txBody>
      </p:sp>
      <p:sp>
        <p:nvSpPr>
          <p:cNvPr id="12" name="CasellaDiTesto 11">
            <a:extLst>
              <a:ext uri="{FF2B5EF4-FFF2-40B4-BE49-F238E27FC236}">
                <a16:creationId xmlns:a16="http://schemas.microsoft.com/office/drawing/2014/main" id="{0B4F1329-65FD-7F45-E7D4-67580C4EBF04}"/>
              </a:ext>
            </a:extLst>
          </p:cNvPr>
          <p:cNvSpPr txBox="1"/>
          <p:nvPr/>
        </p:nvSpPr>
        <p:spPr>
          <a:xfrm>
            <a:off x="84667" y="4178399"/>
            <a:ext cx="6604000" cy="2032095"/>
          </a:xfrm>
          <a:prstGeom prst="rect">
            <a:avLst/>
          </a:prstGeom>
          <a:noFill/>
        </p:spPr>
        <p:txBody>
          <a:bodyPr wrap="square">
            <a:spAutoFit/>
          </a:bodyPr>
          <a:lstStyle/>
          <a:p>
            <a:pPr>
              <a:lnSpc>
                <a:spcPct val="107000"/>
              </a:lnSpc>
              <a:spcAft>
                <a:spcPts val="800"/>
              </a:spcAft>
              <a:buNone/>
            </a:pPr>
            <a:r>
              <a:rPr lang="it-IT" sz="2000" kern="100" dirty="0">
                <a:effectLst/>
                <a:latin typeface="Calibri" panose="020F0502020204030204" pitchFamily="34" charset="0"/>
                <a:ea typeface="Calibri" panose="020F0502020204030204" pitchFamily="34" charset="0"/>
                <a:cs typeface="Times New Roman" panose="02020603050405020304" pitchFamily="18" charset="0"/>
              </a:rPr>
              <a:t>Durante la prova si verifica:</a:t>
            </a:r>
          </a:p>
          <a:p>
            <a:pPr>
              <a:lnSpc>
                <a:spcPct val="107000"/>
              </a:lnSpc>
              <a:spcAft>
                <a:spcPts val="800"/>
              </a:spcAft>
              <a:buNone/>
            </a:pPr>
            <a:r>
              <a:rPr lang="it-IT" sz="2000" kern="100" dirty="0">
                <a:effectLst/>
                <a:latin typeface="Calibri" panose="020F0502020204030204" pitchFamily="34" charset="0"/>
                <a:ea typeface="Calibri" panose="020F0502020204030204" pitchFamily="34" charset="0"/>
                <a:cs typeface="Times New Roman" panose="02020603050405020304" pitchFamily="18" charset="0"/>
              </a:rPr>
              <a:t>R – Che non collassi</a:t>
            </a:r>
          </a:p>
          <a:p>
            <a:pPr>
              <a:lnSpc>
                <a:spcPct val="107000"/>
              </a:lnSpc>
              <a:spcAft>
                <a:spcPts val="800"/>
              </a:spcAft>
              <a:buNone/>
            </a:pPr>
            <a:r>
              <a:rPr lang="it-IT" sz="2000" kern="100" dirty="0">
                <a:effectLst/>
                <a:latin typeface="Calibri" panose="020F0502020204030204" pitchFamily="34" charset="0"/>
                <a:ea typeface="Calibri" panose="020F0502020204030204" pitchFamily="34" charset="0"/>
                <a:cs typeface="Times New Roman" panose="02020603050405020304" pitchFamily="18" charset="0"/>
              </a:rPr>
              <a:t>E – Che non passi fiamma o fumo nella parte non esposta</a:t>
            </a:r>
          </a:p>
          <a:p>
            <a:pPr>
              <a:lnSpc>
                <a:spcPct val="107000"/>
              </a:lnSpc>
              <a:spcAft>
                <a:spcPts val="800"/>
              </a:spcAft>
              <a:buNone/>
            </a:pPr>
            <a:r>
              <a:rPr lang="it-IT" sz="2000" kern="100" dirty="0">
                <a:effectLst/>
                <a:latin typeface="Calibri" panose="020F0502020204030204" pitchFamily="34" charset="0"/>
                <a:ea typeface="Calibri" panose="020F0502020204030204" pitchFamily="34" charset="0"/>
                <a:cs typeface="Times New Roman" panose="02020603050405020304" pitchFamily="18" charset="0"/>
              </a:rPr>
              <a:t>I – Che il calore non superi i limiti di isolamento (140°C media, 180°C max)</a:t>
            </a:r>
          </a:p>
        </p:txBody>
      </p:sp>
      <p:sp>
        <p:nvSpPr>
          <p:cNvPr id="14" name="CasellaDiTesto 13">
            <a:extLst>
              <a:ext uri="{FF2B5EF4-FFF2-40B4-BE49-F238E27FC236}">
                <a16:creationId xmlns:a16="http://schemas.microsoft.com/office/drawing/2014/main" id="{FD0342D9-4D18-CC7C-8CEA-DEC657FAD27B}"/>
              </a:ext>
            </a:extLst>
          </p:cNvPr>
          <p:cNvSpPr txBox="1"/>
          <p:nvPr/>
        </p:nvSpPr>
        <p:spPr>
          <a:xfrm>
            <a:off x="5588000" y="6271133"/>
            <a:ext cx="6604000" cy="407035"/>
          </a:xfrm>
          <a:prstGeom prst="rect">
            <a:avLst/>
          </a:prstGeom>
          <a:noFill/>
        </p:spPr>
        <p:txBody>
          <a:bodyPr wrap="square">
            <a:spAutoFit/>
          </a:bodyPr>
          <a:lstStyle/>
          <a:p>
            <a:pPr>
              <a:lnSpc>
                <a:spcPct val="107000"/>
              </a:lnSpc>
              <a:spcAft>
                <a:spcPts val="800"/>
              </a:spcAft>
            </a:pPr>
            <a:r>
              <a:rPr lang="it-IT" sz="20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Il sistema Olympus ha superato questa prova per 120 minuti</a:t>
            </a:r>
            <a:endParaRPr lang="it-IT" sz="2000" b="1"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287654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7C247-370E-3935-853D-0D0283BDBFBA}"/>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E1AADB46-E016-D998-F4E4-166A6D9479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57970"/>
            <a:ext cx="12192000" cy="3086452"/>
          </a:xfrm>
          <a:prstGeom prst="rect">
            <a:avLst/>
          </a:prstGeom>
        </p:spPr>
      </p:pic>
      <p:sp>
        <p:nvSpPr>
          <p:cNvPr id="2" name="CasellaDiTesto 1">
            <a:extLst>
              <a:ext uri="{FF2B5EF4-FFF2-40B4-BE49-F238E27FC236}">
                <a16:creationId xmlns:a16="http://schemas.microsoft.com/office/drawing/2014/main" id="{C2B6C529-8C38-3B4E-9C23-0C5AFE0DDD4F}"/>
              </a:ext>
            </a:extLst>
          </p:cNvPr>
          <p:cNvSpPr txBox="1"/>
          <p:nvPr/>
        </p:nvSpPr>
        <p:spPr>
          <a:xfrm>
            <a:off x="223052" y="1162050"/>
            <a:ext cx="3758398" cy="2123658"/>
          </a:xfrm>
          <a:prstGeom prst="rect">
            <a:avLst/>
          </a:prstGeom>
          <a:noFill/>
        </p:spPr>
        <p:txBody>
          <a:bodyPr wrap="square" rtlCol="0">
            <a:spAutoFit/>
          </a:bodyPr>
          <a:lstStyle/>
          <a:p>
            <a:r>
              <a:rPr lang="it-IT" sz="1200" dirty="0"/>
              <a:t>Per l’esecuzione della prova è stato utilizzato un </a:t>
            </a:r>
            <a:r>
              <a:rPr lang="it-IT" sz="1200" b="1" dirty="0"/>
              <a:t>forno sperimentale</a:t>
            </a:r>
            <a:r>
              <a:rPr lang="it-IT" sz="1200" dirty="0"/>
              <a:t> con apertura sul lato superiore rivestito internamente di mattoni e provvisto di:</a:t>
            </a:r>
          </a:p>
          <a:p>
            <a:pPr marL="171450" indent="-171450">
              <a:buFont typeface="Arial" panose="020B0604020202020204" pitchFamily="34" charset="0"/>
              <a:buChar char="•"/>
            </a:pPr>
            <a:r>
              <a:rPr lang="it-IT" sz="1200" dirty="0"/>
              <a:t>2 elementi di appoggio posti su ciascun bordo trasversale del forno a interasse di 4,2m;</a:t>
            </a:r>
          </a:p>
          <a:p>
            <a:pPr marL="171450" indent="-171450">
              <a:buFont typeface="Arial" panose="020B0604020202020204" pitchFamily="34" charset="0"/>
              <a:buChar char="•"/>
            </a:pPr>
            <a:r>
              <a:rPr lang="it-IT" sz="1200" dirty="0"/>
              <a:t>8 bruciatori a doppia fiamma alimentati a gasolio;</a:t>
            </a:r>
          </a:p>
          <a:p>
            <a:pPr marL="171450" indent="-171450">
              <a:buFont typeface="Arial" panose="020B0604020202020204" pitchFamily="34" charset="0"/>
              <a:buChar char="•"/>
            </a:pPr>
            <a:r>
              <a:rPr lang="it-IT" sz="1200" dirty="0"/>
              <a:t>2 camini;</a:t>
            </a:r>
          </a:p>
          <a:p>
            <a:pPr marL="171450" indent="-171450">
              <a:buFont typeface="Arial" panose="020B0604020202020204" pitchFamily="34" charset="0"/>
              <a:buChar char="•"/>
            </a:pPr>
            <a:r>
              <a:rPr lang="it-IT" sz="1200" dirty="0"/>
              <a:t>Rilevatori di pressione;</a:t>
            </a:r>
          </a:p>
          <a:p>
            <a:pPr marL="171450" indent="-171450">
              <a:buFont typeface="Arial" panose="020B0604020202020204" pitchFamily="34" charset="0"/>
              <a:buChar char="•"/>
            </a:pPr>
            <a:r>
              <a:rPr lang="it-IT" sz="1200" dirty="0"/>
              <a:t>Attrezzatura di carico (2 martinetti idraulici con carico massimo 295KN ciascuno);</a:t>
            </a:r>
          </a:p>
          <a:p>
            <a:pPr marL="171450" indent="-171450">
              <a:buFont typeface="Arial" panose="020B0604020202020204" pitchFamily="34" charset="0"/>
              <a:buChar char="•"/>
            </a:pPr>
            <a:r>
              <a:rPr lang="it-IT" sz="1200" dirty="0"/>
              <a:t>Sistema di acquisizione dati.</a:t>
            </a:r>
          </a:p>
        </p:txBody>
      </p:sp>
      <p:sp>
        <p:nvSpPr>
          <p:cNvPr id="7" name="CasellaDiTesto 6">
            <a:extLst>
              <a:ext uri="{FF2B5EF4-FFF2-40B4-BE49-F238E27FC236}">
                <a16:creationId xmlns:a16="http://schemas.microsoft.com/office/drawing/2014/main" id="{2681693F-B6C0-2518-3A0F-FDE441D5622A}"/>
              </a:ext>
            </a:extLst>
          </p:cNvPr>
          <p:cNvSpPr txBox="1"/>
          <p:nvPr/>
        </p:nvSpPr>
        <p:spPr>
          <a:xfrm>
            <a:off x="5391150" y="1162050"/>
            <a:ext cx="5972175" cy="307777"/>
          </a:xfrm>
          <a:prstGeom prst="rect">
            <a:avLst/>
          </a:prstGeom>
          <a:noFill/>
        </p:spPr>
        <p:txBody>
          <a:bodyPr wrap="square" rtlCol="0">
            <a:spAutoFit/>
          </a:bodyPr>
          <a:lstStyle/>
          <a:p>
            <a:r>
              <a:rPr lang="it-IT" sz="1400" b="1" dirty="0"/>
              <a:t>Temperatura ambiente all’inizio della prova</a:t>
            </a:r>
            <a:r>
              <a:rPr lang="it-IT" sz="1400" dirty="0"/>
              <a:t>: 10 °C</a:t>
            </a:r>
          </a:p>
        </p:txBody>
      </p:sp>
      <p:sp>
        <p:nvSpPr>
          <p:cNvPr id="9" name="CasellaDiTesto 8">
            <a:extLst>
              <a:ext uri="{FF2B5EF4-FFF2-40B4-BE49-F238E27FC236}">
                <a16:creationId xmlns:a16="http://schemas.microsoft.com/office/drawing/2014/main" id="{98301E22-9674-CE8C-4CE0-2C43423A5A9F}"/>
              </a:ext>
            </a:extLst>
          </p:cNvPr>
          <p:cNvSpPr txBox="1"/>
          <p:nvPr/>
        </p:nvSpPr>
        <p:spPr>
          <a:xfrm>
            <a:off x="5410200" y="1733550"/>
            <a:ext cx="6343650" cy="1600438"/>
          </a:xfrm>
          <a:prstGeom prst="rect">
            <a:avLst/>
          </a:prstGeom>
          <a:noFill/>
        </p:spPr>
        <p:txBody>
          <a:bodyPr wrap="square" rtlCol="0">
            <a:spAutoFit/>
          </a:bodyPr>
          <a:lstStyle/>
          <a:p>
            <a:r>
              <a:rPr lang="it-IT" sz="1400" b="1" dirty="0"/>
              <a:t>Comportamenti significativi durante la prova:</a:t>
            </a:r>
          </a:p>
          <a:p>
            <a:endParaRPr lang="it-IT" sz="1400" b="1" dirty="0"/>
          </a:p>
          <a:p>
            <a:r>
              <a:rPr lang="it-IT" sz="1400" b="1" dirty="0"/>
              <a:t>Tempo 20 min</a:t>
            </a:r>
            <a:r>
              <a:rPr lang="it-IT" sz="1400" dirty="0"/>
              <a:t>: Inizio di fuoriuscite di vapore acqueo e di fumi freddi sulla faccia non esposta al fuoco dell’oggetto, in corrispondenza dei suoi bordi perimetrali.</a:t>
            </a:r>
          </a:p>
          <a:p>
            <a:endParaRPr lang="it-IT" sz="1400" dirty="0"/>
          </a:p>
          <a:p>
            <a:r>
              <a:rPr lang="it-IT" sz="1400" b="1" dirty="0"/>
              <a:t>Tempo 125 min</a:t>
            </a:r>
            <a:r>
              <a:rPr lang="it-IT" sz="1400" dirty="0"/>
              <a:t>: Interruzione della prova su richiesta del cliente senza che nel frattempo si fosse verificati ulteriori comportamenti significativi.</a:t>
            </a:r>
          </a:p>
        </p:txBody>
      </p:sp>
      <p:grpSp>
        <p:nvGrpSpPr>
          <p:cNvPr id="4" name="Gruppo 3">
            <a:extLst>
              <a:ext uri="{FF2B5EF4-FFF2-40B4-BE49-F238E27FC236}">
                <a16:creationId xmlns:a16="http://schemas.microsoft.com/office/drawing/2014/main" id="{4A7D729B-9EF1-989A-79D7-2B9A166A6547}"/>
              </a:ext>
            </a:extLst>
          </p:cNvPr>
          <p:cNvGrpSpPr/>
          <p:nvPr/>
        </p:nvGrpSpPr>
        <p:grpSpPr>
          <a:xfrm>
            <a:off x="-2" y="-5272"/>
            <a:ext cx="12192002" cy="1029974"/>
            <a:chOff x="0" y="0"/>
            <a:chExt cx="12192002" cy="1029974"/>
          </a:xfrm>
        </p:grpSpPr>
        <p:pic>
          <p:nvPicPr>
            <p:cNvPr id="5" name="Immagine 4">
              <a:extLst>
                <a:ext uri="{FF2B5EF4-FFF2-40B4-BE49-F238E27FC236}">
                  <a16:creationId xmlns:a16="http://schemas.microsoft.com/office/drawing/2014/main" id="{7E5C0546-B05B-323C-05CF-320ADB2A7D24}"/>
                </a:ext>
              </a:extLst>
            </p:cNvPr>
            <p:cNvPicPr>
              <a:picLocks noChangeAspect="1"/>
            </p:cNvPicPr>
            <p:nvPr/>
          </p:nvPicPr>
          <p:blipFill rotWithShape="1">
            <a:blip r:embed="rId3"/>
            <a:srcRect r="17550"/>
            <a:stretch/>
          </p:blipFill>
          <p:spPr>
            <a:xfrm>
              <a:off x="0" y="0"/>
              <a:ext cx="4003829" cy="1029974"/>
            </a:xfrm>
            <a:prstGeom prst="rect">
              <a:avLst/>
            </a:prstGeom>
          </p:spPr>
        </p:pic>
        <p:pic>
          <p:nvPicPr>
            <p:cNvPr id="6" name="Immagine 5">
              <a:extLst>
                <a:ext uri="{FF2B5EF4-FFF2-40B4-BE49-F238E27FC236}">
                  <a16:creationId xmlns:a16="http://schemas.microsoft.com/office/drawing/2014/main" id="{042C2D9F-3C34-9C79-0D86-7B89BDA08E0F}"/>
                </a:ext>
              </a:extLst>
            </p:cNvPr>
            <p:cNvPicPr>
              <a:picLocks noChangeAspect="1"/>
            </p:cNvPicPr>
            <p:nvPr/>
          </p:nvPicPr>
          <p:blipFill rotWithShape="1">
            <a:blip r:embed="rId3"/>
            <a:srcRect l="57343"/>
            <a:stretch/>
          </p:blipFill>
          <p:spPr>
            <a:xfrm>
              <a:off x="10120544" y="0"/>
              <a:ext cx="2071458" cy="1029974"/>
            </a:xfrm>
            <a:prstGeom prst="rect">
              <a:avLst/>
            </a:prstGeom>
          </p:spPr>
        </p:pic>
        <p:pic>
          <p:nvPicPr>
            <p:cNvPr id="8" name="Immagine 7">
              <a:extLst>
                <a:ext uri="{FF2B5EF4-FFF2-40B4-BE49-F238E27FC236}">
                  <a16:creationId xmlns:a16="http://schemas.microsoft.com/office/drawing/2014/main" id="{485440E2-9786-D2BF-8DBA-D043904B2463}"/>
                </a:ext>
              </a:extLst>
            </p:cNvPr>
            <p:cNvPicPr>
              <a:picLocks noChangeAspect="1"/>
            </p:cNvPicPr>
            <p:nvPr/>
          </p:nvPicPr>
          <p:blipFill rotWithShape="1">
            <a:blip r:embed="rId3"/>
            <a:srcRect l="57770" r="17550"/>
            <a:stretch/>
          </p:blipFill>
          <p:spPr>
            <a:xfrm>
              <a:off x="4003829" y="0"/>
              <a:ext cx="6232124" cy="1029974"/>
            </a:xfrm>
            <a:prstGeom prst="rect">
              <a:avLst/>
            </a:prstGeom>
          </p:spPr>
        </p:pic>
      </p:grpSp>
    </p:spTree>
    <p:extLst>
      <p:ext uri="{BB962C8B-B14F-4D97-AF65-F5344CB8AC3E}">
        <p14:creationId xmlns:p14="http://schemas.microsoft.com/office/powerpoint/2010/main" val="38353598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linea, testo, Parallelo, diagramma&#10;&#10;Il contenuto generato dall'IA potrebbe non essere corretto.">
            <a:extLst>
              <a:ext uri="{FF2B5EF4-FFF2-40B4-BE49-F238E27FC236}">
                <a16:creationId xmlns:a16="http://schemas.microsoft.com/office/drawing/2014/main" id="{309A5740-5333-1AD9-4DD4-17F917FDE2F4}"/>
              </a:ext>
            </a:extLst>
          </p:cNvPr>
          <p:cNvPicPr>
            <a:picLocks noChangeAspect="1"/>
          </p:cNvPicPr>
          <p:nvPr/>
        </p:nvPicPr>
        <p:blipFill rotWithShape="1">
          <a:blip r:embed="rId2">
            <a:extLst>
              <a:ext uri="{28A0092B-C50C-407E-A947-70E740481C1C}">
                <a14:useLocalDpi xmlns:a14="http://schemas.microsoft.com/office/drawing/2010/main" val="0"/>
              </a:ext>
            </a:extLst>
          </a:blip>
          <a:srcRect t="71275"/>
          <a:stretch/>
        </p:blipFill>
        <p:spPr bwMode="auto">
          <a:xfrm>
            <a:off x="449897" y="1589670"/>
            <a:ext cx="11484928" cy="4544749"/>
          </a:xfrm>
          <a:prstGeom prst="rect">
            <a:avLst/>
          </a:prstGeom>
          <a:ln>
            <a:noFill/>
          </a:ln>
          <a:extLst>
            <a:ext uri="{53640926-AAD7-44D8-BBD7-CCE9431645EC}">
              <a14:shadowObscured xmlns:a14="http://schemas.microsoft.com/office/drawing/2010/main"/>
            </a:ext>
          </a:extLst>
        </p:spPr>
      </p:pic>
      <p:grpSp>
        <p:nvGrpSpPr>
          <p:cNvPr id="3" name="Gruppo 2">
            <a:extLst>
              <a:ext uri="{FF2B5EF4-FFF2-40B4-BE49-F238E27FC236}">
                <a16:creationId xmlns:a16="http://schemas.microsoft.com/office/drawing/2014/main" id="{8846F46E-1289-ABA4-34B7-A5CD58FEC9E6}"/>
              </a:ext>
            </a:extLst>
          </p:cNvPr>
          <p:cNvGrpSpPr/>
          <p:nvPr/>
        </p:nvGrpSpPr>
        <p:grpSpPr>
          <a:xfrm>
            <a:off x="-2" y="-5272"/>
            <a:ext cx="12192002" cy="1029974"/>
            <a:chOff x="0" y="0"/>
            <a:chExt cx="12192002" cy="1029974"/>
          </a:xfrm>
        </p:grpSpPr>
        <p:pic>
          <p:nvPicPr>
            <p:cNvPr id="4" name="Immagine 3">
              <a:extLst>
                <a:ext uri="{FF2B5EF4-FFF2-40B4-BE49-F238E27FC236}">
                  <a16:creationId xmlns:a16="http://schemas.microsoft.com/office/drawing/2014/main" id="{8039FD8A-A8B7-62A9-341E-619958F30A18}"/>
                </a:ext>
              </a:extLst>
            </p:cNvPr>
            <p:cNvPicPr>
              <a:picLocks noChangeAspect="1"/>
            </p:cNvPicPr>
            <p:nvPr/>
          </p:nvPicPr>
          <p:blipFill rotWithShape="1">
            <a:blip r:embed="rId3"/>
            <a:srcRect r="17550"/>
            <a:stretch/>
          </p:blipFill>
          <p:spPr>
            <a:xfrm>
              <a:off x="0" y="0"/>
              <a:ext cx="4003829" cy="1029974"/>
            </a:xfrm>
            <a:prstGeom prst="rect">
              <a:avLst/>
            </a:prstGeom>
          </p:spPr>
        </p:pic>
        <p:pic>
          <p:nvPicPr>
            <p:cNvPr id="5" name="Immagine 4">
              <a:extLst>
                <a:ext uri="{FF2B5EF4-FFF2-40B4-BE49-F238E27FC236}">
                  <a16:creationId xmlns:a16="http://schemas.microsoft.com/office/drawing/2014/main" id="{CD083B96-ACB2-EE33-7F31-3E874A5A4D7A}"/>
                </a:ext>
              </a:extLst>
            </p:cNvPr>
            <p:cNvPicPr>
              <a:picLocks noChangeAspect="1"/>
            </p:cNvPicPr>
            <p:nvPr/>
          </p:nvPicPr>
          <p:blipFill rotWithShape="1">
            <a:blip r:embed="rId3"/>
            <a:srcRect l="57343"/>
            <a:stretch/>
          </p:blipFill>
          <p:spPr>
            <a:xfrm>
              <a:off x="10120544" y="0"/>
              <a:ext cx="2071458" cy="1029974"/>
            </a:xfrm>
            <a:prstGeom prst="rect">
              <a:avLst/>
            </a:prstGeom>
          </p:spPr>
        </p:pic>
        <p:pic>
          <p:nvPicPr>
            <p:cNvPr id="6" name="Immagine 5">
              <a:extLst>
                <a:ext uri="{FF2B5EF4-FFF2-40B4-BE49-F238E27FC236}">
                  <a16:creationId xmlns:a16="http://schemas.microsoft.com/office/drawing/2014/main" id="{F733762A-B111-2F07-520A-E174DDE800E5}"/>
                </a:ext>
              </a:extLst>
            </p:cNvPr>
            <p:cNvPicPr>
              <a:picLocks noChangeAspect="1"/>
            </p:cNvPicPr>
            <p:nvPr/>
          </p:nvPicPr>
          <p:blipFill rotWithShape="1">
            <a:blip r:embed="rId3"/>
            <a:srcRect l="57770" r="17550"/>
            <a:stretch/>
          </p:blipFill>
          <p:spPr>
            <a:xfrm>
              <a:off x="4003829" y="0"/>
              <a:ext cx="6232124" cy="1029974"/>
            </a:xfrm>
            <a:prstGeom prst="rect">
              <a:avLst/>
            </a:prstGeom>
          </p:spPr>
        </p:pic>
      </p:grpSp>
    </p:spTree>
    <p:extLst>
      <p:ext uri="{BB962C8B-B14F-4D97-AF65-F5344CB8AC3E}">
        <p14:creationId xmlns:p14="http://schemas.microsoft.com/office/powerpoint/2010/main" val="15174504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0DF9A95B-B38B-5516-69E6-CDCEFDDC19A6}"/>
              </a:ext>
            </a:extLst>
          </p:cNvPr>
          <p:cNvSpPr txBox="1"/>
          <p:nvPr/>
        </p:nvSpPr>
        <p:spPr>
          <a:xfrm>
            <a:off x="2844239" y="1406009"/>
            <a:ext cx="7019925" cy="369332"/>
          </a:xfrm>
          <a:prstGeom prst="rect">
            <a:avLst/>
          </a:prstGeom>
          <a:noFill/>
        </p:spPr>
        <p:txBody>
          <a:bodyPr wrap="square" rtlCol="0">
            <a:spAutoFit/>
          </a:bodyPr>
          <a:lstStyle/>
          <a:p>
            <a:pPr algn="ctr"/>
            <a:r>
              <a:rPr lang="it-IT" b="1" dirty="0">
                <a:solidFill>
                  <a:srgbClr val="C00000"/>
                </a:solidFill>
              </a:rPr>
              <a:t>SOLAIO ESISTENTE: applicazione di termocoppie su elementi di base</a:t>
            </a:r>
          </a:p>
        </p:txBody>
      </p:sp>
      <p:pic>
        <p:nvPicPr>
          <p:cNvPr id="6" name="Immagine 5">
            <a:extLst>
              <a:ext uri="{FF2B5EF4-FFF2-40B4-BE49-F238E27FC236}">
                <a16:creationId xmlns:a16="http://schemas.microsoft.com/office/drawing/2014/main" id="{BB3CC5F9-CD1A-3CBF-B939-704A2F825D87}"/>
              </a:ext>
            </a:extLst>
          </p:cNvPr>
          <p:cNvPicPr>
            <a:picLocks noChangeAspect="1"/>
          </p:cNvPicPr>
          <p:nvPr/>
        </p:nvPicPr>
        <p:blipFill>
          <a:blip r:embed="rId2">
            <a:extLst>
              <a:ext uri="{28A0092B-C50C-407E-A947-70E740481C1C}">
                <a14:useLocalDpi xmlns:a14="http://schemas.microsoft.com/office/drawing/2010/main" val="0"/>
              </a:ext>
            </a:extLst>
          </a:blip>
          <a:srcRect b="36111"/>
          <a:stretch/>
        </p:blipFill>
        <p:spPr>
          <a:xfrm>
            <a:off x="10828" y="1905000"/>
            <a:ext cx="12181172" cy="4381500"/>
          </a:xfrm>
          <a:prstGeom prst="rect">
            <a:avLst/>
          </a:prstGeom>
        </p:spPr>
      </p:pic>
      <p:grpSp>
        <p:nvGrpSpPr>
          <p:cNvPr id="2" name="Gruppo 1">
            <a:extLst>
              <a:ext uri="{FF2B5EF4-FFF2-40B4-BE49-F238E27FC236}">
                <a16:creationId xmlns:a16="http://schemas.microsoft.com/office/drawing/2014/main" id="{8FF62B35-64B1-FD55-AD72-9D553EA7F60D}"/>
              </a:ext>
            </a:extLst>
          </p:cNvPr>
          <p:cNvGrpSpPr/>
          <p:nvPr/>
        </p:nvGrpSpPr>
        <p:grpSpPr>
          <a:xfrm>
            <a:off x="-2" y="-5272"/>
            <a:ext cx="12192002" cy="1029974"/>
            <a:chOff x="0" y="0"/>
            <a:chExt cx="12192002" cy="1029974"/>
          </a:xfrm>
        </p:grpSpPr>
        <p:pic>
          <p:nvPicPr>
            <p:cNvPr id="3" name="Immagine 2">
              <a:extLst>
                <a:ext uri="{FF2B5EF4-FFF2-40B4-BE49-F238E27FC236}">
                  <a16:creationId xmlns:a16="http://schemas.microsoft.com/office/drawing/2014/main" id="{3E4AAC0C-FB22-39EA-95A7-3ADF13FE367A}"/>
                </a:ext>
              </a:extLst>
            </p:cNvPr>
            <p:cNvPicPr>
              <a:picLocks noChangeAspect="1"/>
            </p:cNvPicPr>
            <p:nvPr/>
          </p:nvPicPr>
          <p:blipFill rotWithShape="1">
            <a:blip r:embed="rId3"/>
            <a:srcRect r="17550"/>
            <a:stretch/>
          </p:blipFill>
          <p:spPr>
            <a:xfrm>
              <a:off x="0" y="0"/>
              <a:ext cx="4003829" cy="1029974"/>
            </a:xfrm>
            <a:prstGeom prst="rect">
              <a:avLst/>
            </a:prstGeom>
          </p:spPr>
        </p:pic>
        <p:pic>
          <p:nvPicPr>
            <p:cNvPr id="5" name="Immagine 4">
              <a:extLst>
                <a:ext uri="{FF2B5EF4-FFF2-40B4-BE49-F238E27FC236}">
                  <a16:creationId xmlns:a16="http://schemas.microsoft.com/office/drawing/2014/main" id="{C94117C5-4A83-8C8A-54AA-35E4D13763AC}"/>
                </a:ext>
              </a:extLst>
            </p:cNvPr>
            <p:cNvPicPr>
              <a:picLocks noChangeAspect="1"/>
            </p:cNvPicPr>
            <p:nvPr/>
          </p:nvPicPr>
          <p:blipFill rotWithShape="1">
            <a:blip r:embed="rId3"/>
            <a:srcRect l="57343"/>
            <a:stretch/>
          </p:blipFill>
          <p:spPr>
            <a:xfrm>
              <a:off x="10120544" y="0"/>
              <a:ext cx="2071458" cy="1029974"/>
            </a:xfrm>
            <a:prstGeom prst="rect">
              <a:avLst/>
            </a:prstGeom>
          </p:spPr>
        </p:pic>
        <p:pic>
          <p:nvPicPr>
            <p:cNvPr id="7" name="Immagine 6">
              <a:extLst>
                <a:ext uri="{FF2B5EF4-FFF2-40B4-BE49-F238E27FC236}">
                  <a16:creationId xmlns:a16="http://schemas.microsoft.com/office/drawing/2014/main" id="{1D4CE0E6-554D-1F36-8E4F-BC85A02B102C}"/>
                </a:ext>
              </a:extLst>
            </p:cNvPr>
            <p:cNvPicPr>
              <a:picLocks noChangeAspect="1"/>
            </p:cNvPicPr>
            <p:nvPr/>
          </p:nvPicPr>
          <p:blipFill rotWithShape="1">
            <a:blip r:embed="rId3"/>
            <a:srcRect l="57770" r="17550"/>
            <a:stretch/>
          </p:blipFill>
          <p:spPr>
            <a:xfrm>
              <a:off x="4003829" y="0"/>
              <a:ext cx="6232124" cy="1029974"/>
            </a:xfrm>
            <a:prstGeom prst="rect">
              <a:avLst/>
            </a:prstGeom>
          </p:spPr>
        </p:pic>
      </p:grpSp>
    </p:spTree>
    <p:extLst>
      <p:ext uri="{BB962C8B-B14F-4D97-AF65-F5344CB8AC3E}">
        <p14:creationId xmlns:p14="http://schemas.microsoft.com/office/powerpoint/2010/main" val="8043840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E91CE2-22AC-12B0-CBCE-C37E5098138F}"/>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D3639FD0-321B-1197-2869-9665F758E9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33650" y="1868578"/>
            <a:ext cx="7641105" cy="4301943"/>
          </a:xfrm>
          <a:prstGeom prst="rect">
            <a:avLst/>
          </a:prstGeom>
        </p:spPr>
      </p:pic>
      <p:sp>
        <p:nvSpPr>
          <p:cNvPr id="4" name="CasellaDiTesto 3">
            <a:extLst>
              <a:ext uri="{FF2B5EF4-FFF2-40B4-BE49-F238E27FC236}">
                <a16:creationId xmlns:a16="http://schemas.microsoft.com/office/drawing/2014/main" id="{B0F373A3-5D66-084A-1940-11A3860C2E0E}"/>
              </a:ext>
            </a:extLst>
          </p:cNvPr>
          <p:cNvSpPr txBox="1"/>
          <p:nvPr/>
        </p:nvSpPr>
        <p:spPr>
          <a:xfrm>
            <a:off x="2844239" y="1406009"/>
            <a:ext cx="7019925" cy="369332"/>
          </a:xfrm>
          <a:prstGeom prst="rect">
            <a:avLst/>
          </a:prstGeom>
          <a:noFill/>
        </p:spPr>
        <p:txBody>
          <a:bodyPr wrap="square" rtlCol="0">
            <a:spAutoFit/>
          </a:bodyPr>
          <a:lstStyle/>
          <a:p>
            <a:pPr algn="ctr"/>
            <a:r>
              <a:rPr lang="it-IT" b="1" dirty="0">
                <a:solidFill>
                  <a:srgbClr val="C00000"/>
                </a:solidFill>
              </a:rPr>
              <a:t>Applicazione lamine OLY PLATE CARBO HR</a:t>
            </a:r>
          </a:p>
        </p:txBody>
      </p:sp>
      <p:grpSp>
        <p:nvGrpSpPr>
          <p:cNvPr id="2" name="Gruppo 1">
            <a:extLst>
              <a:ext uri="{FF2B5EF4-FFF2-40B4-BE49-F238E27FC236}">
                <a16:creationId xmlns:a16="http://schemas.microsoft.com/office/drawing/2014/main" id="{EEB1DDFE-C6D0-F942-97AE-C2A1057833F4}"/>
              </a:ext>
            </a:extLst>
          </p:cNvPr>
          <p:cNvGrpSpPr/>
          <p:nvPr/>
        </p:nvGrpSpPr>
        <p:grpSpPr>
          <a:xfrm>
            <a:off x="-2" y="-5272"/>
            <a:ext cx="12192002" cy="1029974"/>
            <a:chOff x="0" y="0"/>
            <a:chExt cx="12192002" cy="1029974"/>
          </a:xfrm>
        </p:grpSpPr>
        <p:pic>
          <p:nvPicPr>
            <p:cNvPr id="5" name="Immagine 4">
              <a:extLst>
                <a:ext uri="{FF2B5EF4-FFF2-40B4-BE49-F238E27FC236}">
                  <a16:creationId xmlns:a16="http://schemas.microsoft.com/office/drawing/2014/main" id="{9E673C92-FB28-A154-7791-54F91B38369C}"/>
                </a:ext>
              </a:extLst>
            </p:cNvPr>
            <p:cNvPicPr>
              <a:picLocks noChangeAspect="1"/>
            </p:cNvPicPr>
            <p:nvPr/>
          </p:nvPicPr>
          <p:blipFill rotWithShape="1">
            <a:blip r:embed="rId3"/>
            <a:srcRect r="17550"/>
            <a:stretch/>
          </p:blipFill>
          <p:spPr>
            <a:xfrm>
              <a:off x="0" y="0"/>
              <a:ext cx="4003829" cy="1029974"/>
            </a:xfrm>
            <a:prstGeom prst="rect">
              <a:avLst/>
            </a:prstGeom>
          </p:spPr>
        </p:pic>
        <p:pic>
          <p:nvPicPr>
            <p:cNvPr id="6" name="Immagine 5">
              <a:extLst>
                <a:ext uri="{FF2B5EF4-FFF2-40B4-BE49-F238E27FC236}">
                  <a16:creationId xmlns:a16="http://schemas.microsoft.com/office/drawing/2014/main" id="{1F4CD833-92C0-E6D7-A731-A0E061799471}"/>
                </a:ext>
              </a:extLst>
            </p:cNvPr>
            <p:cNvPicPr>
              <a:picLocks noChangeAspect="1"/>
            </p:cNvPicPr>
            <p:nvPr/>
          </p:nvPicPr>
          <p:blipFill rotWithShape="1">
            <a:blip r:embed="rId3"/>
            <a:srcRect l="57343"/>
            <a:stretch/>
          </p:blipFill>
          <p:spPr>
            <a:xfrm>
              <a:off x="10120544" y="0"/>
              <a:ext cx="2071458" cy="1029974"/>
            </a:xfrm>
            <a:prstGeom prst="rect">
              <a:avLst/>
            </a:prstGeom>
          </p:spPr>
        </p:pic>
        <p:pic>
          <p:nvPicPr>
            <p:cNvPr id="7" name="Immagine 6">
              <a:extLst>
                <a:ext uri="{FF2B5EF4-FFF2-40B4-BE49-F238E27FC236}">
                  <a16:creationId xmlns:a16="http://schemas.microsoft.com/office/drawing/2014/main" id="{A59AA5C9-97B7-F0A0-3EEF-766E617FE0ED}"/>
                </a:ext>
              </a:extLst>
            </p:cNvPr>
            <p:cNvPicPr>
              <a:picLocks noChangeAspect="1"/>
            </p:cNvPicPr>
            <p:nvPr/>
          </p:nvPicPr>
          <p:blipFill rotWithShape="1">
            <a:blip r:embed="rId3"/>
            <a:srcRect l="57770" r="17550"/>
            <a:stretch/>
          </p:blipFill>
          <p:spPr>
            <a:xfrm>
              <a:off x="4003829" y="0"/>
              <a:ext cx="6232124" cy="1029974"/>
            </a:xfrm>
            <a:prstGeom prst="rect">
              <a:avLst/>
            </a:prstGeom>
          </p:spPr>
        </p:pic>
      </p:grpSp>
    </p:spTree>
    <p:extLst>
      <p:ext uri="{BB962C8B-B14F-4D97-AF65-F5344CB8AC3E}">
        <p14:creationId xmlns:p14="http://schemas.microsoft.com/office/powerpoint/2010/main" val="8670642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B64BEA99-4098-8CF9-03AF-3FF8E2F57F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9163" y="1966323"/>
            <a:ext cx="2397951" cy="4263023"/>
          </a:xfrm>
          <a:prstGeom prst="rect">
            <a:avLst/>
          </a:prstGeom>
        </p:spPr>
      </p:pic>
      <p:pic>
        <p:nvPicPr>
          <p:cNvPr id="6" name="Immagine 5">
            <a:extLst>
              <a:ext uri="{FF2B5EF4-FFF2-40B4-BE49-F238E27FC236}">
                <a16:creationId xmlns:a16="http://schemas.microsoft.com/office/drawing/2014/main" id="{86E0E8BA-C807-B9DB-655E-02B0D8759D58}"/>
              </a:ext>
            </a:extLst>
          </p:cNvPr>
          <p:cNvPicPr>
            <a:picLocks noChangeAspect="1"/>
          </p:cNvPicPr>
          <p:nvPr/>
        </p:nvPicPr>
        <p:blipFill>
          <a:blip r:embed="rId3">
            <a:extLst>
              <a:ext uri="{28A0092B-C50C-407E-A947-70E740481C1C}">
                <a14:useLocalDpi xmlns:a14="http://schemas.microsoft.com/office/drawing/2010/main" val="0"/>
              </a:ext>
            </a:extLst>
          </a:blip>
          <a:srcRect b="14722"/>
          <a:stretch/>
        </p:blipFill>
        <p:spPr>
          <a:xfrm>
            <a:off x="2581275" y="1966324"/>
            <a:ext cx="2811929" cy="4263023"/>
          </a:xfrm>
          <a:prstGeom prst="rect">
            <a:avLst/>
          </a:prstGeom>
        </p:spPr>
      </p:pic>
      <p:sp>
        <p:nvSpPr>
          <p:cNvPr id="7" name="CasellaDiTesto 6">
            <a:extLst>
              <a:ext uri="{FF2B5EF4-FFF2-40B4-BE49-F238E27FC236}">
                <a16:creationId xmlns:a16="http://schemas.microsoft.com/office/drawing/2014/main" id="{CA0A8D49-2CAE-F84E-BCF3-DB86FBD4D20E}"/>
              </a:ext>
            </a:extLst>
          </p:cNvPr>
          <p:cNvSpPr txBox="1"/>
          <p:nvPr/>
        </p:nvSpPr>
        <p:spPr>
          <a:xfrm>
            <a:off x="1883241" y="1549548"/>
            <a:ext cx="7019925" cy="369332"/>
          </a:xfrm>
          <a:prstGeom prst="rect">
            <a:avLst/>
          </a:prstGeom>
          <a:noFill/>
        </p:spPr>
        <p:txBody>
          <a:bodyPr wrap="square" rtlCol="0">
            <a:spAutoFit/>
          </a:bodyPr>
          <a:lstStyle/>
          <a:p>
            <a:pPr algn="ctr"/>
            <a:r>
              <a:rPr lang="it-IT" b="1" dirty="0">
                <a:solidFill>
                  <a:srgbClr val="C00000"/>
                </a:solidFill>
              </a:rPr>
              <a:t>Applicazione orditure metalliche</a:t>
            </a:r>
          </a:p>
        </p:txBody>
      </p:sp>
      <p:sp>
        <p:nvSpPr>
          <p:cNvPr id="8" name="CasellaDiTesto 7">
            <a:extLst>
              <a:ext uri="{FF2B5EF4-FFF2-40B4-BE49-F238E27FC236}">
                <a16:creationId xmlns:a16="http://schemas.microsoft.com/office/drawing/2014/main" id="{46DB863F-4C5D-B6CB-1E17-583A271F9CCD}"/>
              </a:ext>
            </a:extLst>
          </p:cNvPr>
          <p:cNvSpPr txBox="1"/>
          <p:nvPr/>
        </p:nvSpPr>
        <p:spPr>
          <a:xfrm>
            <a:off x="8273489" y="2960221"/>
            <a:ext cx="1442011" cy="276999"/>
          </a:xfrm>
          <a:prstGeom prst="rect">
            <a:avLst/>
          </a:prstGeom>
          <a:noFill/>
        </p:spPr>
        <p:txBody>
          <a:bodyPr wrap="square" rtlCol="0">
            <a:spAutoFit/>
          </a:bodyPr>
          <a:lstStyle/>
          <a:p>
            <a:r>
              <a:rPr lang="it-IT" sz="1200" dirty="0">
                <a:solidFill>
                  <a:srgbClr val="C00000"/>
                </a:solidFill>
              </a:rPr>
              <a:t>OLY PROFILE C 27</a:t>
            </a:r>
          </a:p>
        </p:txBody>
      </p:sp>
      <p:sp>
        <p:nvSpPr>
          <p:cNvPr id="9" name="CasellaDiTesto 8">
            <a:extLst>
              <a:ext uri="{FF2B5EF4-FFF2-40B4-BE49-F238E27FC236}">
                <a16:creationId xmlns:a16="http://schemas.microsoft.com/office/drawing/2014/main" id="{9796F1D7-3695-557D-1A49-A56516DD0B95}"/>
              </a:ext>
            </a:extLst>
          </p:cNvPr>
          <p:cNvSpPr txBox="1"/>
          <p:nvPr/>
        </p:nvSpPr>
        <p:spPr>
          <a:xfrm>
            <a:off x="8273489" y="1997333"/>
            <a:ext cx="1327711" cy="276999"/>
          </a:xfrm>
          <a:prstGeom prst="rect">
            <a:avLst/>
          </a:prstGeom>
          <a:noFill/>
        </p:spPr>
        <p:txBody>
          <a:bodyPr wrap="square" rtlCol="0">
            <a:spAutoFit/>
          </a:bodyPr>
          <a:lstStyle/>
          <a:p>
            <a:r>
              <a:rPr lang="it-IT" sz="1200" dirty="0">
                <a:solidFill>
                  <a:srgbClr val="C00000"/>
                </a:solidFill>
              </a:rPr>
              <a:t>OLY PROFILE U 28</a:t>
            </a:r>
          </a:p>
        </p:txBody>
      </p:sp>
      <p:sp>
        <p:nvSpPr>
          <p:cNvPr id="10" name="CasellaDiTesto 9">
            <a:extLst>
              <a:ext uri="{FF2B5EF4-FFF2-40B4-BE49-F238E27FC236}">
                <a16:creationId xmlns:a16="http://schemas.microsoft.com/office/drawing/2014/main" id="{9343F7D8-DBB3-D602-CD0C-2C60F75C3960}"/>
              </a:ext>
            </a:extLst>
          </p:cNvPr>
          <p:cNvSpPr txBox="1"/>
          <p:nvPr/>
        </p:nvSpPr>
        <p:spPr>
          <a:xfrm>
            <a:off x="8273489" y="4324062"/>
            <a:ext cx="1442011" cy="276999"/>
          </a:xfrm>
          <a:prstGeom prst="rect">
            <a:avLst/>
          </a:prstGeom>
          <a:noFill/>
        </p:spPr>
        <p:txBody>
          <a:bodyPr wrap="square" rtlCol="0">
            <a:spAutoFit/>
          </a:bodyPr>
          <a:lstStyle/>
          <a:p>
            <a:r>
              <a:rPr lang="it-IT" sz="1200" dirty="0">
                <a:solidFill>
                  <a:srgbClr val="C00000"/>
                </a:solidFill>
              </a:rPr>
              <a:t>OLY PROFILE D 0-12</a:t>
            </a:r>
          </a:p>
        </p:txBody>
      </p:sp>
      <p:sp>
        <p:nvSpPr>
          <p:cNvPr id="11" name="CasellaDiTesto 10">
            <a:extLst>
              <a:ext uri="{FF2B5EF4-FFF2-40B4-BE49-F238E27FC236}">
                <a16:creationId xmlns:a16="http://schemas.microsoft.com/office/drawing/2014/main" id="{F90D8624-9738-142E-047B-606DFDF49AA2}"/>
              </a:ext>
            </a:extLst>
          </p:cNvPr>
          <p:cNvSpPr txBox="1"/>
          <p:nvPr/>
        </p:nvSpPr>
        <p:spPr>
          <a:xfrm>
            <a:off x="8273489" y="3696673"/>
            <a:ext cx="1595314" cy="276999"/>
          </a:xfrm>
          <a:prstGeom prst="rect">
            <a:avLst/>
          </a:prstGeom>
          <a:noFill/>
        </p:spPr>
        <p:txBody>
          <a:bodyPr wrap="square" rtlCol="0">
            <a:spAutoFit/>
          </a:bodyPr>
          <a:lstStyle/>
          <a:p>
            <a:r>
              <a:rPr lang="it-IT" sz="1200" dirty="0">
                <a:solidFill>
                  <a:srgbClr val="C00000"/>
                </a:solidFill>
              </a:rPr>
              <a:t>OLY CONNECT 9X40</a:t>
            </a:r>
          </a:p>
        </p:txBody>
      </p:sp>
      <p:cxnSp>
        <p:nvCxnSpPr>
          <p:cNvPr id="13" name="Connettore 2 12">
            <a:extLst>
              <a:ext uri="{FF2B5EF4-FFF2-40B4-BE49-F238E27FC236}">
                <a16:creationId xmlns:a16="http://schemas.microsoft.com/office/drawing/2014/main" id="{BA55155E-C576-C17E-C698-C0B19D67426A}"/>
              </a:ext>
            </a:extLst>
          </p:cNvPr>
          <p:cNvCxnSpPr>
            <a:cxnSpLocks/>
            <a:stCxn id="8" idx="1"/>
          </p:cNvCxnSpPr>
          <p:nvPr/>
        </p:nvCxnSpPr>
        <p:spPr>
          <a:xfrm flipH="1">
            <a:off x="6057900" y="3098721"/>
            <a:ext cx="2215589" cy="130503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ttore 2 14">
            <a:extLst>
              <a:ext uri="{FF2B5EF4-FFF2-40B4-BE49-F238E27FC236}">
                <a16:creationId xmlns:a16="http://schemas.microsoft.com/office/drawing/2014/main" id="{4CEF7398-B4BD-9864-95F6-CCCA7C4B84AA}"/>
              </a:ext>
            </a:extLst>
          </p:cNvPr>
          <p:cNvCxnSpPr>
            <a:cxnSpLocks/>
            <a:stCxn id="8" idx="1"/>
          </p:cNvCxnSpPr>
          <p:nvPr/>
        </p:nvCxnSpPr>
        <p:spPr>
          <a:xfrm flipH="1">
            <a:off x="4876800" y="3098721"/>
            <a:ext cx="3396689" cy="1484948"/>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ttore 2 18">
            <a:extLst>
              <a:ext uri="{FF2B5EF4-FFF2-40B4-BE49-F238E27FC236}">
                <a16:creationId xmlns:a16="http://schemas.microsoft.com/office/drawing/2014/main" id="{5493DB23-2059-E826-423A-00BC5EDC332A}"/>
              </a:ext>
            </a:extLst>
          </p:cNvPr>
          <p:cNvCxnSpPr>
            <a:cxnSpLocks/>
            <a:stCxn id="9" idx="1"/>
          </p:cNvCxnSpPr>
          <p:nvPr/>
        </p:nvCxnSpPr>
        <p:spPr>
          <a:xfrm flipH="1">
            <a:off x="2581275" y="2135833"/>
            <a:ext cx="5692214" cy="321372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ttore 2 23">
            <a:extLst>
              <a:ext uri="{FF2B5EF4-FFF2-40B4-BE49-F238E27FC236}">
                <a16:creationId xmlns:a16="http://schemas.microsoft.com/office/drawing/2014/main" id="{62ADEF5B-7E45-589A-BE90-704C9FA75243}"/>
              </a:ext>
            </a:extLst>
          </p:cNvPr>
          <p:cNvCxnSpPr>
            <a:cxnSpLocks/>
            <a:stCxn id="11" idx="1"/>
          </p:cNvCxnSpPr>
          <p:nvPr/>
        </p:nvCxnSpPr>
        <p:spPr>
          <a:xfrm flipH="1">
            <a:off x="7134225" y="3835173"/>
            <a:ext cx="1139264" cy="8436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ttore 2 25">
            <a:extLst>
              <a:ext uri="{FF2B5EF4-FFF2-40B4-BE49-F238E27FC236}">
                <a16:creationId xmlns:a16="http://schemas.microsoft.com/office/drawing/2014/main" id="{234F765D-29A9-39BF-218F-7618EB427D96}"/>
              </a:ext>
            </a:extLst>
          </p:cNvPr>
          <p:cNvCxnSpPr>
            <a:cxnSpLocks/>
            <a:stCxn id="10" idx="1"/>
          </p:cNvCxnSpPr>
          <p:nvPr/>
        </p:nvCxnSpPr>
        <p:spPr>
          <a:xfrm flipH="1">
            <a:off x="7358882" y="4462562"/>
            <a:ext cx="914607" cy="0"/>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2" name="Gruppo 1">
            <a:extLst>
              <a:ext uri="{FF2B5EF4-FFF2-40B4-BE49-F238E27FC236}">
                <a16:creationId xmlns:a16="http://schemas.microsoft.com/office/drawing/2014/main" id="{34A5E3B3-1F81-85A9-6D7F-3038C0F16F3A}"/>
              </a:ext>
            </a:extLst>
          </p:cNvPr>
          <p:cNvGrpSpPr/>
          <p:nvPr/>
        </p:nvGrpSpPr>
        <p:grpSpPr>
          <a:xfrm>
            <a:off x="-2" y="-5272"/>
            <a:ext cx="12192002" cy="1029974"/>
            <a:chOff x="0" y="0"/>
            <a:chExt cx="12192002" cy="1029974"/>
          </a:xfrm>
        </p:grpSpPr>
        <p:pic>
          <p:nvPicPr>
            <p:cNvPr id="3" name="Immagine 2">
              <a:extLst>
                <a:ext uri="{FF2B5EF4-FFF2-40B4-BE49-F238E27FC236}">
                  <a16:creationId xmlns:a16="http://schemas.microsoft.com/office/drawing/2014/main" id="{A646FE8B-1E52-A83F-9991-5DFC3FC03FBE}"/>
                </a:ext>
              </a:extLst>
            </p:cNvPr>
            <p:cNvPicPr>
              <a:picLocks noChangeAspect="1"/>
            </p:cNvPicPr>
            <p:nvPr/>
          </p:nvPicPr>
          <p:blipFill rotWithShape="1">
            <a:blip r:embed="rId4"/>
            <a:srcRect r="17550"/>
            <a:stretch/>
          </p:blipFill>
          <p:spPr>
            <a:xfrm>
              <a:off x="0" y="0"/>
              <a:ext cx="4003829" cy="1029974"/>
            </a:xfrm>
            <a:prstGeom prst="rect">
              <a:avLst/>
            </a:prstGeom>
          </p:spPr>
        </p:pic>
        <p:pic>
          <p:nvPicPr>
            <p:cNvPr id="5" name="Immagine 4">
              <a:extLst>
                <a:ext uri="{FF2B5EF4-FFF2-40B4-BE49-F238E27FC236}">
                  <a16:creationId xmlns:a16="http://schemas.microsoft.com/office/drawing/2014/main" id="{AF99B103-643B-4F0D-4726-26B162A4921C}"/>
                </a:ext>
              </a:extLst>
            </p:cNvPr>
            <p:cNvPicPr>
              <a:picLocks noChangeAspect="1"/>
            </p:cNvPicPr>
            <p:nvPr/>
          </p:nvPicPr>
          <p:blipFill rotWithShape="1">
            <a:blip r:embed="rId4"/>
            <a:srcRect l="57343"/>
            <a:stretch/>
          </p:blipFill>
          <p:spPr>
            <a:xfrm>
              <a:off x="10120544" y="0"/>
              <a:ext cx="2071458" cy="1029974"/>
            </a:xfrm>
            <a:prstGeom prst="rect">
              <a:avLst/>
            </a:prstGeom>
          </p:spPr>
        </p:pic>
        <p:pic>
          <p:nvPicPr>
            <p:cNvPr id="12" name="Immagine 11">
              <a:extLst>
                <a:ext uri="{FF2B5EF4-FFF2-40B4-BE49-F238E27FC236}">
                  <a16:creationId xmlns:a16="http://schemas.microsoft.com/office/drawing/2014/main" id="{88C5865D-A72B-3C8F-8883-2E629D9737B1}"/>
                </a:ext>
              </a:extLst>
            </p:cNvPr>
            <p:cNvPicPr>
              <a:picLocks noChangeAspect="1"/>
            </p:cNvPicPr>
            <p:nvPr/>
          </p:nvPicPr>
          <p:blipFill rotWithShape="1">
            <a:blip r:embed="rId4"/>
            <a:srcRect l="57770" r="17550"/>
            <a:stretch/>
          </p:blipFill>
          <p:spPr>
            <a:xfrm>
              <a:off x="4003829" y="0"/>
              <a:ext cx="6232124" cy="1029974"/>
            </a:xfrm>
            <a:prstGeom prst="rect">
              <a:avLst/>
            </a:prstGeom>
          </p:spPr>
        </p:pic>
      </p:grpSp>
    </p:spTree>
    <p:extLst>
      <p:ext uri="{BB962C8B-B14F-4D97-AF65-F5344CB8AC3E}">
        <p14:creationId xmlns:p14="http://schemas.microsoft.com/office/powerpoint/2010/main" val="333375234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E7F195-51CC-DE3D-88B0-F086DFC6C292}"/>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CB8CDC70-8544-8A76-21DE-075131475053}"/>
              </a:ext>
            </a:extLst>
          </p:cNvPr>
          <p:cNvSpPr txBox="1"/>
          <p:nvPr/>
        </p:nvSpPr>
        <p:spPr>
          <a:xfrm>
            <a:off x="2844239" y="1406009"/>
            <a:ext cx="7019925" cy="369332"/>
          </a:xfrm>
          <a:prstGeom prst="rect">
            <a:avLst/>
          </a:prstGeom>
          <a:noFill/>
        </p:spPr>
        <p:txBody>
          <a:bodyPr wrap="square" rtlCol="0">
            <a:spAutoFit/>
          </a:bodyPr>
          <a:lstStyle/>
          <a:p>
            <a:pPr algn="ctr"/>
            <a:r>
              <a:rPr lang="it-IT" b="1" dirty="0">
                <a:solidFill>
                  <a:srgbClr val="C00000"/>
                </a:solidFill>
              </a:rPr>
              <a:t>Applicazione lastre OLY SIL FIRE 12</a:t>
            </a:r>
          </a:p>
        </p:txBody>
      </p:sp>
      <p:pic>
        <p:nvPicPr>
          <p:cNvPr id="2" name="Immagine 1" descr="Immagine che contiene Trave, interno, soffitto, acciaio&#10;&#10;Il contenuto generato dall'IA potrebbe non essere corretto.">
            <a:extLst>
              <a:ext uri="{FF2B5EF4-FFF2-40B4-BE49-F238E27FC236}">
                <a16:creationId xmlns:a16="http://schemas.microsoft.com/office/drawing/2014/main" id="{BE4AFE67-551E-FDC2-4043-A95B01C3B743}"/>
              </a:ext>
            </a:extLst>
          </p:cNvPr>
          <p:cNvPicPr>
            <a:picLocks noChangeAspect="1"/>
          </p:cNvPicPr>
          <p:nvPr/>
        </p:nvPicPr>
        <p:blipFill>
          <a:blip r:embed="rId2" cstate="print">
            <a:extLst>
              <a:ext uri="{28A0092B-C50C-407E-A947-70E740481C1C}">
                <a14:useLocalDpi xmlns:a14="http://schemas.microsoft.com/office/drawing/2010/main" val="0"/>
              </a:ext>
            </a:extLst>
          </a:blip>
          <a:srcRect b="18015"/>
          <a:stretch/>
        </p:blipFill>
        <p:spPr bwMode="auto">
          <a:xfrm>
            <a:off x="2743591" y="1851539"/>
            <a:ext cx="7120573" cy="4377812"/>
          </a:xfrm>
          <a:prstGeom prst="rect">
            <a:avLst/>
          </a:prstGeom>
          <a:noFill/>
          <a:ln>
            <a:noFill/>
          </a:ln>
        </p:spPr>
      </p:pic>
      <p:grpSp>
        <p:nvGrpSpPr>
          <p:cNvPr id="3" name="Gruppo 2">
            <a:extLst>
              <a:ext uri="{FF2B5EF4-FFF2-40B4-BE49-F238E27FC236}">
                <a16:creationId xmlns:a16="http://schemas.microsoft.com/office/drawing/2014/main" id="{CD4415B0-434A-3A75-12B6-DC3CE83BD63E}"/>
              </a:ext>
            </a:extLst>
          </p:cNvPr>
          <p:cNvGrpSpPr/>
          <p:nvPr/>
        </p:nvGrpSpPr>
        <p:grpSpPr>
          <a:xfrm>
            <a:off x="-2" y="-5272"/>
            <a:ext cx="12192002" cy="1029974"/>
            <a:chOff x="0" y="0"/>
            <a:chExt cx="12192002" cy="1029974"/>
          </a:xfrm>
        </p:grpSpPr>
        <p:pic>
          <p:nvPicPr>
            <p:cNvPr id="5" name="Immagine 4">
              <a:extLst>
                <a:ext uri="{FF2B5EF4-FFF2-40B4-BE49-F238E27FC236}">
                  <a16:creationId xmlns:a16="http://schemas.microsoft.com/office/drawing/2014/main" id="{D17C2EA1-5D86-9C67-E2D3-61ABDECA10A3}"/>
                </a:ext>
              </a:extLst>
            </p:cNvPr>
            <p:cNvPicPr>
              <a:picLocks noChangeAspect="1"/>
            </p:cNvPicPr>
            <p:nvPr/>
          </p:nvPicPr>
          <p:blipFill rotWithShape="1">
            <a:blip r:embed="rId3"/>
            <a:srcRect r="17550"/>
            <a:stretch/>
          </p:blipFill>
          <p:spPr>
            <a:xfrm>
              <a:off x="0" y="0"/>
              <a:ext cx="4003829" cy="1029974"/>
            </a:xfrm>
            <a:prstGeom prst="rect">
              <a:avLst/>
            </a:prstGeom>
          </p:spPr>
        </p:pic>
        <p:pic>
          <p:nvPicPr>
            <p:cNvPr id="6" name="Immagine 5">
              <a:extLst>
                <a:ext uri="{FF2B5EF4-FFF2-40B4-BE49-F238E27FC236}">
                  <a16:creationId xmlns:a16="http://schemas.microsoft.com/office/drawing/2014/main" id="{27D46E1D-7F99-F8EF-2965-5B9206B9839C}"/>
                </a:ext>
              </a:extLst>
            </p:cNvPr>
            <p:cNvPicPr>
              <a:picLocks noChangeAspect="1"/>
            </p:cNvPicPr>
            <p:nvPr/>
          </p:nvPicPr>
          <p:blipFill rotWithShape="1">
            <a:blip r:embed="rId3"/>
            <a:srcRect l="57343"/>
            <a:stretch/>
          </p:blipFill>
          <p:spPr>
            <a:xfrm>
              <a:off x="10120544" y="0"/>
              <a:ext cx="2071458" cy="1029974"/>
            </a:xfrm>
            <a:prstGeom prst="rect">
              <a:avLst/>
            </a:prstGeom>
          </p:spPr>
        </p:pic>
        <p:pic>
          <p:nvPicPr>
            <p:cNvPr id="7" name="Immagine 6">
              <a:extLst>
                <a:ext uri="{FF2B5EF4-FFF2-40B4-BE49-F238E27FC236}">
                  <a16:creationId xmlns:a16="http://schemas.microsoft.com/office/drawing/2014/main" id="{6BA6D03D-DD01-14C1-4EB2-06D5B251FE9D}"/>
                </a:ext>
              </a:extLst>
            </p:cNvPr>
            <p:cNvPicPr>
              <a:picLocks noChangeAspect="1"/>
            </p:cNvPicPr>
            <p:nvPr/>
          </p:nvPicPr>
          <p:blipFill rotWithShape="1">
            <a:blip r:embed="rId3"/>
            <a:srcRect l="57770" r="17550"/>
            <a:stretch/>
          </p:blipFill>
          <p:spPr>
            <a:xfrm>
              <a:off x="4003829" y="0"/>
              <a:ext cx="6232124" cy="1029974"/>
            </a:xfrm>
            <a:prstGeom prst="rect">
              <a:avLst/>
            </a:prstGeom>
          </p:spPr>
        </p:pic>
      </p:grpSp>
    </p:spTree>
    <p:extLst>
      <p:ext uri="{BB962C8B-B14F-4D97-AF65-F5344CB8AC3E}">
        <p14:creationId xmlns:p14="http://schemas.microsoft.com/office/powerpoint/2010/main" val="7757116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Materiale composito, cemento, Trave, soffitto&#10;&#10;Il contenuto generato dall'IA potrebbe non essere corretto.">
            <a:extLst>
              <a:ext uri="{FF2B5EF4-FFF2-40B4-BE49-F238E27FC236}">
                <a16:creationId xmlns:a16="http://schemas.microsoft.com/office/drawing/2014/main" id="{47A99428-ECDE-D305-56E2-6D476A0EAE93}"/>
              </a:ext>
            </a:extLst>
          </p:cNvPr>
          <p:cNvPicPr>
            <a:picLocks noChangeAspect="1"/>
          </p:cNvPicPr>
          <p:nvPr/>
        </p:nvPicPr>
        <p:blipFill>
          <a:blip r:embed="rId2" cstate="print">
            <a:extLst>
              <a:ext uri="{28A0092B-C50C-407E-A947-70E740481C1C}">
                <a14:useLocalDpi xmlns:a14="http://schemas.microsoft.com/office/drawing/2010/main" val="0"/>
              </a:ext>
            </a:extLst>
          </a:blip>
          <a:srcRect b="8166"/>
          <a:stretch/>
        </p:blipFill>
        <p:spPr bwMode="auto">
          <a:xfrm>
            <a:off x="3255877" y="1775341"/>
            <a:ext cx="6608287" cy="4550951"/>
          </a:xfrm>
          <a:prstGeom prst="rect">
            <a:avLst/>
          </a:prstGeom>
          <a:noFill/>
          <a:ln>
            <a:noFill/>
          </a:ln>
        </p:spPr>
      </p:pic>
      <p:sp>
        <p:nvSpPr>
          <p:cNvPr id="3" name="CasellaDiTesto 2">
            <a:extLst>
              <a:ext uri="{FF2B5EF4-FFF2-40B4-BE49-F238E27FC236}">
                <a16:creationId xmlns:a16="http://schemas.microsoft.com/office/drawing/2014/main" id="{4C520F83-EADD-E4AE-1CF6-08967F4B08D8}"/>
              </a:ext>
            </a:extLst>
          </p:cNvPr>
          <p:cNvSpPr txBox="1"/>
          <p:nvPr/>
        </p:nvSpPr>
        <p:spPr>
          <a:xfrm>
            <a:off x="2844239" y="1406009"/>
            <a:ext cx="7019925" cy="369332"/>
          </a:xfrm>
          <a:prstGeom prst="rect">
            <a:avLst/>
          </a:prstGeom>
          <a:noFill/>
        </p:spPr>
        <p:txBody>
          <a:bodyPr wrap="square" rtlCol="0">
            <a:spAutoFit/>
          </a:bodyPr>
          <a:lstStyle/>
          <a:p>
            <a:pPr algn="ctr"/>
            <a:r>
              <a:rPr lang="it-IT" b="1" dirty="0">
                <a:solidFill>
                  <a:srgbClr val="C00000"/>
                </a:solidFill>
              </a:rPr>
              <a:t>Applicazione collante e rasante OLY GROUT STUCCOSIL</a:t>
            </a:r>
          </a:p>
        </p:txBody>
      </p:sp>
      <p:sp>
        <p:nvSpPr>
          <p:cNvPr id="4" name="CasellaDiTesto 3">
            <a:extLst>
              <a:ext uri="{FF2B5EF4-FFF2-40B4-BE49-F238E27FC236}">
                <a16:creationId xmlns:a16="http://schemas.microsoft.com/office/drawing/2014/main" id="{EEE4EB10-B191-78A8-9514-A13A4FCED881}"/>
              </a:ext>
            </a:extLst>
          </p:cNvPr>
          <p:cNvSpPr txBox="1"/>
          <p:nvPr/>
        </p:nvSpPr>
        <p:spPr>
          <a:xfrm>
            <a:off x="962024" y="2938760"/>
            <a:ext cx="1365811" cy="646331"/>
          </a:xfrm>
          <a:prstGeom prst="rect">
            <a:avLst/>
          </a:prstGeom>
          <a:noFill/>
        </p:spPr>
        <p:txBody>
          <a:bodyPr wrap="square" rtlCol="0">
            <a:spAutoFit/>
          </a:bodyPr>
          <a:lstStyle/>
          <a:p>
            <a:pPr algn="ctr"/>
            <a:r>
              <a:rPr lang="it-IT" sz="1200" dirty="0">
                <a:solidFill>
                  <a:srgbClr val="C00000"/>
                </a:solidFill>
              </a:rPr>
              <a:t>In corrispondenza dei giunti e delle teste delle viti</a:t>
            </a:r>
          </a:p>
        </p:txBody>
      </p:sp>
      <p:cxnSp>
        <p:nvCxnSpPr>
          <p:cNvPr id="6" name="Connettore 2 5">
            <a:extLst>
              <a:ext uri="{FF2B5EF4-FFF2-40B4-BE49-F238E27FC236}">
                <a16:creationId xmlns:a16="http://schemas.microsoft.com/office/drawing/2014/main" id="{F43125C9-B774-42FD-B2BA-A0084A1332D4}"/>
              </a:ext>
            </a:extLst>
          </p:cNvPr>
          <p:cNvCxnSpPr>
            <a:stCxn id="4" idx="3"/>
          </p:cNvCxnSpPr>
          <p:nvPr/>
        </p:nvCxnSpPr>
        <p:spPr>
          <a:xfrm>
            <a:off x="2327835" y="3261926"/>
            <a:ext cx="3330015" cy="69094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Connettore 2 7">
            <a:extLst>
              <a:ext uri="{FF2B5EF4-FFF2-40B4-BE49-F238E27FC236}">
                <a16:creationId xmlns:a16="http://schemas.microsoft.com/office/drawing/2014/main" id="{E1680867-BB86-98BE-4A58-FBE440DB30A7}"/>
              </a:ext>
            </a:extLst>
          </p:cNvPr>
          <p:cNvCxnSpPr>
            <a:stCxn id="4" idx="3"/>
          </p:cNvCxnSpPr>
          <p:nvPr/>
        </p:nvCxnSpPr>
        <p:spPr>
          <a:xfrm>
            <a:off x="2327835" y="3261926"/>
            <a:ext cx="2577540" cy="1395799"/>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nvGrpSpPr>
          <p:cNvPr id="5" name="Gruppo 4">
            <a:extLst>
              <a:ext uri="{FF2B5EF4-FFF2-40B4-BE49-F238E27FC236}">
                <a16:creationId xmlns:a16="http://schemas.microsoft.com/office/drawing/2014/main" id="{A5FE5564-6CFD-203B-B6A8-4DD20098A267}"/>
              </a:ext>
            </a:extLst>
          </p:cNvPr>
          <p:cNvGrpSpPr/>
          <p:nvPr/>
        </p:nvGrpSpPr>
        <p:grpSpPr>
          <a:xfrm>
            <a:off x="-2" y="-5272"/>
            <a:ext cx="12192002" cy="1029974"/>
            <a:chOff x="0" y="0"/>
            <a:chExt cx="12192002" cy="1029974"/>
          </a:xfrm>
        </p:grpSpPr>
        <p:pic>
          <p:nvPicPr>
            <p:cNvPr id="7" name="Immagine 6">
              <a:extLst>
                <a:ext uri="{FF2B5EF4-FFF2-40B4-BE49-F238E27FC236}">
                  <a16:creationId xmlns:a16="http://schemas.microsoft.com/office/drawing/2014/main" id="{1988B10C-669A-3CBF-2D04-CB999D4CFC89}"/>
                </a:ext>
              </a:extLst>
            </p:cNvPr>
            <p:cNvPicPr>
              <a:picLocks noChangeAspect="1"/>
            </p:cNvPicPr>
            <p:nvPr/>
          </p:nvPicPr>
          <p:blipFill rotWithShape="1">
            <a:blip r:embed="rId3"/>
            <a:srcRect r="17550"/>
            <a:stretch/>
          </p:blipFill>
          <p:spPr>
            <a:xfrm>
              <a:off x="0" y="0"/>
              <a:ext cx="4003829" cy="1029974"/>
            </a:xfrm>
            <a:prstGeom prst="rect">
              <a:avLst/>
            </a:prstGeom>
          </p:spPr>
        </p:pic>
        <p:pic>
          <p:nvPicPr>
            <p:cNvPr id="9" name="Immagine 8">
              <a:extLst>
                <a:ext uri="{FF2B5EF4-FFF2-40B4-BE49-F238E27FC236}">
                  <a16:creationId xmlns:a16="http://schemas.microsoft.com/office/drawing/2014/main" id="{D320431E-0A30-AB33-CF84-89C00BE9CD50}"/>
                </a:ext>
              </a:extLst>
            </p:cNvPr>
            <p:cNvPicPr>
              <a:picLocks noChangeAspect="1"/>
            </p:cNvPicPr>
            <p:nvPr/>
          </p:nvPicPr>
          <p:blipFill rotWithShape="1">
            <a:blip r:embed="rId3"/>
            <a:srcRect l="57343"/>
            <a:stretch/>
          </p:blipFill>
          <p:spPr>
            <a:xfrm>
              <a:off x="10120544" y="0"/>
              <a:ext cx="2071458" cy="1029974"/>
            </a:xfrm>
            <a:prstGeom prst="rect">
              <a:avLst/>
            </a:prstGeom>
          </p:spPr>
        </p:pic>
        <p:pic>
          <p:nvPicPr>
            <p:cNvPr id="10" name="Immagine 9">
              <a:extLst>
                <a:ext uri="{FF2B5EF4-FFF2-40B4-BE49-F238E27FC236}">
                  <a16:creationId xmlns:a16="http://schemas.microsoft.com/office/drawing/2014/main" id="{4F041242-7E12-C7F8-E3D9-8CC7435DCBF6}"/>
                </a:ext>
              </a:extLst>
            </p:cNvPr>
            <p:cNvPicPr>
              <a:picLocks noChangeAspect="1"/>
            </p:cNvPicPr>
            <p:nvPr/>
          </p:nvPicPr>
          <p:blipFill rotWithShape="1">
            <a:blip r:embed="rId3"/>
            <a:srcRect l="57770" r="17550"/>
            <a:stretch/>
          </p:blipFill>
          <p:spPr>
            <a:xfrm>
              <a:off x="4003829" y="0"/>
              <a:ext cx="6232124" cy="1029974"/>
            </a:xfrm>
            <a:prstGeom prst="rect">
              <a:avLst/>
            </a:prstGeom>
          </p:spPr>
        </p:pic>
      </p:grpSp>
    </p:spTree>
    <p:extLst>
      <p:ext uri="{BB962C8B-B14F-4D97-AF65-F5344CB8AC3E}">
        <p14:creationId xmlns:p14="http://schemas.microsoft.com/office/powerpoint/2010/main" val="31085137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803587-09BD-98CD-1930-F7D9B616540C}"/>
            </a:ext>
          </a:extLst>
        </p:cNvPr>
        <p:cNvGrpSpPr/>
        <p:nvPr/>
      </p:nvGrpSpPr>
      <p:grpSpPr>
        <a:xfrm>
          <a:off x="0" y="0"/>
          <a:ext cx="0" cy="0"/>
          <a:chOff x="0" y="0"/>
          <a:chExt cx="0" cy="0"/>
        </a:xfrm>
      </p:grpSpPr>
      <p:grpSp>
        <p:nvGrpSpPr>
          <p:cNvPr id="6" name="Gruppo 5">
            <a:extLst>
              <a:ext uri="{FF2B5EF4-FFF2-40B4-BE49-F238E27FC236}">
                <a16:creationId xmlns:a16="http://schemas.microsoft.com/office/drawing/2014/main" id="{6FFDF1C9-9D34-67E4-FC80-2D3F1B9F56BD}"/>
              </a:ext>
            </a:extLst>
          </p:cNvPr>
          <p:cNvGrpSpPr/>
          <p:nvPr/>
        </p:nvGrpSpPr>
        <p:grpSpPr>
          <a:xfrm>
            <a:off x="-2" y="-5272"/>
            <a:ext cx="12192002" cy="1029974"/>
            <a:chOff x="0" y="0"/>
            <a:chExt cx="12192002" cy="1029974"/>
          </a:xfrm>
        </p:grpSpPr>
        <p:pic>
          <p:nvPicPr>
            <p:cNvPr id="7" name="Immagine 6">
              <a:extLst>
                <a:ext uri="{FF2B5EF4-FFF2-40B4-BE49-F238E27FC236}">
                  <a16:creationId xmlns:a16="http://schemas.microsoft.com/office/drawing/2014/main" id="{D6C76799-6574-52D6-B01A-3C2D900F3146}"/>
                </a:ext>
              </a:extLst>
            </p:cNvPr>
            <p:cNvPicPr>
              <a:picLocks noChangeAspect="1"/>
            </p:cNvPicPr>
            <p:nvPr/>
          </p:nvPicPr>
          <p:blipFill rotWithShape="1">
            <a:blip r:embed="rId3"/>
            <a:srcRect r="17550"/>
            <a:stretch/>
          </p:blipFill>
          <p:spPr>
            <a:xfrm>
              <a:off x="0" y="0"/>
              <a:ext cx="4003829" cy="1029974"/>
            </a:xfrm>
            <a:prstGeom prst="rect">
              <a:avLst/>
            </a:prstGeom>
          </p:spPr>
        </p:pic>
        <p:pic>
          <p:nvPicPr>
            <p:cNvPr id="8" name="Immagine 7">
              <a:extLst>
                <a:ext uri="{FF2B5EF4-FFF2-40B4-BE49-F238E27FC236}">
                  <a16:creationId xmlns:a16="http://schemas.microsoft.com/office/drawing/2014/main" id="{15EFE71A-2265-15D0-DC19-2C00EF306DDB}"/>
                </a:ext>
              </a:extLst>
            </p:cNvPr>
            <p:cNvPicPr>
              <a:picLocks noChangeAspect="1"/>
            </p:cNvPicPr>
            <p:nvPr/>
          </p:nvPicPr>
          <p:blipFill rotWithShape="1">
            <a:blip r:embed="rId3"/>
            <a:srcRect l="57343"/>
            <a:stretch/>
          </p:blipFill>
          <p:spPr>
            <a:xfrm>
              <a:off x="10120544" y="0"/>
              <a:ext cx="2071458" cy="1029974"/>
            </a:xfrm>
            <a:prstGeom prst="rect">
              <a:avLst/>
            </a:prstGeom>
          </p:spPr>
        </p:pic>
        <p:pic>
          <p:nvPicPr>
            <p:cNvPr id="9" name="Immagine 8">
              <a:extLst>
                <a:ext uri="{FF2B5EF4-FFF2-40B4-BE49-F238E27FC236}">
                  <a16:creationId xmlns:a16="http://schemas.microsoft.com/office/drawing/2014/main" id="{FD494F90-A55C-9D6E-D057-57B050201EBA}"/>
                </a:ext>
              </a:extLst>
            </p:cNvPr>
            <p:cNvPicPr>
              <a:picLocks noChangeAspect="1"/>
            </p:cNvPicPr>
            <p:nvPr/>
          </p:nvPicPr>
          <p:blipFill rotWithShape="1">
            <a:blip r:embed="rId3"/>
            <a:srcRect l="57770" r="17550"/>
            <a:stretch/>
          </p:blipFill>
          <p:spPr>
            <a:xfrm>
              <a:off x="4003829" y="0"/>
              <a:ext cx="6232124" cy="1029974"/>
            </a:xfrm>
            <a:prstGeom prst="rect">
              <a:avLst/>
            </a:prstGeom>
          </p:spPr>
        </p:pic>
      </p:grpSp>
      <p:sp>
        <p:nvSpPr>
          <p:cNvPr id="15" name="CasellaDiTesto 14">
            <a:extLst>
              <a:ext uri="{FF2B5EF4-FFF2-40B4-BE49-F238E27FC236}">
                <a16:creationId xmlns:a16="http://schemas.microsoft.com/office/drawing/2014/main" id="{18C16E10-98A5-1C8B-057C-F88CD65E0B52}"/>
              </a:ext>
            </a:extLst>
          </p:cNvPr>
          <p:cNvSpPr txBox="1"/>
          <p:nvPr/>
        </p:nvSpPr>
        <p:spPr>
          <a:xfrm>
            <a:off x="545645" y="1349217"/>
            <a:ext cx="5418427" cy="461665"/>
          </a:xfrm>
          <a:prstGeom prst="rect">
            <a:avLst/>
          </a:prstGeom>
          <a:noFill/>
        </p:spPr>
        <p:txBody>
          <a:bodyPr wrap="square">
            <a:spAutoFit/>
          </a:bodyPr>
          <a:lstStyle/>
          <a:p>
            <a:r>
              <a:rPr lang="it-IT" sz="24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Contesto normativo – Le norme Europee</a:t>
            </a:r>
            <a:endParaRPr lang="it-IT" sz="2400" b="1" dirty="0">
              <a:solidFill>
                <a:srgbClr val="C00000"/>
              </a:solidFill>
            </a:endParaRPr>
          </a:p>
        </p:txBody>
      </p:sp>
      <p:sp>
        <p:nvSpPr>
          <p:cNvPr id="17" name="CasellaDiTesto 16">
            <a:extLst>
              <a:ext uri="{FF2B5EF4-FFF2-40B4-BE49-F238E27FC236}">
                <a16:creationId xmlns:a16="http://schemas.microsoft.com/office/drawing/2014/main" id="{13D33C06-A8F7-BC4D-5B57-42EA9744066B}"/>
              </a:ext>
            </a:extLst>
          </p:cNvPr>
          <p:cNvSpPr txBox="1"/>
          <p:nvPr/>
        </p:nvSpPr>
        <p:spPr>
          <a:xfrm>
            <a:off x="642099" y="2018166"/>
            <a:ext cx="10884355" cy="4785926"/>
          </a:xfrm>
          <a:prstGeom prst="rect">
            <a:avLst/>
          </a:prstGeom>
          <a:noFill/>
        </p:spPr>
        <p:txBody>
          <a:bodyPr wrap="square">
            <a:spAutoFit/>
          </a:bodyPr>
          <a:lstStyle/>
          <a:p>
            <a:r>
              <a:rPr lang="it-IT" sz="2000" dirty="0"/>
              <a:t>Le norme europee in materia di classificazione resistenza al fuoco sono state stabilite per garantire la conformità e la sicurezza dei prodotti da costruzione.</a:t>
            </a:r>
          </a:p>
          <a:p>
            <a:r>
              <a:rPr lang="it-IT" sz="2000" dirty="0"/>
              <a:t>Le norme europee più importanti in materia di classificazione di resistenza al fuoco sono:</a:t>
            </a:r>
          </a:p>
          <a:p>
            <a:pPr marL="342900" indent="-342900" algn="just" fontAlgn="base">
              <a:spcBef>
                <a:spcPts val="1200"/>
              </a:spcBef>
              <a:buFont typeface="Arial" panose="020B0604020202020204" pitchFamily="34" charset="0"/>
              <a:buChar char="•"/>
            </a:pPr>
            <a:r>
              <a:rPr lang="it-IT" sz="2000" dirty="0"/>
              <a:t>il </a:t>
            </a:r>
            <a:r>
              <a:rPr lang="it-IT" sz="2000" b="1" dirty="0"/>
              <a:t>Regolamento Delegato (UE) 2024/1681</a:t>
            </a:r>
            <a:r>
              <a:rPr lang="it-IT" sz="2000" dirty="0"/>
              <a:t> sulle classi di prestazione in relazione alla resistenza al fuoco dei prodotti da costruzione;</a:t>
            </a:r>
          </a:p>
          <a:p>
            <a:pPr marL="342900" indent="-342900" algn="just" fontAlgn="base">
              <a:lnSpc>
                <a:spcPct val="150000"/>
              </a:lnSpc>
              <a:buFont typeface="Arial" panose="020B0604020202020204" pitchFamily="34" charset="0"/>
              <a:buChar char="•"/>
            </a:pPr>
            <a:r>
              <a:rPr lang="it-IT" sz="2000" dirty="0"/>
              <a:t>la </a:t>
            </a:r>
            <a:r>
              <a:rPr lang="it-IT" sz="2000" b="1" dirty="0"/>
              <a:t>UNI EN 13501-2 </a:t>
            </a:r>
            <a:r>
              <a:rPr lang="it-IT" sz="2000" dirty="0"/>
              <a:t>sulla classificazione in base ai risultati delle prove di resistenza al fuoco;</a:t>
            </a:r>
          </a:p>
          <a:p>
            <a:pPr marL="342900" indent="-342900" algn="just" fontAlgn="base">
              <a:spcBef>
                <a:spcPts val="600"/>
              </a:spcBef>
              <a:buFont typeface="Arial" panose="020B0604020202020204" pitchFamily="34" charset="0"/>
              <a:buChar char="•"/>
            </a:pPr>
            <a:r>
              <a:rPr lang="it-IT" sz="2000" dirty="0"/>
              <a:t>la </a:t>
            </a:r>
            <a:r>
              <a:rPr lang="it-IT" sz="2000" b="1" dirty="0"/>
              <a:t>UNI EN 1363-1 </a:t>
            </a:r>
            <a:r>
              <a:rPr lang="it-IT" sz="2000" dirty="0"/>
              <a:t>e </a:t>
            </a:r>
            <a:r>
              <a:rPr lang="it-IT" sz="2000" b="1" dirty="0"/>
              <a:t>UNI EN 1363-2 </a:t>
            </a:r>
            <a:r>
              <a:rPr lang="it-IT" sz="2000" dirty="0"/>
              <a:t>sui requisiti generali e le procedure alternative e aggiuntive per le prove di resistenza al fuoco;</a:t>
            </a:r>
          </a:p>
          <a:p>
            <a:pPr marL="342900" indent="-342900" algn="just" fontAlgn="base">
              <a:spcBef>
                <a:spcPts val="1200"/>
              </a:spcBef>
              <a:buFont typeface="Arial" panose="020B0604020202020204" pitchFamily="34" charset="0"/>
              <a:buChar char="•"/>
            </a:pPr>
            <a:r>
              <a:rPr lang="it-IT" sz="2000" dirty="0"/>
              <a:t>la </a:t>
            </a:r>
            <a:r>
              <a:rPr lang="it-IT" sz="2000" b="1" dirty="0"/>
              <a:t>UNI EN 1364-1 </a:t>
            </a:r>
            <a:r>
              <a:rPr lang="it-IT" sz="2000" dirty="0"/>
              <a:t>e </a:t>
            </a:r>
            <a:r>
              <a:rPr lang="it-IT" sz="2000" b="1" dirty="0"/>
              <a:t>UNI EN 1364-2 </a:t>
            </a:r>
            <a:r>
              <a:rPr lang="it-IT" sz="2000" dirty="0"/>
              <a:t>su requisiti per le prove di resistenza al fuoco per elementi non portanti (pareti e soffitti);</a:t>
            </a:r>
          </a:p>
          <a:p>
            <a:pPr marL="342900" indent="-342900" algn="just" fontAlgn="base">
              <a:spcBef>
                <a:spcPts val="1200"/>
              </a:spcBef>
              <a:buFont typeface="Arial" panose="020B0604020202020204" pitchFamily="34" charset="0"/>
              <a:buChar char="•"/>
            </a:pPr>
            <a:r>
              <a:rPr lang="it-IT" sz="2000" dirty="0"/>
              <a:t>la </a:t>
            </a:r>
            <a:r>
              <a:rPr lang="it-IT" sz="2000" b="1" dirty="0"/>
              <a:t>UNI EN 1365-1 </a:t>
            </a:r>
            <a:r>
              <a:rPr lang="it-IT" sz="2000" dirty="0"/>
              <a:t>sui requisiti per le prove di resistenza al fuoco per elementi portanti (pareti).</a:t>
            </a:r>
          </a:p>
          <a:p>
            <a:pPr algn="just"/>
            <a:br>
              <a:rPr lang="it-IT" sz="2000" dirty="0"/>
            </a:br>
            <a:endParaRPr lang="it-IT" sz="2000" dirty="0"/>
          </a:p>
        </p:txBody>
      </p:sp>
    </p:spTree>
    <p:extLst>
      <p:ext uri="{BB962C8B-B14F-4D97-AF65-F5344CB8AC3E}">
        <p14:creationId xmlns:p14="http://schemas.microsoft.com/office/powerpoint/2010/main" val="15345487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edificio, Materiale composito, acciaio, cemento&#10;&#10;Il contenuto generato dall'IA potrebbe non essere corretto.">
            <a:extLst>
              <a:ext uri="{FF2B5EF4-FFF2-40B4-BE49-F238E27FC236}">
                <a16:creationId xmlns:a16="http://schemas.microsoft.com/office/drawing/2014/main" id="{F7695B4B-3919-07E8-80A1-E99BD7AF77B5}"/>
              </a:ext>
            </a:extLst>
          </p:cNvPr>
          <p:cNvPicPr>
            <a:picLocks noChangeAspect="1"/>
          </p:cNvPicPr>
          <p:nvPr/>
        </p:nvPicPr>
        <p:blipFill>
          <a:blip r:embed="rId2" cstate="print">
            <a:extLst>
              <a:ext uri="{28A0092B-C50C-407E-A947-70E740481C1C}">
                <a14:useLocalDpi xmlns:a14="http://schemas.microsoft.com/office/drawing/2010/main" val="0"/>
              </a:ext>
            </a:extLst>
          </a:blip>
          <a:srcRect b="9329"/>
          <a:stretch/>
        </p:blipFill>
        <p:spPr bwMode="auto">
          <a:xfrm>
            <a:off x="3139195" y="1788557"/>
            <a:ext cx="6430011" cy="4372069"/>
          </a:xfrm>
          <a:prstGeom prst="rect">
            <a:avLst/>
          </a:prstGeom>
          <a:noFill/>
          <a:ln>
            <a:noFill/>
          </a:ln>
        </p:spPr>
      </p:pic>
      <p:sp>
        <p:nvSpPr>
          <p:cNvPr id="3" name="CasellaDiTesto 2">
            <a:extLst>
              <a:ext uri="{FF2B5EF4-FFF2-40B4-BE49-F238E27FC236}">
                <a16:creationId xmlns:a16="http://schemas.microsoft.com/office/drawing/2014/main" id="{94A880B0-9DEF-EB2F-D88A-C7A165EF00C3}"/>
              </a:ext>
            </a:extLst>
          </p:cNvPr>
          <p:cNvSpPr txBox="1"/>
          <p:nvPr/>
        </p:nvSpPr>
        <p:spPr>
          <a:xfrm>
            <a:off x="2844239" y="1406009"/>
            <a:ext cx="7019925" cy="369332"/>
          </a:xfrm>
          <a:prstGeom prst="rect">
            <a:avLst/>
          </a:prstGeom>
          <a:noFill/>
        </p:spPr>
        <p:txBody>
          <a:bodyPr wrap="square" rtlCol="0">
            <a:spAutoFit/>
          </a:bodyPr>
          <a:lstStyle/>
          <a:p>
            <a:pPr algn="ctr"/>
            <a:r>
              <a:rPr lang="it-IT" b="1" dirty="0">
                <a:solidFill>
                  <a:srgbClr val="C00000"/>
                </a:solidFill>
              </a:rPr>
              <a:t>SOLAIO DOPO LA PROVA</a:t>
            </a:r>
          </a:p>
        </p:txBody>
      </p:sp>
      <p:grpSp>
        <p:nvGrpSpPr>
          <p:cNvPr id="4" name="Gruppo 3">
            <a:extLst>
              <a:ext uri="{FF2B5EF4-FFF2-40B4-BE49-F238E27FC236}">
                <a16:creationId xmlns:a16="http://schemas.microsoft.com/office/drawing/2014/main" id="{67AE3EE2-FA77-1525-19AF-776061C08385}"/>
              </a:ext>
            </a:extLst>
          </p:cNvPr>
          <p:cNvGrpSpPr/>
          <p:nvPr/>
        </p:nvGrpSpPr>
        <p:grpSpPr>
          <a:xfrm>
            <a:off x="-2" y="-5272"/>
            <a:ext cx="12192002" cy="1029974"/>
            <a:chOff x="0" y="0"/>
            <a:chExt cx="12192002" cy="1029974"/>
          </a:xfrm>
        </p:grpSpPr>
        <p:pic>
          <p:nvPicPr>
            <p:cNvPr id="5" name="Immagine 4">
              <a:extLst>
                <a:ext uri="{FF2B5EF4-FFF2-40B4-BE49-F238E27FC236}">
                  <a16:creationId xmlns:a16="http://schemas.microsoft.com/office/drawing/2014/main" id="{D104476B-213A-390D-A8F2-CBE54E9E50CF}"/>
                </a:ext>
              </a:extLst>
            </p:cNvPr>
            <p:cNvPicPr>
              <a:picLocks noChangeAspect="1"/>
            </p:cNvPicPr>
            <p:nvPr/>
          </p:nvPicPr>
          <p:blipFill rotWithShape="1">
            <a:blip r:embed="rId3"/>
            <a:srcRect r="17550"/>
            <a:stretch/>
          </p:blipFill>
          <p:spPr>
            <a:xfrm>
              <a:off x="0" y="0"/>
              <a:ext cx="4003829" cy="1029974"/>
            </a:xfrm>
            <a:prstGeom prst="rect">
              <a:avLst/>
            </a:prstGeom>
          </p:spPr>
        </p:pic>
        <p:pic>
          <p:nvPicPr>
            <p:cNvPr id="6" name="Immagine 5">
              <a:extLst>
                <a:ext uri="{FF2B5EF4-FFF2-40B4-BE49-F238E27FC236}">
                  <a16:creationId xmlns:a16="http://schemas.microsoft.com/office/drawing/2014/main" id="{9AAA4F60-505E-5488-8A74-66A72E06ECF4}"/>
                </a:ext>
              </a:extLst>
            </p:cNvPr>
            <p:cNvPicPr>
              <a:picLocks noChangeAspect="1"/>
            </p:cNvPicPr>
            <p:nvPr/>
          </p:nvPicPr>
          <p:blipFill rotWithShape="1">
            <a:blip r:embed="rId3"/>
            <a:srcRect l="57343"/>
            <a:stretch/>
          </p:blipFill>
          <p:spPr>
            <a:xfrm>
              <a:off x="10120544" y="0"/>
              <a:ext cx="2071458" cy="1029974"/>
            </a:xfrm>
            <a:prstGeom prst="rect">
              <a:avLst/>
            </a:prstGeom>
          </p:spPr>
        </p:pic>
        <p:pic>
          <p:nvPicPr>
            <p:cNvPr id="7" name="Immagine 6">
              <a:extLst>
                <a:ext uri="{FF2B5EF4-FFF2-40B4-BE49-F238E27FC236}">
                  <a16:creationId xmlns:a16="http://schemas.microsoft.com/office/drawing/2014/main" id="{2F999A51-41EB-45A1-B7F0-8AF2855037CF}"/>
                </a:ext>
              </a:extLst>
            </p:cNvPr>
            <p:cNvPicPr>
              <a:picLocks noChangeAspect="1"/>
            </p:cNvPicPr>
            <p:nvPr/>
          </p:nvPicPr>
          <p:blipFill rotWithShape="1">
            <a:blip r:embed="rId3"/>
            <a:srcRect l="57770" r="17550"/>
            <a:stretch/>
          </p:blipFill>
          <p:spPr>
            <a:xfrm>
              <a:off x="4003829" y="0"/>
              <a:ext cx="6232124" cy="1029974"/>
            </a:xfrm>
            <a:prstGeom prst="rect">
              <a:avLst/>
            </a:prstGeom>
          </p:spPr>
        </p:pic>
      </p:grpSp>
    </p:spTree>
    <p:extLst>
      <p:ext uri="{BB962C8B-B14F-4D97-AF65-F5344CB8AC3E}">
        <p14:creationId xmlns:p14="http://schemas.microsoft.com/office/powerpoint/2010/main" val="88291994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D0EDEA-0476-0AF4-30C4-453CD5CE4231}"/>
            </a:ext>
          </a:extLst>
        </p:cNvPr>
        <p:cNvGrpSpPr/>
        <p:nvPr/>
      </p:nvGrpSpPr>
      <p:grpSpPr>
        <a:xfrm>
          <a:off x="0" y="0"/>
          <a:ext cx="0" cy="0"/>
          <a:chOff x="0" y="0"/>
          <a:chExt cx="0" cy="0"/>
        </a:xfrm>
      </p:grpSpPr>
      <p:grpSp>
        <p:nvGrpSpPr>
          <p:cNvPr id="4" name="Gruppo 3">
            <a:extLst>
              <a:ext uri="{FF2B5EF4-FFF2-40B4-BE49-F238E27FC236}">
                <a16:creationId xmlns:a16="http://schemas.microsoft.com/office/drawing/2014/main" id="{9E940870-8C93-77E7-41A9-916F68AE77D9}"/>
              </a:ext>
            </a:extLst>
          </p:cNvPr>
          <p:cNvGrpSpPr/>
          <p:nvPr/>
        </p:nvGrpSpPr>
        <p:grpSpPr>
          <a:xfrm>
            <a:off x="-2" y="-5272"/>
            <a:ext cx="12192002" cy="1029974"/>
            <a:chOff x="0" y="0"/>
            <a:chExt cx="12192002" cy="1029974"/>
          </a:xfrm>
        </p:grpSpPr>
        <p:pic>
          <p:nvPicPr>
            <p:cNvPr id="5" name="Immagine 4">
              <a:extLst>
                <a:ext uri="{FF2B5EF4-FFF2-40B4-BE49-F238E27FC236}">
                  <a16:creationId xmlns:a16="http://schemas.microsoft.com/office/drawing/2014/main" id="{8E23FB50-1DE6-D84A-AA4A-FD45679B58AF}"/>
                </a:ext>
              </a:extLst>
            </p:cNvPr>
            <p:cNvPicPr>
              <a:picLocks noChangeAspect="1"/>
            </p:cNvPicPr>
            <p:nvPr/>
          </p:nvPicPr>
          <p:blipFill rotWithShape="1">
            <a:blip r:embed="rId3"/>
            <a:srcRect r="17550"/>
            <a:stretch/>
          </p:blipFill>
          <p:spPr>
            <a:xfrm>
              <a:off x="0" y="0"/>
              <a:ext cx="4003829" cy="1029974"/>
            </a:xfrm>
            <a:prstGeom prst="rect">
              <a:avLst/>
            </a:prstGeom>
          </p:spPr>
        </p:pic>
        <p:pic>
          <p:nvPicPr>
            <p:cNvPr id="6" name="Immagine 5">
              <a:extLst>
                <a:ext uri="{FF2B5EF4-FFF2-40B4-BE49-F238E27FC236}">
                  <a16:creationId xmlns:a16="http://schemas.microsoft.com/office/drawing/2014/main" id="{55DD4CC9-2AE9-FC0E-DD65-BD76FCE2A1A9}"/>
                </a:ext>
              </a:extLst>
            </p:cNvPr>
            <p:cNvPicPr>
              <a:picLocks noChangeAspect="1"/>
            </p:cNvPicPr>
            <p:nvPr/>
          </p:nvPicPr>
          <p:blipFill rotWithShape="1">
            <a:blip r:embed="rId3"/>
            <a:srcRect l="57343"/>
            <a:stretch/>
          </p:blipFill>
          <p:spPr>
            <a:xfrm>
              <a:off x="10120544" y="0"/>
              <a:ext cx="2071458" cy="1029974"/>
            </a:xfrm>
            <a:prstGeom prst="rect">
              <a:avLst/>
            </a:prstGeom>
          </p:spPr>
        </p:pic>
        <p:pic>
          <p:nvPicPr>
            <p:cNvPr id="7" name="Immagine 6">
              <a:extLst>
                <a:ext uri="{FF2B5EF4-FFF2-40B4-BE49-F238E27FC236}">
                  <a16:creationId xmlns:a16="http://schemas.microsoft.com/office/drawing/2014/main" id="{0FD61344-CC47-83A7-A1E7-A4811461B581}"/>
                </a:ext>
              </a:extLst>
            </p:cNvPr>
            <p:cNvPicPr>
              <a:picLocks noChangeAspect="1"/>
            </p:cNvPicPr>
            <p:nvPr/>
          </p:nvPicPr>
          <p:blipFill rotWithShape="1">
            <a:blip r:embed="rId3"/>
            <a:srcRect l="57770" r="17550"/>
            <a:stretch/>
          </p:blipFill>
          <p:spPr>
            <a:xfrm>
              <a:off x="4003829" y="0"/>
              <a:ext cx="6232124" cy="1029974"/>
            </a:xfrm>
            <a:prstGeom prst="rect">
              <a:avLst/>
            </a:prstGeom>
          </p:spPr>
        </p:pic>
      </p:grpSp>
      <p:graphicFrame>
        <p:nvGraphicFramePr>
          <p:cNvPr id="8" name="Oggetto 7">
            <a:extLst>
              <a:ext uri="{FF2B5EF4-FFF2-40B4-BE49-F238E27FC236}">
                <a16:creationId xmlns:a16="http://schemas.microsoft.com/office/drawing/2014/main" id="{7F665019-47AF-F0E4-BBCD-D5FB672215A7}"/>
              </a:ext>
            </a:extLst>
          </p:cNvPr>
          <p:cNvGraphicFramePr>
            <a:graphicFrameLocks noChangeAspect="1"/>
          </p:cNvGraphicFramePr>
          <p:nvPr>
            <p:extLst>
              <p:ext uri="{D42A27DB-BD31-4B8C-83A1-F6EECF244321}">
                <p14:modId xmlns:p14="http://schemas.microsoft.com/office/powerpoint/2010/main" val="2397070682"/>
              </p:ext>
            </p:extLst>
          </p:nvPr>
        </p:nvGraphicFramePr>
        <p:xfrm>
          <a:off x="3184812" y="1024702"/>
          <a:ext cx="5148695" cy="7769821"/>
        </p:xfrm>
        <a:graphic>
          <a:graphicData uri="http://schemas.openxmlformats.org/presentationml/2006/ole">
            <mc:AlternateContent xmlns:mc="http://schemas.openxmlformats.org/markup-compatibility/2006">
              <mc:Choice xmlns:v="urn:schemas-microsoft-com:vml" Requires="v">
                <p:oleObj spid="_x0000_s1026" name="Acrobat Document" r:id="rId4" imgW="4533723" imgH="6415677" progId="Acrobat.Document.DC">
                  <p:embed/>
                </p:oleObj>
              </mc:Choice>
              <mc:Fallback>
                <p:oleObj name="Acrobat Document" r:id="rId4" imgW="4533723" imgH="6415677" progId="Acrobat.Document.DC">
                  <p:embed/>
                  <p:pic>
                    <p:nvPicPr>
                      <p:cNvPr id="0" name=""/>
                      <p:cNvPicPr/>
                      <p:nvPr/>
                    </p:nvPicPr>
                    <p:blipFill>
                      <a:blip r:embed="rId5"/>
                      <a:stretch>
                        <a:fillRect/>
                      </a:stretch>
                    </p:blipFill>
                    <p:spPr>
                      <a:xfrm>
                        <a:off x="3184812" y="1024702"/>
                        <a:ext cx="5148695" cy="7769821"/>
                      </a:xfrm>
                      <a:prstGeom prst="rect">
                        <a:avLst/>
                      </a:prstGeom>
                    </p:spPr>
                  </p:pic>
                </p:oleObj>
              </mc:Fallback>
            </mc:AlternateContent>
          </a:graphicData>
        </a:graphic>
      </p:graphicFrame>
    </p:spTree>
    <p:extLst>
      <p:ext uri="{BB962C8B-B14F-4D97-AF65-F5344CB8AC3E}">
        <p14:creationId xmlns:p14="http://schemas.microsoft.com/office/powerpoint/2010/main" val="29649314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703691B-0818-47D1-6EEE-3AD3F2F40ED3}"/>
              </a:ext>
            </a:extLst>
          </p:cNvPr>
          <p:cNvPicPr>
            <a:picLocks noChangeAspect="1"/>
          </p:cNvPicPr>
          <p:nvPr/>
        </p:nvPicPr>
        <p:blipFill rotWithShape="1">
          <a:blip r:embed="rId2"/>
          <a:srcRect r="7963"/>
          <a:stretch/>
        </p:blipFill>
        <p:spPr>
          <a:xfrm>
            <a:off x="0" y="0"/>
            <a:ext cx="12192000" cy="6858000"/>
          </a:xfrm>
          <a:prstGeom prst="rect">
            <a:avLst/>
          </a:prstGeom>
        </p:spPr>
      </p:pic>
    </p:spTree>
    <p:extLst>
      <p:ext uri="{BB962C8B-B14F-4D97-AF65-F5344CB8AC3E}">
        <p14:creationId xmlns:p14="http://schemas.microsoft.com/office/powerpoint/2010/main" val="2554523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00189C-6D5A-48C6-E383-67519D94F74B}"/>
            </a:ext>
          </a:extLst>
        </p:cNvPr>
        <p:cNvGrpSpPr/>
        <p:nvPr/>
      </p:nvGrpSpPr>
      <p:grpSpPr>
        <a:xfrm>
          <a:off x="0" y="0"/>
          <a:ext cx="0" cy="0"/>
          <a:chOff x="0" y="0"/>
          <a:chExt cx="0" cy="0"/>
        </a:xfrm>
      </p:grpSpPr>
      <p:grpSp>
        <p:nvGrpSpPr>
          <p:cNvPr id="6" name="Gruppo 5">
            <a:extLst>
              <a:ext uri="{FF2B5EF4-FFF2-40B4-BE49-F238E27FC236}">
                <a16:creationId xmlns:a16="http://schemas.microsoft.com/office/drawing/2014/main" id="{BC2CFE43-33DB-2E35-92FE-449B47FB5110}"/>
              </a:ext>
            </a:extLst>
          </p:cNvPr>
          <p:cNvGrpSpPr/>
          <p:nvPr/>
        </p:nvGrpSpPr>
        <p:grpSpPr>
          <a:xfrm>
            <a:off x="-2" y="-5272"/>
            <a:ext cx="12192002" cy="1029974"/>
            <a:chOff x="0" y="0"/>
            <a:chExt cx="12192002" cy="1029974"/>
          </a:xfrm>
        </p:grpSpPr>
        <p:pic>
          <p:nvPicPr>
            <p:cNvPr id="7" name="Immagine 6">
              <a:extLst>
                <a:ext uri="{FF2B5EF4-FFF2-40B4-BE49-F238E27FC236}">
                  <a16:creationId xmlns:a16="http://schemas.microsoft.com/office/drawing/2014/main" id="{0EC39864-5A87-575F-CE67-A5FC24753001}"/>
                </a:ext>
              </a:extLst>
            </p:cNvPr>
            <p:cNvPicPr>
              <a:picLocks noChangeAspect="1"/>
            </p:cNvPicPr>
            <p:nvPr/>
          </p:nvPicPr>
          <p:blipFill rotWithShape="1">
            <a:blip r:embed="rId3"/>
            <a:srcRect r="17550"/>
            <a:stretch/>
          </p:blipFill>
          <p:spPr>
            <a:xfrm>
              <a:off x="0" y="0"/>
              <a:ext cx="4003829" cy="1029974"/>
            </a:xfrm>
            <a:prstGeom prst="rect">
              <a:avLst/>
            </a:prstGeom>
          </p:spPr>
        </p:pic>
        <p:pic>
          <p:nvPicPr>
            <p:cNvPr id="8" name="Immagine 7">
              <a:extLst>
                <a:ext uri="{FF2B5EF4-FFF2-40B4-BE49-F238E27FC236}">
                  <a16:creationId xmlns:a16="http://schemas.microsoft.com/office/drawing/2014/main" id="{B90AD609-64A0-81BA-0E45-41E337A59C3A}"/>
                </a:ext>
              </a:extLst>
            </p:cNvPr>
            <p:cNvPicPr>
              <a:picLocks noChangeAspect="1"/>
            </p:cNvPicPr>
            <p:nvPr/>
          </p:nvPicPr>
          <p:blipFill rotWithShape="1">
            <a:blip r:embed="rId3"/>
            <a:srcRect l="57343"/>
            <a:stretch/>
          </p:blipFill>
          <p:spPr>
            <a:xfrm>
              <a:off x="10120544" y="0"/>
              <a:ext cx="2071458" cy="1029974"/>
            </a:xfrm>
            <a:prstGeom prst="rect">
              <a:avLst/>
            </a:prstGeom>
          </p:spPr>
        </p:pic>
        <p:pic>
          <p:nvPicPr>
            <p:cNvPr id="9" name="Immagine 8">
              <a:extLst>
                <a:ext uri="{FF2B5EF4-FFF2-40B4-BE49-F238E27FC236}">
                  <a16:creationId xmlns:a16="http://schemas.microsoft.com/office/drawing/2014/main" id="{2342B1D4-2B87-5A8F-BF03-52048B31C82E}"/>
                </a:ext>
              </a:extLst>
            </p:cNvPr>
            <p:cNvPicPr>
              <a:picLocks noChangeAspect="1"/>
            </p:cNvPicPr>
            <p:nvPr/>
          </p:nvPicPr>
          <p:blipFill rotWithShape="1">
            <a:blip r:embed="rId3"/>
            <a:srcRect l="57770" r="17550"/>
            <a:stretch/>
          </p:blipFill>
          <p:spPr>
            <a:xfrm>
              <a:off x="4003829" y="0"/>
              <a:ext cx="6232124" cy="1029974"/>
            </a:xfrm>
            <a:prstGeom prst="rect">
              <a:avLst/>
            </a:prstGeom>
          </p:spPr>
        </p:pic>
      </p:grpSp>
      <p:sp>
        <p:nvSpPr>
          <p:cNvPr id="15" name="CasellaDiTesto 14">
            <a:extLst>
              <a:ext uri="{FF2B5EF4-FFF2-40B4-BE49-F238E27FC236}">
                <a16:creationId xmlns:a16="http://schemas.microsoft.com/office/drawing/2014/main" id="{CCDCA7BF-9563-ED03-9128-3B95F43B348A}"/>
              </a:ext>
            </a:extLst>
          </p:cNvPr>
          <p:cNvSpPr txBox="1"/>
          <p:nvPr/>
        </p:nvSpPr>
        <p:spPr>
          <a:xfrm>
            <a:off x="545644" y="1349217"/>
            <a:ext cx="8964115" cy="461665"/>
          </a:xfrm>
          <a:prstGeom prst="rect">
            <a:avLst/>
          </a:prstGeom>
          <a:noFill/>
        </p:spPr>
        <p:txBody>
          <a:bodyPr wrap="square">
            <a:spAutoFit/>
          </a:bodyPr>
          <a:lstStyle/>
          <a:p>
            <a:r>
              <a:rPr lang="it-IT" sz="2400" b="1" kern="100" dirty="0">
                <a:solidFill>
                  <a:srgbClr val="C00000"/>
                </a:solidFill>
                <a:latin typeface="Calibri" panose="020F0502020204030204" pitchFamily="34" charset="0"/>
                <a:ea typeface="Calibri" panose="020F0502020204030204" pitchFamily="34" charset="0"/>
                <a:cs typeface="Times New Roman" panose="02020603050405020304" pitchFamily="18" charset="0"/>
              </a:rPr>
              <a:t>L</a:t>
            </a:r>
            <a:r>
              <a:rPr lang="it-IT" sz="24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 normativa europea ed i requisiti base delle opere di costruzione</a:t>
            </a:r>
            <a:endParaRPr lang="it-IT" sz="2400" b="1" dirty="0">
              <a:solidFill>
                <a:srgbClr val="C00000"/>
              </a:solidFill>
            </a:endParaRPr>
          </a:p>
        </p:txBody>
      </p:sp>
      <p:sp>
        <p:nvSpPr>
          <p:cNvPr id="17" name="CasellaDiTesto 16">
            <a:extLst>
              <a:ext uri="{FF2B5EF4-FFF2-40B4-BE49-F238E27FC236}">
                <a16:creationId xmlns:a16="http://schemas.microsoft.com/office/drawing/2014/main" id="{998209CF-51DC-0285-9E5A-91E277CD82CA}"/>
              </a:ext>
            </a:extLst>
          </p:cNvPr>
          <p:cNvSpPr txBox="1"/>
          <p:nvPr/>
        </p:nvSpPr>
        <p:spPr>
          <a:xfrm>
            <a:off x="653822" y="1997839"/>
            <a:ext cx="10884355" cy="3584058"/>
          </a:xfrm>
          <a:prstGeom prst="rect">
            <a:avLst/>
          </a:prstGeom>
          <a:noFill/>
        </p:spPr>
        <p:txBody>
          <a:bodyPr wrap="square">
            <a:spAutoFit/>
          </a:bodyPr>
          <a:lstStyle/>
          <a:p>
            <a:pPr algn="just"/>
            <a:r>
              <a:rPr lang="it-IT" sz="2000" dirty="0"/>
              <a:t>Il </a:t>
            </a:r>
            <a:r>
              <a:rPr lang="it-IT" sz="2000" b="1" dirty="0"/>
              <a:t>CPR, Regolamento Prodotti da Costruzione </a:t>
            </a:r>
            <a:r>
              <a:rPr lang="it-IT" sz="2000" dirty="0"/>
              <a:t>(UE), stabilisce all’allegato I, che in riferimento alla sicurezza in caso di incendio le opere di costruzione devono essere concepite e realizzate in modo che, in caso di incendio:</a:t>
            </a:r>
          </a:p>
          <a:p>
            <a:pPr algn="just"/>
            <a:endParaRPr lang="it-IT" sz="2000" dirty="0"/>
          </a:p>
          <a:p>
            <a:pPr marL="342900" indent="-342900">
              <a:lnSpc>
                <a:spcPct val="150000"/>
              </a:lnSpc>
              <a:buFont typeface="Arial" panose="020B0604020202020204" pitchFamily="34" charset="0"/>
              <a:buChar char="•"/>
            </a:pPr>
            <a:r>
              <a:rPr lang="it-IT" sz="2000" dirty="0"/>
              <a:t>la capacità portante dell’edificio possa essere garantita per un periodo di tempo determinato;</a:t>
            </a:r>
          </a:p>
          <a:p>
            <a:pPr marL="342900" indent="-342900">
              <a:lnSpc>
                <a:spcPct val="150000"/>
              </a:lnSpc>
              <a:buFont typeface="Arial" panose="020B0604020202020204" pitchFamily="34" charset="0"/>
              <a:buChar char="•"/>
            </a:pPr>
            <a:r>
              <a:rPr lang="it-IT" sz="2000" dirty="0"/>
              <a:t>la generazione e la propagazione del fuoco e del fumo al loro interno siano limitate;</a:t>
            </a:r>
          </a:p>
          <a:p>
            <a:pPr marL="342900" indent="-342900">
              <a:lnSpc>
                <a:spcPct val="150000"/>
              </a:lnSpc>
              <a:buFont typeface="Arial" panose="020B0604020202020204" pitchFamily="34" charset="0"/>
              <a:buChar char="•"/>
            </a:pPr>
            <a:r>
              <a:rPr lang="it-IT" sz="2000" dirty="0"/>
              <a:t>la propagazione del fuoco a opere di costruzione vicine sia limitata;</a:t>
            </a:r>
          </a:p>
          <a:p>
            <a:pPr marL="342900" indent="-342900">
              <a:lnSpc>
                <a:spcPct val="150000"/>
              </a:lnSpc>
              <a:buFont typeface="Arial" panose="020B0604020202020204" pitchFamily="34" charset="0"/>
              <a:buChar char="•"/>
            </a:pPr>
            <a:r>
              <a:rPr lang="it-IT" sz="2000" dirty="0"/>
              <a:t>gli occupanti possano abbandonare le opere di costruzione o essere soccorsi in altro modo;</a:t>
            </a:r>
          </a:p>
          <a:p>
            <a:pPr marL="342900" indent="-342900">
              <a:lnSpc>
                <a:spcPct val="150000"/>
              </a:lnSpc>
              <a:buFont typeface="Arial" panose="020B0604020202020204" pitchFamily="34" charset="0"/>
              <a:buChar char="•"/>
            </a:pPr>
            <a:r>
              <a:rPr lang="it-IT" sz="2000" dirty="0"/>
              <a:t>si tenga conto della sicurezza delle squadre di soccorso.</a:t>
            </a:r>
          </a:p>
        </p:txBody>
      </p:sp>
    </p:spTree>
    <p:extLst>
      <p:ext uri="{BB962C8B-B14F-4D97-AF65-F5344CB8AC3E}">
        <p14:creationId xmlns:p14="http://schemas.microsoft.com/office/powerpoint/2010/main" val="36789889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AF669-F6FF-831D-E2B4-2A0BAC0CA076}"/>
            </a:ext>
          </a:extLst>
        </p:cNvPr>
        <p:cNvGrpSpPr/>
        <p:nvPr/>
      </p:nvGrpSpPr>
      <p:grpSpPr>
        <a:xfrm>
          <a:off x="0" y="0"/>
          <a:ext cx="0" cy="0"/>
          <a:chOff x="0" y="0"/>
          <a:chExt cx="0" cy="0"/>
        </a:xfrm>
      </p:grpSpPr>
      <p:grpSp>
        <p:nvGrpSpPr>
          <p:cNvPr id="6" name="Gruppo 5">
            <a:extLst>
              <a:ext uri="{FF2B5EF4-FFF2-40B4-BE49-F238E27FC236}">
                <a16:creationId xmlns:a16="http://schemas.microsoft.com/office/drawing/2014/main" id="{9033CF5F-9B63-4CD9-7363-7DA42B0F5CBE}"/>
              </a:ext>
            </a:extLst>
          </p:cNvPr>
          <p:cNvGrpSpPr/>
          <p:nvPr/>
        </p:nvGrpSpPr>
        <p:grpSpPr>
          <a:xfrm>
            <a:off x="-2" y="-5272"/>
            <a:ext cx="12192002" cy="1029974"/>
            <a:chOff x="0" y="0"/>
            <a:chExt cx="12192002" cy="1029974"/>
          </a:xfrm>
        </p:grpSpPr>
        <p:pic>
          <p:nvPicPr>
            <p:cNvPr id="7" name="Immagine 6">
              <a:extLst>
                <a:ext uri="{FF2B5EF4-FFF2-40B4-BE49-F238E27FC236}">
                  <a16:creationId xmlns:a16="http://schemas.microsoft.com/office/drawing/2014/main" id="{2528EFC6-A935-19FC-9BE8-1EC1F5075DE5}"/>
                </a:ext>
              </a:extLst>
            </p:cNvPr>
            <p:cNvPicPr>
              <a:picLocks noChangeAspect="1"/>
            </p:cNvPicPr>
            <p:nvPr/>
          </p:nvPicPr>
          <p:blipFill rotWithShape="1">
            <a:blip r:embed="rId3"/>
            <a:srcRect r="17550"/>
            <a:stretch/>
          </p:blipFill>
          <p:spPr>
            <a:xfrm>
              <a:off x="0" y="0"/>
              <a:ext cx="4003829" cy="1029974"/>
            </a:xfrm>
            <a:prstGeom prst="rect">
              <a:avLst/>
            </a:prstGeom>
          </p:spPr>
        </p:pic>
        <p:pic>
          <p:nvPicPr>
            <p:cNvPr id="8" name="Immagine 7">
              <a:extLst>
                <a:ext uri="{FF2B5EF4-FFF2-40B4-BE49-F238E27FC236}">
                  <a16:creationId xmlns:a16="http://schemas.microsoft.com/office/drawing/2014/main" id="{4BF07E53-212B-3962-877A-ECF28DA549BE}"/>
                </a:ext>
              </a:extLst>
            </p:cNvPr>
            <p:cNvPicPr>
              <a:picLocks noChangeAspect="1"/>
            </p:cNvPicPr>
            <p:nvPr/>
          </p:nvPicPr>
          <p:blipFill rotWithShape="1">
            <a:blip r:embed="rId3"/>
            <a:srcRect l="57343"/>
            <a:stretch/>
          </p:blipFill>
          <p:spPr>
            <a:xfrm>
              <a:off x="10120544" y="0"/>
              <a:ext cx="2071458" cy="1029974"/>
            </a:xfrm>
            <a:prstGeom prst="rect">
              <a:avLst/>
            </a:prstGeom>
          </p:spPr>
        </p:pic>
        <p:pic>
          <p:nvPicPr>
            <p:cNvPr id="9" name="Immagine 8">
              <a:extLst>
                <a:ext uri="{FF2B5EF4-FFF2-40B4-BE49-F238E27FC236}">
                  <a16:creationId xmlns:a16="http://schemas.microsoft.com/office/drawing/2014/main" id="{575580D0-1C81-494D-0B51-65916F7E360C}"/>
                </a:ext>
              </a:extLst>
            </p:cNvPr>
            <p:cNvPicPr>
              <a:picLocks noChangeAspect="1"/>
            </p:cNvPicPr>
            <p:nvPr/>
          </p:nvPicPr>
          <p:blipFill rotWithShape="1">
            <a:blip r:embed="rId3"/>
            <a:srcRect l="57770" r="17550"/>
            <a:stretch/>
          </p:blipFill>
          <p:spPr>
            <a:xfrm>
              <a:off x="4003829" y="0"/>
              <a:ext cx="6232124" cy="1029974"/>
            </a:xfrm>
            <a:prstGeom prst="rect">
              <a:avLst/>
            </a:prstGeom>
          </p:spPr>
        </p:pic>
      </p:grpSp>
      <p:sp>
        <p:nvSpPr>
          <p:cNvPr id="11" name="CasellaDiTesto 10">
            <a:extLst>
              <a:ext uri="{FF2B5EF4-FFF2-40B4-BE49-F238E27FC236}">
                <a16:creationId xmlns:a16="http://schemas.microsoft.com/office/drawing/2014/main" id="{2E3B6114-7901-0E79-9A9E-A6CC6E2F0525}"/>
              </a:ext>
            </a:extLst>
          </p:cNvPr>
          <p:cNvSpPr txBox="1"/>
          <p:nvPr/>
        </p:nvSpPr>
        <p:spPr>
          <a:xfrm>
            <a:off x="491066" y="2121574"/>
            <a:ext cx="10682902" cy="2793329"/>
          </a:xfrm>
          <a:prstGeom prst="rect">
            <a:avLst/>
          </a:prstGeom>
          <a:noFill/>
        </p:spPr>
        <p:txBody>
          <a:bodyPr wrap="square">
            <a:spAutoFit/>
          </a:bodyPr>
          <a:lstStyle/>
          <a:p>
            <a:pPr>
              <a:lnSpc>
                <a:spcPct val="107000"/>
              </a:lnSpc>
              <a:spcAft>
                <a:spcPts val="800"/>
              </a:spcAft>
              <a:buNone/>
            </a:pPr>
            <a:r>
              <a:rPr lang="it-IT" sz="2000" kern="100" dirty="0">
                <a:effectLst/>
                <a:latin typeface="Calibri" panose="020F0502020204030204" pitchFamily="34" charset="0"/>
                <a:ea typeface="Calibri" panose="020F0502020204030204" pitchFamily="34" charset="0"/>
                <a:cs typeface="Times New Roman" panose="02020603050405020304" pitchFamily="18" charset="0"/>
              </a:rPr>
              <a:t>Le costruzioni, per limitare i rischi derivati dagli incendi, devono essere progettate e realizzate per garantire:</a:t>
            </a:r>
          </a:p>
          <a:p>
            <a:pPr marL="342900" indent="-342900">
              <a:lnSpc>
                <a:spcPct val="107000"/>
              </a:lnSpc>
              <a:spcAft>
                <a:spcPts val="800"/>
              </a:spcAft>
              <a:buFont typeface="Arial" panose="020B0604020202020204" pitchFamily="34" charset="0"/>
              <a:buChar char="•"/>
            </a:pPr>
            <a:r>
              <a:rPr lang="it-IT" sz="2000" b="1" kern="100" dirty="0">
                <a:latin typeface="Calibri" panose="020F0502020204030204" pitchFamily="34" charset="0"/>
                <a:ea typeface="Calibri" panose="020F0502020204030204" pitchFamily="34" charset="0"/>
                <a:cs typeface="Times New Roman" panose="02020603050405020304" pitchFamily="18" charset="0"/>
              </a:rPr>
              <a:t>S</a:t>
            </a:r>
            <a:r>
              <a:rPr lang="it-IT" sz="2000" b="1" kern="100" dirty="0">
                <a:effectLst/>
                <a:latin typeface="Calibri" panose="020F0502020204030204" pitchFamily="34" charset="0"/>
                <a:ea typeface="Calibri" panose="020F0502020204030204" pitchFamily="34" charset="0"/>
                <a:cs typeface="Times New Roman" panose="02020603050405020304" pitchFamily="18" charset="0"/>
              </a:rPr>
              <a:t>tabilità </a:t>
            </a:r>
            <a:r>
              <a:rPr lang="it-IT" sz="2000" kern="100" dirty="0">
                <a:effectLst/>
                <a:latin typeface="Calibri" panose="020F0502020204030204" pitchFamily="34" charset="0"/>
                <a:ea typeface="Calibri" panose="020F0502020204030204" pitchFamily="34" charset="0"/>
                <a:cs typeface="Times New Roman" panose="02020603050405020304" pitchFamily="18" charset="0"/>
              </a:rPr>
              <a:t>degli elementi portanti per un tempo necessario al fine di permettere ai soccorsi di intervenire;</a:t>
            </a:r>
          </a:p>
          <a:p>
            <a:pPr marL="342900" indent="-342900">
              <a:lnSpc>
                <a:spcPct val="107000"/>
              </a:lnSpc>
              <a:spcAft>
                <a:spcPts val="800"/>
              </a:spcAft>
              <a:buFont typeface="Arial" panose="020B0604020202020204" pitchFamily="34" charset="0"/>
              <a:buChar char="•"/>
            </a:pPr>
            <a:r>
              <a:rPr lang="it-IT" sz="2000" b="1" kern="100" dirty="0">
                <a:latin typeface="Calibri" panose="020F0502020204030204" pitchFamily="34" charset="0"/>
                <a:ea typeface="Calibri" panose="020F0502020204030204" pitchFamily="34" charset="0"/>
                <a:cs typeface="Times New Roman" panose="02020603050405020304" pitchFamily="18" charset="0"/>
              </a:rPr>
              <a:t>L</a:t>
            </a:r>
            <a:r>
              <a:rPr lang="it-IT" sz="2000" b="1" kern="100" dirty="0">
                <a:effectLst/>
                <a:latin typeface="Calibri" panose="020F0502020204030204" pitchFamily="34" charset="0"/>
                <a:ea typeface="Calibri" panose="020F0502020204030204" pitchFamily="34" charset="0"/>
                <a:cs typeface="Times New Roman" panose="02020603050405020304" pitchFamily="18" charset="0"/>
              </a:rPr>
              <a:t>imitata propagazione </a:t>
            </a:r>
            <a:r>
              <a:rPr lang="it-IT" sz="2000" kern="100" dirty="0">
                <a:effectLst/>
                <a:latin typeface="Calibri" panose="020F0502020204030204" pitchFamily="34" charset="0"/>
                <a:ea typeface="Calibri" panose="020F0502020204030204" pitchFamily="34" charset="0"/>
                <a:cs typeface="Times New Roman" panose="02020603050405020304" pitchFamily="18" charset="0"/>
              </a:rPr>
              <a:t>del fuoco e dei fumi;</a:t>
            </a:r>
          </a:p>
          <a:p>
            <a:pPr marL="342900" indent="-342900">
              <a:lnSpc>
                <a:spcPct val="107000"/>
              </a:lnSpc>
              <a:spcAft>
                <a:spcPts val="800"/>
              </a:spcAft>
              <a:buFont typeface="Arial" panose="020B0604020202020204" pitchFamily="34" charset="0"/>
              <a:buChar char="•"/>
            </a:pPr>
            <a:r>
              <a:rPr lang="it-IT" sz="2000" b="1" kern="100" dirty="0">
                <a:effectLst/>
                <a:latin typeface="Calibri" panose="020F0502020204030204" pitchFamily="34" charset="0"/>
                <a:ea typeface="Calibri" panose="020F0502020204030204" pitchFamily="34" charset="0"/>
                <a:cs typeface="Times New Roman" panose="02020603050405020304" pitchFamily="18" charset="0"/>
              </a:rPr>
              <a:t>Possibilità</a:t>
            </a:r>
            <a:r>
              <a:rPr lang="it-IT" sz="2000" kern="100" dirty="0">
                <a:effectLst/>
                <a:latin typeface="Calibri" panose="020F0502020204030204" pitchFamily="34" charset="0"/>
                <a:ea typeface="Calibri" panose="020F0502020204030204" pitchFamily="34" charset="0"/>
                <a:cs typeface="Times New Roman" panose="02020603050405020304" pitchFamily="18" charset="0"/>
              </a:rPr>
              <a:t> per gli occupanti di lasciare lo stabile in sicurezza o che vengano soccorsi in altro modo;</a:t>
            </a:r>
          </a:p>
          <a:p>
            <a:pPr marL="342900" indent="-342900">
              <a:lnSpc>
                <a:spcPct val="107000"/>
              </a:lnSpc>
              <a:spcAft>
                <a:spcPts val="800"/>
              </a:spcAft>
              <a:buFont typeface="Arial" panose="020B0604020202020204" pitchFamily="34" charset="0"/>
              <a:buChar char="•"/>
            </a:pPr>
            <a:r>
              <a:rPr lang="it-IT" sz="2000" b="1" kern="100" dirty="0">
                <a:effectLst/>
                <a:latin typeface="Calibri" panose="020F0502020204030204" pitchFamily="34" charset="0"/>
                <a:ea typeface="Calibri" panose="020F0502020204030204" pitchFamily="34" charset="0"/>
                <a:cs typeface="Times New Roman" panose="02020603050405020304" pitchFamily="18" charset="0"/>
              </a:rPr>
              <a:t>Possibilità di operare in sicurezza </a:t>
            </a:r>
            <a:r>
              <a:rPr lang="it-IT" sz="2000" kern="100" dirty="0">
                <a:effectLst/>
                <a:latin typeface="Calibri" panose="020F0502020204030204" pitchFamily="34" charset="0"/>
                <a:ea typeface="Calibri" panose="020F0502020204030204" pitchFamily="34" charset="0"/>
                <a:cs typeface="Times New Roman" panose="02020603050405020304" pitchFamily="18" charset="0"/>
              </a:rPr>
              <a:t>per le squadre di soccorso.</a:t>
            </a:r>
          </a:p>
        </p:txBody>
      </p:sp>
      <p:sp>
        <p:nvSpPr>
          <p:cNvPr id="15" name="CasellaDiTesto 14">
            <a:extLst>
              <a:ext uri="{FF2B5EF4-FFF2-40B4-BE49-F238E27FC236}">
                <a16:creationId xmlns:a16="http://schemas.microsoft.com/office/drawing/2014/main" id="{A929FD0E-4883-FD63-89F1-B9E2FAFECC25}"/>
              </a:ext>
            </a:extLst>
          </p:cNvPr>
          <p:cNvSpPr txBox="1"/>
          <p:nvPr/>
        </p:nvSpPr>
        <p:spPr>
          <a:xfrm>
            <a:off x="491066" y="1311528"/>
            <a:ext cx="9313335" cy="523220"/>
          </a:xfrm>
          <a:prstGeom prst="rect">
            <a:avLst/>
          </a:prstGeom>
          <a:noFill/>
        </p:spPr>
        <p:txBody>
          <a:bodyPr wrap="square">
            <a:spAutoFit/>
          </a:bodyPr>
          <a:lstStyle/>
          <a:p>
            <a:pPr algn="l" fontAlgn="base">
              <a:spcAft>
                <a:spcPts val="750"/>
              </a:spcAft>
            </a:pPr>
            <a:r>
              <a:rPr lang="it-IT" sz="2800" b="1" kern="100" dirty="0">
                <a:solidFill>
                  <a:srgbClr val="C00000"/>
                </a:solidFill>
                <a:latin typeface="Calibri" panose="020F0502020204030204" pitchFamily="34" charset="0"/>
                <a:ea typeface="Calibri" panose="020F0502020204030204" pitchFamily="34" charset="0"/>
                <a:cs typeface="Times New Roman" panose="02020603050405020304" pitchFamily="18" charset="0"/>
              </a:rPr>
              <a:t>Caratteristiche delle strutture resistenti al fuoco</a:t>
            </a:r>
          </a:p>
        </p:txBody>
      </p:sp>
      <p:sp>
        <p:nvSpPr>
          <p:cNvPr id="3" name="CasellaDiTesto 2">
            <a:extLst>
              <a:ext uri="{FF2B5EF4-FFF2-40B4-BE49-F238E27FC236}">
                <a16:creationId xmlns:a16="http://schemas.microsoft.com/office/drawing/2014/main" id="{2A768ACC-D1B8-D178-C55F-C9C5CF787383}"/>
              </a:ext>
            </a:extLst>
          </p:cNvPr>
          <p:cNvSpPr txBox="1"/>
          <p:nvPr/>
        </p:nvSpPr>
        <p:spPr>
          <a:xfrm>
            <a:off x="2838665" y="5282739"/>
            <a:ext cx="6706779" cy="1065676"/>
          </a:xfrm>
          <a:prstGeom prst="rect">
            <a:avLst/>
          </a:prstGeom>
          <a:noFill/>
        </p:spPr>
        <p:txBody>
          <a:bodyPr wrap="square">
            <a:spAutoFit/>
          </a:bodyPr>
          <a:lstStyle/>
          <a:p>
            <a:pPr algn="just">
              <a:lnSpc>
                <a:spcPct val="107000"/>
              </a:lnSpc>
              <a:spcAft>
                <a:spcPts val="800"/>
              </a:spcAft>
              <a:buNone/>
            </a:pPr>
            <a:r>
              <a:rPr lang="it-IT" sz="2000" kern="100" dirty="0">
                <a:effectLst/>
                <a:latin typeface="Calibri" panose="020F0502020204030204" pitchFamily="34" charset="0"/>
                <a:ea typeface="Calibri" panose="020F0502020204030204" pitchFamily="34" charset="0"/>
                <a:cs typeface="Times New Roman" panose="02020603050405020304" pitchFamily="18" charset="0"/>
              </a:rPr>
              <a:t>Per raggiungere i suddetti obiettivi</a:t>
            </a:r>
            <a:r>
              <a:rPr lang="it-IT" sz="2000" b="1" kern="100" dirty="0">
                <a:effectLst/>
                <a:latin typeface="Calibri" panose="020F0502020204030204" pitchFamily="34" charset="0"/>
                <a:ea typeface="Calibri" panose="020F0502020204030204" pitchFamily="34" charset="0"/>
                <a:cs typeface="Times New Roman" panose="02020603050405020304" pitchFamily="18" charset="0"/>
              </a:rPr>
              <a:t>, i requisiti di protezione </a:t>
            </a:r>
            <a:r>
              <a:rPr lang="it-IT" sz="2000" kern="100" dirty="0">
                <a:effectLst/>
                <a:latin typeface="Calibri" panose="020F0502020204030204" pitchFamily="34" charset="0"/>
                <a:ea typeface="Calibri" panose="020F0502020204030204" pitchFamily="34" charset="0"/>
                <a:cs typeface="Times New Roman" panose="02020603050405020304" pitchFamily="18" charset="0"/>
              </a:rPr>
              <a:t>delle costruzioni dagli incendi </a:t>
            </a:r>
            <a:r>
              <a:rPr lang="it-IT" sz="2000" b="1" kern="100" dirty="0">
                <a:effectLst/>
                <a:latin typeface="Calibri" panose="020F0502020204030204" pitchFamily="34" charset="0"/>
                <a:ea typeface="Calibri" panose="020F0502020204030204" pitchFamily="34" charset="0"/>
                <a:cs typeface="Times New Roman" panose="02020603050405020304" pitchFamily="18" charset="0"/>
              </a:rPr>
              <a:t>sono garantiti grazie all’adozione di misure e sistemi di protezione attiva e passiva</a:t>
            </a:r>
            <a:r>
              <a:rPr lang="it-IT" sz="2000" kern="100" dirty="0">
                <a:effectLst/>
                <a:latin typeface="Calibri" panose="020F0502020204030204" pitchFamily="34" charset="0"/>
                <a:ea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18794835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86B32B-A5D1-363E-F6A5-D38B868BA1DA}"/>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47579674-3622-67F6-57EE-1ECC5121C0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82925" y="1024702"/>
            <a:ext cx="1939741" cy="1939741"/>
          </a:xfrm>
          <a:prstGeom prst="rect">
            <a:avLst/>
          </a:prstGeom>
        </p:spPr>
      </p:pic>
      <p:grpSp>
        <p:nvGrpSpPr>
          <p:cNvPr id="6" name="Gruppo 5">
            <a:extLst>
              <a:ext uri="{FF2B5EF4-FFF2-40B4-BE49-F238E27FC236}">
                <a16:creationId xmlns:a16="http://schemas.microsoft.com/office/drawing/2014/main" id="{7D9A89B9-E9D5-65E8-A078-14FF847ECC72}"/>
              </a:ext>
            </a:extLst>
          </p:cNvPr>
          <p:cNvGrpSpPr/>
          <p:nvPr/>
        </p:nvGrpSpPr>
        <p:grpSpPr>
          <a:xfrm>
            <a:off x="-2" y="-5272"/>
            <a:ext cx="12192002" cy="1029974"/>
            <a:chOff x="0" y="0"/>
            <a:chExt cx="12192002" cy="1029974"/>
          </a:xfrm>
        </p:grpSpPr>
        <p:pic>
          <p:nvPicPr>
            <p:cNvPr id="7" name="Immagine 6">
              <a:extLst>
                <a:ext uri="{FF2B5EF4-FFF2-40B4-BE49-F238E27FC236}">
                  <a16:creationId xmlns:a16="http://schemas.microsoft.com/office/drawing/2014/main" id="{8356CA1B-4913-7D6C-31E3-4A755BB57B44}"/>
                </a:ext>
              </a:extLst>
            </p:cNvPr>
            <p:cNvPicPr>
              <a:picLocks noChangeAspect="1"/>
            </p:cNvPicPr>
            <p:nvPr/>
          </p:nvPicPr>
          <p:blipFill rotWithShape="1">
            <a:blip r:embed="rId3"/>
            <a:srcRect r="17550"/>
            <a:stretch/>
          </p:blipFill>
          <p:spPr>
            <a:xfrm>
              <a:off x="0" y="0"/>
              <a:ext cx="4003829" cy="1029974"/>
            </a:xfrm>
            <a:prstGeom prst="rect">
              <a:avLst/>
            </a:prstGeom>
          </p:spPr>
        </p:pic>
        <p:pic>
          <p:nvPicPr>
            <p:cNvPr id="8" name="Immagine 7">
              <a:extLst>
                <a:ext uri="{FF2B5EF4-FFF2-40B4-BE49-F238E27FC236}">
                  <a16:creationId xmlns:a16="http://schemas.microsoft.com/office/drawing/2014/main" id="{B4870E39-EFA9-7748-313E-868D760A4359}"/>
                </a:ext>
              </a:extLst>
            </p:cNvPr>
            <p:cNvPicPr>
              <a:picLocks noChangeAspect="1"/>
            </p:cNvPicPr>
            <p:nvPr/>
          </p:nvPicPr>
          <p:blipFill rotWithShape="1">
            <a:blip r:embed="rId3"/>
            <a:srcRect l="57343"/>
            <a:stretch/>
          </p:blipFill>
          <p:spPr>
            <a:xfrm>
              <a:off x="10120544" y="0"/>
              <a:ext cx="2071458" cy="1029974"/>
            </a:xfrm>
            <a:prstGeom prst="rect">
              <a:avLst/>
            </a:prstGeom>
          </p:spPr>
        </p:pic>
        <p:pic>
          <p:nvPicPr>
            <p:cNvPr id="9" name="Immagine 8">
              <a:extLst>
                <a:ext uri="{FF2B5EF4-FFF2-40B4-BE49-F238E27FC236}">
                  <a16:creationId xmlns:a16="http://schemas.microsoft.com/office/drawing/2014/main" id="{FF653431-BDFC-D409-9847-17F699C84CD8}"/>
                </a:ext>
              </a:extLst>
            </p:cNvPr>
            <p:cNvPicPr>
              <a:picLocks noChangeAspect="1"/>
            </p:cNvPicPr>
            <p:nvPr/>
          </p:nvPicPr>
          <p:blipFill rotWithShape="1">
            <a:blip r:embed="rId3"/>
            <a:srcRect l="57770" r="17550"/>
            <a:stretch/>
          </p:blipFill>
          <p:spPr>
            <a:xfrm>
              <a:off x="4003829" y="0"/>
              <a:ext cx="6232124" cy="1029974"/>
            </a:xfrm>
            <a:prstGeom prst="rect">
              <a:avLst/>
            </a:prstGeom>
          </p:spPr>
        </p:pic>
      </p:grpSp>
      <p:sp>
        <p:nvSpPr>
          <p:cNvPr id="4" name="CasellaDiTesto 3">
            <a:extLst>
              <a:ext uri="{FF2B5EF4-FFF2-40B4-BE49-F238E27FC236}">
                <a16:creationId xmlns:a16="http://schemas.microsoft.com/office/drawing/2014/main" id="{2FF129E8-D041-C2CD-7789-E46D5D20E270}"/>
              </a:ext>
            </a:extLst>
          </p:cNvPr>
          <p:cNvSpPr txBox="1"/>
          <p:nvPr/>
        </p:nvSpPr>
        <p:spPr>
          <a:xfrm>
            <a:off x="6096000" y="2792864"/>
            <a:ext cx="6232124" cy="2200539"/>
          </a:xfrm>
          <a:prstGeom prst="rect">
            <a:avLst/>
          </a:prstGeom>
          <a:noFill/>
        </p:spPr>
        <p:txBody>
          <a:bodyPr wrap="square">
            <a:spAutoFit/>
          </a:bodyPr>
          <a:lstStyle/>
          <a:p>
            <a:pPr algn="ctr">
              <a:lnSpc>
                <a:spcPct val="107000"/>
              </a:lnSpc>
              <a:spcAft>
                <a:spcPts val="800"/>
              </a:spcAft>
              <a:buNone/>
            </a:pPr>
            <a:r>
              <a:rPr lang="it-IT" sz="2400" b="1" kern="100" dirty="0">
                <a:effectLst/>
                <a:latin typeface="Calibri" panose="020F0502020204030204" pitchFamily="34" charset="0"/>
                <a:ea typeface="Calibri" panose="020F0502020204030204" pitchFamily="34" charset="0"/>
                <a:cs typeface="Times New Roman" panose="02020603050405020304" pitchFamily="18" charset="0"/>
              </a:rPr>
              <a:t>Protezione passiva</a:t>
            </a:r>
          </a:p>
          <a:p>
            <a:pPr>
              <a:lnSpc>
                <a:spcPct val="107000"/>
              </a:lnSpc>
              <a:spcAft>
                <a:spcPts val="800"/>
              </a:spcAft>
              <a:buNone/>
            </a:pPr>
            <a:r>
              <a:rPr lang="it-IT" sz="2000" kern="100" dirty="0">
                <a:effectLst/>
                <a:latin typeface="Calibri" panose="020F0502020204030204" pitchFamily="34" charset="0"/>
                <a:ea typeface="Calibri" panose="020F0502020204030204" pitchFamily="34" charset="0"/>
                <a:cs typeface="Times New Roman" panose="02020603050405020304" pitchFamily="18" charset="0"/>
              </a:rPr>
              <a:t>Soluzioni costruttive che limitano propagazione del fuoco</a:t>
            </a:r>
          </a:p>
          <a:p>
            <a:pPr>
              <a:lnSpc>
                <a:spcPct val="107000"/>
              </a:lnSpc>
              <a:spcAft>
                <a:spcPts val="800"/>
              </a:spcAft>
              <a:buNone/>
            </a:pPr>
            <a:endParaRPr lang="it-IT"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it-IT" sz="20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Esempi: </a:t>
            </a:r>
            <a:r>
              <a:rPr lang="it-IT" sz="2000" kern="100" dirty="0">
                <a:effectLst/>
                <a:latin typeface="Calibri" panose="020F0502020204030204" pitchFamily="34" charset="0"/>
                <a:ea typeface="Calibri" panose="020F0502020204030204" pitchFamily="34" charset="0"/>
                <a:cs typeface="Times New Roman" panose="02020603050405020304" pitchFamily="18" charset="0"/>
              </a:rPr>
              <a:t>compartimentazioni, materiali ignifughi, </a:t>
            </a:r>
          </a:p>
          <a:p>
            <a:pPr>
              <a:lnSpc>
                <a:spcPct val="107000"/>
              </a:lnSpc>
              <a:spcAft>
                <a:spcPts val="800"/>
              </a:spcAft>
              <a:buNone/>
            </a:pPr>
            <a:r>
              <a:rPr lang="it-IT" sz="2000" kern="100" dirty="0">
                <a:effectLst/>
                <a:latin typeface="Calibri" panose="020F0502020204030204" pitchFamily="34" charset="0"/>
                <a:ea typeface="Calibri" panose="020F0502020204030204" pitchFamily="34" charset="0"/>
                <a:cs typeface="Times New Roman" panose="02020603050405020304" pitchFamily="18" charset="0"/>
              </a:rPr>
              <a:t>rivestimenti protettivi</a:t>
            </a:r>
          </a:p>
        </p:txBody>
      </p:sp>
      <p:sp>
        <p:nvSpPr>
          <p:cNvPr id="10" name="CasellaDiTesto 9">
            <a:extLst>
              <a:ext uri="{FF2B5EF4-FFF2-40B4-BE49-F238E27FC236}">
                <a16:creationId xmlns:a16="http://schemas.microsoft.com/office/drawing/2014/main" id="{417BC50C-8224-A9B8-65D3-7DC7FAAF9B4A}"/>
              </a:ext>
            </a:extLst>
          </p:cNvPr>
          <p:cNvSpPr txBox="1"/>
          <p:nvPr/>
        </p:nvSpPr>
        <p:spPr>
          <a:xfrm>
            <a:off x="254000" y="1321146"/>
            <a:ext cx="6096000" cy="532903"/>
          </a:xfrm>
          <a:prstGeom prst="rect">
            <a:avLst/>
          </a:prstGeom>
          <a:noFill/>
        </p:spPr>
        <p:txBody>
          <a:bodyPr wrap="square">
            <a:spAutoFit/>
          </a:bodyPr>
          <a:lstStyle/>
          <a:p>
            <a:pPr>
              <a:lnSpc>
                <a:spcPct val="107000"/>
              </a:lnSpc>
              <a:spcAft>
                <a:spcPts val="800"/>
              </a:spcAft>
              <a:buNone/>
            </a:pPr>
            <a:r>
              <a:rPr lang="it-IT" sz="28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Protezione al fuoco: attiva vs passiva</a:t>
            </a:r>
          </a:p>
        </p:txBody>
      </p:sp>
      <p:sp>
        <p:nvSpPr>
          <p:cNvPr id="12" name="CasellaDiTesto 11">
            <a:extLst>
              <a:ext uri="{FF2B5EF4-FFF2-40B4-BE49-F238E27FC236}">
                <a16:creationId xmlns:a16="http://schemas.microsoft.com/office/drawing/2014/main" id="{063E8DD7-EEC4-2C6A-9501-5A1489D8DC46}"/>
              </a:ext>
            </a:extLst>
          </p:cNvPr>
          <p:cNvSpPr txBox="1"/>
          <p:nvPr/>
        </p:nvSpPr>
        <p:spPr>
          <a:xfrm>
            <a:off x="254000" y="2792864"/>
            <a:ext cx="6096000" cy="1768626"/>
          </a:xfrm>
          <a:prstGeom prst="rect">
            <a:avLst/>
          </a:prstGeom>
          <a:noFill/>
        </p:spPr>
        <p:txBody>
          <a:bodyPr wrap="square">
            <a:spAutoFit/>
          </a:bodyPr>
          <a:lstStyle/>
          <a:p>
            <a:pPr algn="ctr">
              <a:lnSpc>
                <a:spcPct val="107000"/>
              </a:lnSpc>
              <a:spcAft>
                <a:spcPts val="800"/>
              </a:spcAft>
            </a:pPr>
            <a:r>
              <a:rPr lang="it-IT" sz="2400" b="1" kern="100" dirty="0">
                <a:latin typeface="Calibri" panose="020F0502020204030204" pitchFamily="34" charset="0"/>
                <a:ea typeface="Calibri" panose="020F0502020204030204" pitchFamily="34" charset="0"/>
                <a:cs typeface="Times New Roman" panose="02020603050405020304" pitchFamily="18" charset="0"/>
              </a:rPr>
              <a:t>Protezione attiva</a:t>
            </a:r>
          </a:p>
          <a:p>
            <a:pPr>
              <a:lnSpc>
                <a:spcPct val="107000"/>
              </a:lnSpc>
              <a:spcAft>
                <a:spcPts val="800"/>
              </a:spcAft>
              <a:buNone/>
            </a:pPr>
            <a:r>
              <a:rPr lang="it-IT" sz="2000" kern="100" dirty="0">
                <a:effectLst/>
                <a:latin typeface="Calibri" panose="020F0502020204030204" pitchFamily="34" charset="0"/>
                <a:ea typeface="Calibri" panose="020F0502020204030204" pitchFamily="34" charset="0"/>
                <a:cs typeface="Times New Roman" panose="02020603050405020304" pitchFamily="18" charset="0"/>
              </a:rPr>
              <a:t>Impianti e sistemi che si attivano durante l'incendio</a:t>
            </a:r>
          </a:p>
          <a:p>
            <a:pPr>
              <a:lnSpc>
                <a:spcPct val="107000"/>
              </a:lnSpc>
              <a:spcAft>
                <a:spcPts val="800"/>
              </a:spcAft>
              <a:buNone/>
            </a:pPr>
            <a:endParaRPr lang="it-IT"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r>
              <a:rPr lang="it-IT" sz="2000"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Esempi:</a:t>
            </a:r>
            <a:r>
              <a:rPr lang="it-IT" sz="2000" kern="100" dirty="0">
                <a:effectLst/>
                <a:latin typeface="Calibri" panose="020F0502020204030204" pitchFamily="34" charset="0"/>
                <a:ea typeface="Calibri" panose="020F0502020204030204" pitchFamily="34" charset="0"/>
                <a:cs typeface="Times New Roman" panose="02020603050405020304" pitchFamily="18" charset="0"/>
              </a:rPr>
              <a:t> impianti sprinkler, estintori, rilevatori di fumo</a:t>
            </a:r>
          </a:p>
        </p:txBody>
      </p:sp>
      <p:sp>
        <p:nvSpPr>
          <p:cNvPr id="14" name="CasellaDiTesto 13">
            <a:extLst>
              <a:ext uri="{FF2B5EF4-FFF2-40B4-BE49-F238E27FC236}">
                <a16:creationId xmlns:a16="http://schemas.microsoft.com/office/drawing/2014/main" id="{C675669F-1DBD-969B-1B1A-849D6BCEC137}"/>
              </a:ext>
            </a:extLst>
          </p:cNvPr>
          <p:cNvSpPr txBox="1"/>
          <p:nvPr/>
        </p:nvSpPr>
        <p:spPr>
          <a:xfrm>
            <a:off x="254000" y="5833297"/>
            <a:ext cx="11768666" cy="373692"/>
          </a:xfrm>
          <a:prstGeom prst="rect">
            <a:avLst/>
          </a:prstGeom>
          <a:noFill/>
        </p:spPr>
        <p:txBody>
          <a:bodyPr wrap="square">
            <a:spAutoFit/>
          </a:bodyPr>
          <a:lstStyle/>
          <a:p>
            <a:pPr>
              <a:lnSpc>
                <a:spcPct val="107000"/>
              </a:lnSpc>
              <a:spcAft>
                <a:spcPts val="800"/>
              </a:spcAft>
            </a:pPr>
            <a:r>
              <a:rPr lang="it-IT" sz="1800" kern="100" dirty="0">
                <a:effectLst/>
                <a:latin typeface="Segoe UI Emoji" panose="020B0502040204020203" pitchFamily="34" charset="0"/>
                <a:ea typeface="Calibri" panose="020F0502020204030204" pitchFamily="34" charset="0"/>
                <a:cs typeface="Segoe UI Emoji" panose="020B0502040204020203" pitchFamily="34" charset="0"/>
              </a:rPr>
              <a:t>🟡</a:t>
            </a:r>
            <a:r>
              <a:rPr lang="it-IT" sz="1800" kern="100" dirty="0">
                <a:effectLst/>
                <a:latin typeface="Calibri" panose="020F0502020204030204" pitchFamily="34" charset="0"/>
                <a:ea typeface="Calibri" panose="020F0502020204030204" pitchFamily="34" charset="0"/>
                <a:cs typeface="Times New Roman" panose="02020603050405020304" pitchFamily="18" charset="0"/>
              </a:rPr>
              <a:t> Il sistema Olympus rientra nella protezione passiva: protegge strutture rinforzate in FRP dal degrado in caso d’incendio.</a:t>
            </a:r>
          </a:p>
        </p:txBody>
      </p:sp>
    </p:spTree>
    <p:extLst>
      <p:ext uri="{BB962C8B-B14F-4D97-AF65-F5344CB8AC3E}">
        <p14:creationId xmlns:p14="http://schemas.microsoft.com/office/powerpoint/2010/main" val="1971916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28AEEB-C422-9E71-877E-83464A2EE054}"/>
            </a:ext>
          </a:extLst>
        </p:cNvPr>
        <p:cNvGrpSpPr/>
        <p:nvPr/>
      </p:nvGrpSpPr>
      <p:grpSpPr>
        <a:xfrm>
          <a:off x="0" y="0"/>
          <a:ext cx="0" cy="0"/>
          <a:chOff x="0" y="0"/>
          <a:chExt cx="0" cy="0"/>
        </a:xfrm>
      </p:grpSpPr>
      <p:grpSp>
        <p:nvGrpSpPr>
          <p:cNvPr id="6" name="Gruppo 5">
            <a:extLst>
              <a:ext uri="{FF2B5EF4-FFF2-40B4-BE49-F238E27FC236}">
                <a16:creationId xmlns:a16="http://schemas.microsoft.com/office/drawing/2014/main" id="{89CF8782-94A1-AF66-6CC9-1FB1FE57C492}"/>
              </a:ext>
            </a:extLst>
          </p:cNvPr>
          <p:cNvGrpSpPr/>
          <p:nvPr/>
        </p:nvGrpSpPr>
        <p:grpSpPr>
          <a:xfrm>
            <a:off x="-2" y="-5272"/>
            <a:ext cx="12192002" cy="1029974"/>
            <a:chOff x="0" y="0"/>
            <a:chExt cx="12192002" cy="1029974"/>
          </a:xfrm>
        </p:grpSpPr>
        <p:pic>
          <p:nvPicPr>
            <p:cNvPr id="7" name="Immagine 6">
              <a:extLst>
                <a:ext uri="{FF2B5EF4-FFF2-40B4-BE49-F238E27FC236}">
                  <a16:creationId xmlns:a16="http://schemas.microsoft.com/office/drawing/2014/main" id="{C7A9273F-C91B-AEDA-6C04-D199E262529F}"/>
                </a:ext>
              </a:extLst>
            </p:cNvPr>
            <p:cNvPicPr>
              <a:picLocks noChangeAspect="1"/>
            </p:cNvPicPr>
            <p:nvPr/>
          </p:nvPicPr>
          <p:blipFill rotWithShape="1">
            <a:blip r:embed="rId3"/>
            <a:srcRect r="17550"/>
            <a:stretch/>
          </p:blipFill>
          <p:spPr>
            <a:xfrm>
              <a:off x="0" y="0"/>
              <a:ext cx="4003829" cy="1029974"/>
            </a:xfrm>
            <a:prstGeom prst="rect">
              <a:avLst/>
            </a:prstGeom>
          </p:spPr>
        </p:pic>
        <p:pic>
          <p:nvPicPr>
            <p:cNvPr id="8" name="Immagine 7">
              <a:extLst>
                <a:ext uri="{FF2B5EF4-FFF2-40B4-BE49-F238E27FC236}">
                  <a16:creationId xmlns:a16="http://schemas.microsoft.com/office/drawing/2014/main" id="{23F61D5D-9F70-2204-7937-5C76269A01DA}"/>
                </a:ext>
              </a:extLst>
            </p:cNvPr>
            <p:cNvPicPr>
              <a:picLocks noChangeAspect="1"/>
            </p:cNvPicPr>
            <p:nvPr/>
          </p:nvPicPr>
          <p:blipFill rotWithShape="1">
            <a:blip r:embed="rId3"/>
            <a:srcRect l="57343"/>
            <a:stretch/>
          </p:blipFill>
          <p:spPr>
            <a:xfrm>
              <a:off x="10120544" y="0"/>
              <a:ext cx="2071458" cy="1029974"/>
            </a:xfrm>
            <a:prstGeom prst="rect">
              <a:avLst/>
            </a:prstGeom>
          </p:spPr>
        </p:pic>
        <p:pic>
          <p:nvPicPr>
            <p:cNvPr id="9" name="Immagine 8">
              <a:extLst>
                <a:ext uri="{FF2B5EF4-FFF2-40B4-BE49-F238E27FC236}">
                  <a16:creationId xmlns:a16="http://schemas.microsoft.com/office/drawing/2014/main" id="{1143C92E-4815-7F44-639B-15452914E1F8}"/>
                </a:ext>
              </a:extLst>
            </p:cNvPr>
            <p:cNvPicPr>
              <a:picLocks noChangeAspect="1"/>
            </p:cNvPicPr>
            <p:nvPr/>
          </p:nvPicPr>
          <p:blipFill rotWithShape="1">
            <a:blip r:embed="rId3"/>
            <a:srcRect l="57770" r="17550"/>
            <a:stretch/>
          </p:blipFill>
          <p:spPr>
            <a:xfrm>
              <a:off x="4003829" y="0"/>
              <a:ext cx="6232124" cy="1029974"/>
            </a:xfrm>
            <a:prstGeom prst="rect">
              <a:avLst/>
            </a:prstGeom>
          </p:spPr>
        </p:pic>
      </p:grpSp>
      <p:sp>
        <p:nvSpPr>
          <p:cNvPr id="11" name="CasellaDiTesto 10">
            <a:extLst>
              <a:ext uri="{FF2B5EF4-FFF2-40B4-BE49-F238E27FC236}">
                <a16:creationId xmlns:a16="http://schemas.microsoft.com/office/drawing/2014/main" id="{31AA5455-62EF-2042-C9D7-68E0483B5D81}"/>
              </a:ext>
            </a:extLst>
          </p:cNvPr>
          <p:cNvSpPr txBox="1"/>
          <p:nvPr/>
        </p:nvSpPr>
        <p:spPr>
          <a:xfrm>
            <a:off x="491067" y="1939460"/>
            <a:ext cx="11097960" cy="4315797"/>
          </a:xfrm>
          <a:prstGeom prst="rect">
            <a:avLst/>
          </a:prstGeom>
          <a:noFill/>
        </p:spPr>
        <p:txBody>
          <a:bodyPr wrap="square">
            <a:spAutoFit/>
          </a:bodyPr>
          <a:lstStyle/>
          <a:p>
            <a:pPr>
              <a:lnSpc>
                <a:spcPct val="107000"/>
              </a:lnSpc>
              <a:spcAft>
                <a:spcPts val="800"/>
              </a:spcAft>
              <a:buNone/>
            </a:pPr>
            <a:r>
              <a:rPr lang="it-IT" sz="2000" kern="100" dirty="0">
                <a:effectLst/>
                <a:latin typeface="Calibri" panose="020F0502020204030204" pitchFamily="34" charset="0"/>
                <a:ea typeface="Calibri" panose="020F0502020204030204" pitchFamily="34" charset="0"/>
                <a:cs typeface="Times New Roman" panose="02020603050405020304" pitchFamily="18" charset="0"/>
              </a:rPr>
              <a:t>La compartimentazione è una divisione degli edifici in compartimenti isolati e resistenti al fuoco. Dividendo la struttura in volumi separati, ognuno mantiene al suo interno l’incendio per un tempo stabilito.</a:t>
            </a:r>
          </a:p>
          <a:p>
            <a:pPr>
              <a:lnSpc>
                <a:spcPct val="107000"/>
              </a:lnSpc>
              <a:spcAft>
                <a:spcPts val="800"/>
              </a:spcAft>
              <a:buNone/>
            </a:pPr>
            <a:r>
              <a:rPr lang="it-IT" sz="2000" kern="100" dirty="0">
                <a:effectLst/>
                <a:latin typeface="Calibri" panose="020F0502020204030204" pitchFamily="34" charset="0"/>
                <a:ea typeface="Calibri" panose="020F0502020204030204" pitchFamily="34" charset="0"/>
                <a:cs typeface="Times New Roman" panose="02020603050405020304" pitchFamily="18" charset="0"/>
              </a:rPr>
              <a:t>Questa pratica ha come obiettivo quello di limitare la propagazione dell’incendio e dei suoi effetti:</a:t>
            </a:r>
          </a:p>
          <a:p>
            <a:pPr marL="342900" indent="-342900">
              <a:lnSpc>
                <a:spcPct val="107000"/>
              </a:lnSpc>
              <a:spcAft>
                <a:spcPts val="800"/>
              </a:spcAft>
              <a:buFont typeface="Arial" panose="020B0604020202020204" pitchFamily="34" charset="0"/>
              <a:buChar char="•"/>
            </a:pPr>
            <a:r>
              <a:rPr lang="it-IT" sz="2000" b="1" kern="100" dirty="0">
                <a:effectLst/>
                <a:latin typeface="Calibri" panose="020F0502020204030204" pitchFamily="34" charset="0"/>
                <a:ea typeface="Calibri" panose="020F0502020204030204" pitchFamily="34" charset="0"/>
                <a:cs typeface="Times New Roman" panose="02020603050405020304" pitchFamily="18" charset="0"/>
              </a:rPr>
              <a:t>verso altre attività</a:t>
            </a:r>
            <a:r>
              <a:rPr lang="it-IT" sz="2000" kern="100" dirty="0">
                <a:effectLst/>
                <a:latin typeface="Calibri" panose="020F0502020204030204" pitchFamily="34" charset="0"/>
                <a:ea typeface="Calibri" panose="020F0502020204030204" pitchFamily="34" charset="0"/>
                <a:cs typeface="Times New Roman" panose="02020603050405020304" pitchFamily="18" charset="0"/>
              </a:rPr>
              <a:t>, afferenti ad altro responsabile dell’attività o di diversa tipologia;</a:t>
            </a:r>
          </a:p>
          <a:p>
            <a:pPr marL="342900" indent="-342900">
              <a:lnSpc>
                <a:spcPct val="107000"/>
              </a:lnSpc>
              <a:spcAft>
                <a:spcPts val="800"/>
              </a:spcAft>
              <a:buFont typeface="Arial" panose="020B0604020202020204" pitchFamily="34" charset="0"/>
              <a:buChar char="•"/>
            </a:pPr>
            <a:r>
              <a:rPr lang="it-IT" sz="2000" b="1" kern="100" dirty="0">
                <a:effectLst/>
                <a:latin typeface="Calibri" panose="020F0502020204030204" pitchFamily="34" charset="0"/>
                <a:ea typeface="Calibri" panose="020F0502020204030204" pitchFamily="34" charset="0"/>
                <a:cs typeface="Times New Roman" panose="02020603050405020304" pitchFamily="18" charset="0"/>
              </a:rPr>
              <a:t>all’interno</a:t>
            </a:r>
            <a:r>
              <a:rPr lang="it-IT" sz="2000" kern="100" dirty="0">
                <a:effectLst/>
                <a:latin typeface="Calibri" panose="020F0502020204030204" pitchFamily="34" charset="0"/>
                <a:ea typeface="Calibri" panose="020F0502020204030204" pitchFamily="34" charset="0"/>
                <a:cs typeface="Times New Roman" panose="02020603050405020304" pitchFamily="18" charset="0"/>
              </a:rPr>
              <a:t> della stessa attività.</a:t>
            </a:r>
          </a:p>
          <a:p>
            <a:pPr>
              <a:lnSpc>
                <a:spcPct val="107000"/>
              </a:lnSpc>
              <a:spcAft>
                <a:spcPts val="800"/>
              </a:spcAft>
              <a:buNone/>
            </a:pPr>
            <a:r>
              <a:rPr lang="it-IT" sz="2000" kern="100" dirty="0">
                <a:effectLst/>
                <a:latin typeface="Calibri" panose="020F0502020204030204" pitchFamily="34" charset="0"/>
                <a:ea typeface="Calibri" panose="020F0502020204030204" pitchFamily="34" charset="0"/>
                <a:cs typeface="Times New Roman" panose="02020603050405020304" pitchFamily="18" charset="0"/>
              </a:rPr>
              <a:t>In questo modo si tiene sotto controllo la propagazione delle fiamme e dei fumi tossici e si circoscrive l’incendio, consentendo alle persone di evacuare l’edificio in totale sicurezza.</a:t>
            </a:r>
          </a:p>
          <a:p>
            <a:pPr>
              <a:lnSpc>
                <a:spcPct val="107000"/>
              </a:lnSpc>
              <a:spcAft>
                <a:spcPts val="800"/>
              </a:spcAft>
              <a:buNone/>
            </a:pPr>
            <a:r>
              <a:rPr lang="it-IT" sz="2000" kern="100" dirty="0">
                <a:effectLst/>
                <a:latin typeface="Calibri" panose="020F0502020204030204" pitchFamily="34" charset="0"/>
                <a:ea typeface="Calibri" panose="020F0502020204030204" pitchFamily="34" charset="0"/>
                <a:cs typeface="Times New Roman" panose="02020603050405020304" pitchFamily="18" charset="0"/>
              </a:rPr>
              <a:t>Elementi che siano sia portanti che separanti, come i solai, avranno prestazioni REI.</a:t>
            </a:r>
          </a:p>
          <a:p>
            <a:pPr>
              <a:lnSpc>
                <a:spcPct val="107000"/>
              </a:lnSpc>
              <a:spcAft>
                <a:spcPts val="800"/>
              </a:spcAft>
              <a:buNone/>
            </a:pPr>
            <a:r>
              <a:rPr lang="it-IT" sz="2000" kern="100" dirty="0">
                <a:latin typeface="Calibri" panose="020F0502020204030204" pitchFamily="34" charset="0"/>
                <a:ea typeface="Calibri" panose="020F0502020204030204" pitchFamily="34" charset="0"/>
                <a:cs typeface="Times New Roman" panose="02020603050405020304" pitchFamily="18" charset="0"/>
              </a:rPr>
              <a:t>Queste capacità dipendono non solo elementi strutturali come muri e solai, ma anche elementi non strutturali come porte e tramezzi.</a:t>
            </a:r>
            <a:endParaRPr lang="it-IT" sz="20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5" name="CasellaDiTesto 14">
            <a:extLst>
              <a:ext uri="{FF2B5EF4-FFF2-40B4-BE49-F238E27FC236}">
                <a16:creationId xmlns:a16="http://schemas.microsoft.com/office/drawing/2014/main" id="{D5ACCEF4-BC21-DD70-181F-DCA6FD64BEB8}"/>
              </a:ext>
            </a:extLst>
          </p:cNvPr>
          <p:cNvSpPr txBox="1"/>
          <p:nvPr/>
        </p:nvSpPr>
        <p:spPr>
          <a:xfrm>
            <a:off x="491066" y="1311528"/>
            <a:ext cx="9313335" cy="523220"/>
          </a:xfrm>
          <a:prstGeom prst="rect">
            <a:avLst/>
          </a:prstGeom>
          <a:noFill/>
        </p:spPr>
        <p:txBody>
          <a:bodyPr wrap="square">
            <a:spAutoFit/>
          </a:bodyPr>
          <a:lstStyle/>
          <a:p>
            <a:pPr algn="l" fontAlgn="base">
              <a:spcAft>
                <a:spcPts val="750"/>
              </a:spcAft>
            </a:pPr>
            <a:r>
              <a:rPr lang="it-IT" sz="2800" b="1" kern="100" dirty="0">
                <a:solidFill>
                  <a:srgbClr val="C00000"/>
                </a:solidFill>
                <a:latin typeface="Calibri" panose="020F0502020204030204" pitchFamily="34" charset="0"/>
                <a:ea typeface="Calibri" panose="020F0502020204030204" pitchFamily="34" charset="0"/>
                <a:cs typeface="Times New Roman" panose="02020603050405020304" pitchFamily="18" charset="0"/>
              </a:rPr>
              <a:t>Resistenza al fuoco delle strutture e compartimentazione</a:t>
            </a:r>
          </a:p>
        </p:txBody>
      </p:sp>
    </p:spTree>
    <p:extLst>
      <p:ext uri="{BB962C8B-B14F-4D97-AF65-F5344CB8AC3E}">
        <p14:creationId xmlns:p14="http://schemas.microsoft.com/office/powerpoint/2010/main" val="41670642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1D0DA-0132-704E-9832-C69464702CAC}"/>
            </a:ext>
          </a:extLst>
        </p:cNvPr>
        <p:cNvGrpSpPr/>
        <p:nvPr/>
      </p:nvGrpSpPr>
      <p:grpSpPr>
        <a:xfrm>
          <a:off x="0" y="0"/>
          <a:ext cx="0" cy="0"/>
          <a:chOff x="0" y="0"/>
          <a:chExt cx="0" cy="0"/>
        </a:xfrm>
      </p:grpSpPr>
      <p:grpSp>
        <p:nvGrpSpPr>
          <p:cNvPr id="6" name="Gruppo 5">
            <a:extLst>
              <a:ext uri="{FF2B5EF4-FFF2-40B4-BE49-F238E27FC236}">
                <a16:creationId xmlns:a16="http://schemas.microsoft.com/office/drawing/2014/main" id="{CF736FE8-F7EF-0032-7D21-EDCC53104F78}"/>
              </a:ext>
            </a:extLst>
          </p:cNvPr>
          <p:cNvGrpSpPr/>
          <p:nvPr/>
        </p:nvGrpSpPr>
        <p:grpSpPr>
          <a:xfrm>
            <a:off x="-2" y="-5272"/>
            <a:ext cx="12192002" cy="1029974"/>
            <a:chOff x="0" y="0"/>
            <a:chExt cx="12192002" cy="1029974"/>
          </a:xfrm>
        </p:grpSpPr>
        <p:pic>
          <p:nvPicPr>
            <p:cNvPr id="7" name="Immagine 6">
              <a:extLst>
                <a:ext uri="{FF2B5EF4-FFF2-40B4-BE49-F238E27FC236}">
                  <a16:creationId xmlns:a16="http://schemas.microsoft.com/office/drawing/2014/main" id="{910D9671-A9F3-20BC-E844-3EF972D786BA}"/>
                </a:ext>
              </a:extLst>
            </p:cNvPr>
            <p:cNvPicPr>
              <a:picLocks noChangeAspect="1"/>
            </p:cNvPicPr>
            <p:nvPr/>
          </p:nvPicPr>
          <p:blipFill rotWithShape="1">
            <a:blip r:embed="rId2"/>
            <a:srcRect r="17550"/>
            <a:stretch/>
          </p:blipFill>
          <p:spPr>
            <a:xfrm>
              <a:off x="0" y="0"/>
              <a:ext cx="4003829" cy="1029974"/>
            </a:xfrm>
            <a:prstGeom prst="rect">
              <a:avLst/>
            </a:prstGeom>
          </p:spPr>
        </p:pic>
        <p:pic>
          <p:nvPicPr>
            <p:cNvPr id="8" name="Immagine 7">
              <a:extLst>
                <a:ext uri="{FF2B5EF4-FFF2-40B4-BE49-F238E27FC236}">
                  <a16:creationId xmlns:a16="http://schemas.microsoft.com/office/drawing/2014/main" id="{ACE73B57-A4EF-EE14-7D3F-7836AC70D122}"/>
                </a:ext>
              </a:extLst>
            </p:cNvPr>
            <p:cNvPicPr>
              <a:picLocks noChangeAspect="1"/>
            </p:cNvPicPr>
            <p:nvPr/>
          </p:nvPicPr>
          <p:blipFill rotWithShape="1">
            <a:blip r:embed="rId2"/>
            <a:srcRect l="57343"/>
            <a:stretch/>
          </p:blipFill>
          <p:spPr>
            <a:xfrm>
              <a:off x="10120544" y="0"/>
              <a:ext cx="2071458" cy="1029974"/>
            </a:xfrm>
            <a:prstGeom prst="rect">
              <a:avLst/>
            </a:prstGeom>
          </p:spPr>
        </p:pic>
        <p:pic>
          <p:nvPicPr>
            <p:cNvPr id="9" name="Immagine 8">
              <a:extLst>
                <a:ext uri="{FF2B5EF4-FFF2-40B4-BE49-F238E27FC236}">
                  <a16:creationId xmlns:a16="http://schemas.microsoft.com/office/drawing/2014/main" id="{83506FB8-F0E5-B65F-6997-87F04DC09B4E}"/>
                </a:ext>
              </a:extLst>
            </p:cNvPr>
            <p:cNvPicPr>
              <a:picLocks noChangeAspect="1"/>
            </p:cNvPicPr>
            <p:nvPr/>
          </p:nvPicPr>
          <p:blipFill rotWithShape="1">
            <a:blip r:embed="rId2"/>
            <a:srcRect l="57770" r="17550"/>
            <a:stretch/>
          </p:blipFill>
          <p:spPr>
            <a:xfrm>
              <a:off x="4003829" y="0"/>
              <a:ext cx="6232124" cy="1029974"/>
            </a:xfrm>
            <a:prstGeom prst="rect">
              <a:avLst/>
            </a:prstGeom>
          </p:spPr>
        </p:pic>
      </p:grpSp>
      <p:sp>
        <p:nvSpPr>
          <p:cNvPr id="3" name="CasellaDiTesto 2">
            <a:extLst>
              <a:ext uri="{FF2B5EF4-FFF2-40B4-BE49-F238E27FC236}">
                <a16:creationId xmlns:a16="http://schemas.microsoft.com/office/drawing/2014/main" id="{70FAA099-40C8-BD55-AF9D-0BDFBFB9ACAE}"/>
              </a:ext>
            </a:extLst>
          </p:cNvPr>
          <p:cNvSpPr txBox="1"/>
          <p:nvPr/>
        </p:nvSpPr>
        <p:spPr>
          <a:xfrm>
            <a:off x="618065" y="3260002"/>
            <a:ext cx="7704668" cy="1270861"/>
          </a:xfrm>
          <a:prstGeom prst="rect">
            <a:avLst/>
          </a:prstGeom>
          <a:noFill/>
        </p:spPr>
        <p:txBody>
          <a:bodyPr wrap="square">
            <a:spAutoFit/>
          </a:bodyPr>
          <a:lstStyle/>
          <a:p>
            <a:pPr marL="285750" indent="-285750">
              <a:lnSpc>
                <a:spcPct val="107000"/>
              </a:lnSpc>
              <a:spcAft>
                <a:spcPts val="800"/>
              </a:spcAft>
              <a:buFont typeface="Arial" panose="020B0604020202020204" pitchFamily="34" charset="0"/>
              <a:buChar char="•"/>
            </a:pPr>
            <a:r>
              <a:rPr lang="it-IT" sz="2000" kern="100" dirty="0">
                <a:effectLst/>
                <a:latin typeface="Calibri" panose="020F0502020204030204" pitchFamily="34" charset="0"/>
                <a:ea typeface="Calibri" panose="020F0502020204030204" pitchFamily="34" charset="0"/>
                <a:cs typeface="Times New Roman" panose="02020603050405020304" pitchFamily="18" charset="0"/>
              </a:rPr>
              <a:t> R = Resistenza meccanica (capacità di sostenere i carichi)</a:t>
            </a:r>
          </a:p>
          <a:p>
            <a:pPr marL="285750" indent="-285750">
              <a:lnSpc>
                <a:spcPct val="107000"/>
              </a:lnSpc>
              <a:spcAft>
                <a:spcPts val="800"/>
              </a:spcAft>
              <a:buFont typeface="Arial" panose="020B0604020202020204" pitchFamily="34" charset="0"/>
              <a:buChar char="•"/>
            </a:pPr>
            <a:r>
              <a:rPr lang="it-IT" sz="2000" kern="100" dirty="0">
                <a:effectLst/>
                <a:latin typeface="Calibri" panose="020F0502020204030204" pitchFamily="34" charset="0"/>
                <a:ea typeface="Calibri" panose="020F0502020204030204" pitchFamily="34" charset="0"/>
                <a:cs typeface="Times New Roman" panose="02020603050405020304" pitchFamily="18" charset="0"/>
              </a:rPr>
              <a:t> E = Tenuta ai fumi e alle fiamme (evita il passaggio di gas e fiamme)</a:t>
            </a:r>
          </a:p>
          <a:p>
            <a:pPr marL="285750" indent="-285750">
              <a:lnSpc>
                <a:spcPct val="107000"/>
              </a:lnSpc>
              <a:spcAft>
                <a:spcPts val="800"/>
              </a:spcAft>
              <a:buFont typeface="Arial" panose="020B0604020202020204" pitchFamily="34" charset="0"/>
              <a:buChar char="•"/>
            </a:pPr>
            <a:r>
              <a:rPr lang="it-IT" sz="2000" kern="100" dirty="0">
                <a:effectLst/>
                <a:latin typeface="Calibri" panose="020F0502020204030204" pitchFamily="34" charset="0"/>
                <a:ea typeface="Calibri" panose="020F0502020204030204" pitchFamily="34" charset="0"/>
                <a:cs typeface="Times New Roman" panose="02020603050405020304" pitchFamily="18" charset="0"/>
              </a:rPr>
              <a:t> I = Isolamento termico (limita la trasmissione di calore)</a:t>
            </a:r>
          </a:p>
        </p:txBody>
      </p:sp>
      <p:sp>
        <p:nvSpPr>
          <p:cNvPr id="5" name="CasellaDiTesto 4">
            <a:extLst>
              <a:ext uri="{FF2B5EF4-FFF2-40B4-BE49-F238E27FC236}">
                <a16:creationId xmlns:a16="http://schemas.microsoft.com/office/drawing/2014/main" id="{2AEA852E-6A22-1822-6037-0C2EBF0C14C3}"/>
              </a:ext>
            </a:extLst>
          </p:cNvPr>
          <p:cNvSpPr txBox="1"/>
          <p:nvPr/>
        </p:nvSpPr>
        <p:spPr>
          <a:xfrm>
            <a:off x="389466" y="1446291"/>
            <a:ext cx="6096000" cy="532903"/>
          </a:xfrm>
          <a:prstGeom prst="rect">
            <a:avLst/>
          </a:prstGeom>
          <a:noFill/>
        </p:spPr>
        <p:txBody>
          <a:bodyPr wrap="square">
            <a:spAutoFit/>
          </a:bodyPr>
          <a:lstStyle/>
          <a:p>
            <a:pPr>
              <a:lnSpc>
                <a:spcPct val="107000"/>
              </a:lnSpc>
              <a:spcAft>
                <a:spcPts val="800"/>
              </a:spcAft>
              <a:buNone/>
            </a:pPr>
            <a:r>
              <a:rPr lang="it-IT" sz="28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Cosa significa "REI"</a:t>
            </a:r>
          </a:p>
        </p:txBody>
      </p:sp>
      <p:sp>
        <p:nvSpPr>
          <p:cNvPr id="12" name="CasellaDiTesto 11">
            <a:extLst>
              <a:ext uri="{FF2B5EF4-FFF2-40B4-BE49-F238E27FC236}">
                <a16:creationId xmlns:a16="http://schemas.microsoft.com/office/drawing/2014/main" id="{05A6724A-8B5F-EA2B-8CB7-6970F1EE35E4}"/>
              </a:ext>
            </a:extLst>
          </p:cNvPr>
          <p:cNvSpPr txBox="1"/>
          <p:nvPr/>
        </p:nvSpPr>
        <p:spPr>
          <a:xfrm>
            <a:off x="-414868" y="2384598"/>
            <a:ext cx="8517467" cy="470000"/>
          </a:xfrm>
          <a:prstGeom prst="rect">
            <a:avLst/>
          </a:prstGeom>
          <a:noFill/>
        </p:spPr>
        <p:txBody>
          <a:bodyPr wrap="square">
            <a:spAutoFit/>
          </a:bodyPr>
          <a:lstStyle/>
          <a:p>
            <a:pPr algn="ctr">
              <a:lnSpc>
                <a:spcPct val="107000"/>
              </a:lnSpc>
              <a:spcAft>
                <a:spcPts val="800"/>
              </a:spcAft>
              <a:buNone/>
            </a:pPr>
            <a:r>
              <a:rPr lang="it-IT" sz="2400" b="1" kern="100" dirty="0">
                <a:effectLst/>
                <a:latin typeface="Calibri" panose="020F0502020204030204" pitchFamily="34" charset="0"/>
                <a:ea typeface="Calibri" panose="020F0502020204030204" pitchFamily="34" charset="0"/>
                <a:cs typeface="Times New Roman" panose="02020603050405020304" pitchFamily="18" charset="0"/>
              </a:rPr>
              <a:t>REI = Resistenza al fuoco di un elemento costruttivo</a:t>
            </a:r>
          </a:p>
        </p:txBody>
      </p:sp>
      <p:sp>
        <p:nvSpPr>
          <p:cNvPr id="14" name="CasellaDiTesto 13">
            <a:extLst>
              <a:ext uri="{FF2B5EF4-FFF2-40B4-BE49-F238E27FC236}">
                <a16:creationId xmlns:a16="http://schemas.microsoft.com/office/drawing/2014/main" id="{E73AE256-2A1B-9E6E-FA93-35E6A0493FA1}"/>
              </a:ext>
            </a:extLst>
          </p:cNvPr>
          <p:cNvSpPr txBox="1"/>
          <p:nvPr/>
        </p:nvSpPr>
        <p:spPr>
          <a:xfrm>
            <a:off x="1312331" y="5759571"/>
            <a:ext cx="9897535" cy="407035"/>
          </a:xfrm>
          <a:prstGeom prst="rect">
            <a:avLst/>
          </a:prstGeom>
          <a:noFill/>
        </p:spPr>
        <p:txBody>
          <a:bodyPr wrap="square">
            <a:spAutoFit/>
          </a:bodyPr>
          <a:lstStyle/>
          <a:p>
            <a:pPr>
              <a:lnSpc>
                <a:spcPct val="107000"/>
              </a:lnSpc>
              <a:spcAft>
                <a:spcPts val="800"/>
              </a:spcAft>
            </a:pPr>
            <a:r>
              <a:rPr lang="it-IT" sz="2000" kern="100" dirty="0">
                <a:solidFill>
                  <a:srgbClr val="C00000"/>
                </a:solidFill>
                <a:latin typeface="Calibri" panose="020F0502020204030204" pitchFamily="34" charset="0"/>
                <a:ea typeface="Calibri" panose="020F0502020204030204" pitchFamily="34" charset="0"/>
                <a:cs typeface="Times New Roman" panose="02020603050405020304" pitchFamily="18" charset="0"/>
              </a:rPr>
              <a:t>Esempio</a:t>
            </a:r>
            <a:r>
              <a:rPr lang="it-IT" sz="2000" kern="100" dirty="0">
                <a:effectLst/>
                <a:latin typeface="Calibri" panose="020F0502020204030204" pitchFamily="34" charset="0"/>
                <a:ea typeface="Calibri" panose="020F0502020204030204" pitchFamily="34" charset="0"/>
                <a:cs typeface="Times New Roman" panose="02020603050405020304" pitchFamily="18" charset="0"/>
              </a:rPr>
              <a:t> REI 120 significa che l’elemento mantiene queste 3 caratteristiche per 120 minuti.</a:t>
            </a:r>
          </a:p>
        </p:txBody>
      </p:sp>
      <p:pic>
        <p:nvPicPr>
          <p:cNvPr id="4" name="Immagine 3">
            <a:extLst>
              <a:ext uri="{FF2B5EF4-FFF2-40B4-BE49-F238E27FC236}">
                <a16:creationId xmlns:a16="http://schemas.microsoft.com/office/drawing/2014/main" id="{26B58AEA-C3EF-32E0-C31A-595265FD9893}"/>
              </a:ext>
            </a:extLst>
          </p:cNvPr>
          <p:cNvPicPr>
            <a:picLocks noChangeAspect="1"/>
          </p:cNvPicPr>
          <p:nvPr/>
        </p:nvPicPr>
        <p:blipFill>
          <a:blip r:embed="rId3">
            <a:extLst>
              <a:ext uri="{28A0092B-C50C-407E-A947-70E740481C1C}">
                <a14:useLocalDpi xmlns:a14="http://schemas.microsoft.com/office/drawing/2010/main" val="0"/>
              </a:ext>
            </a:extLst>
          </a:blip>
          <a:srcRect r="37559"/>
          <a:stretch>
            <a:fillRect/>
          </a:stretch>
        </p:blipFill>
        <p:spPr>
          <a:xfrm>
            <a:off x="8263326" y="2854598"/>
            <a:ext cx="3928674" cy="2434339"/>
          </a:xfrm>
          <a:prstGeom prst="rect">
            <a:avLst/>
          </a:prstGeom>
        </p:spPr>
      </p:pic>
    </p:spTree>
    <p:extLst>
      <p:ext uri="{BB962C8B-B14F-4D97-AF65-F5344CB8AC3E}">
        <p14:creationId xmlns:p14="http://schemas.microsoft.com/office/powerpoint/2010/main" val="66012244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TotalTime>
  <Words>3954</Words>
  <Application>Microsoft Office PowerPoint</Application>
  <PresentationFormat>Widescreen</PresentationFormat>
  <Paragraphs>313</Paragraphs>
  <Slides>42</Slides>
  <Notes>19</Notes>
  <HiddenSlides>4</HiddenSlides>
  <MMClips>0</MMClips>
  <ScaleCrop>false</ScaleCrop>
  <HeadingPairs>
    <vt:vector size="8" baseType="variant">
      <vt:variant>
        <vt:lpstr>Caratteri utilizzati</vt:lpstr>
      </vt:variant>
      <vt:variant>
        <vt:i4>10</vt:i4>
      </vt:variant>
      <vt:variant>
        <vt:lpstr>Tema</vt:lpstr>
      </vt:variant>
      <vt:variant>
        <vt:i4>1</vt:i4>
      </vt:variant>
      <vt:variant>
        <vt:lpstr>Server OLE incorporati</vt:lpstr>
      </vt:variant>
      <vt:variant>
        <vt:i4>1</vt:i4>
      </vt:variant>
      <vt:variant>
        <vt:lpstr>Titoli diapositive</vt:lpstr>
      </vt:variant>
      <vt:variant>
        <vt:i4>42</vt:i4>
      </vt:variant>
    </vt:vector>
  </HeadingPairs>
  <TitlesOfParts>
    <vt:vector size="54" baseType="lpstr">
      <vt:lpstr>Arial</vt:lpstr>
      <vt:lpstr>Arial MT</vt:lpstr>
      <vt:lpstr>Calibri</vt:lpstr>
      <vt:lpstr>Calibri Light</vt:lpstr>
      <vt:lpstr>DIN Condensed</vt:lpstr>
      <vt:lpstr>Google Sans</vt:lpstr>
      <vt:lpstr>Helvetica</vt:lpstr>
      <vt:lpstr>Segoe UI Emoji</vt:lpstr>
      <vt:lpstr>Tahoma</vt:lpstr>
      <vt:lpstr>Times New Roman</vt:lpstr>
      <vt:lpstr>Tema di Office</vt:lpstr>
      <vt:lpstr>Acrobat Document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PC Alberto</dc:creator>
  <cp:lastModifiedBy>Daniela De Blasio</cp:lastModifiedBy>
  <cp:revision>275</cp:revision>
  <dcterms:created xsi:type="dcterms:W3CDTF">2016-11-16T13:01:23Z</dcterms:created>
  <dcterms:modified xsi:type="dcterms:W3CDTF">2025-11-20T16:31:15Z</dcterms:modified>
</cp:coreProperties>
</file>